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2C8E9-ABCB-4BE3-AB75-7A8A86CE5BEB}" type="datetimeFigureOut">
              <a:rPr lang="cs-CZ" smtClean="0"/>
              <a:pPr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2E383-D66F-44FB-8F68-DDFEA5C4F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1"/>
            <a:ext cx="7774632" cy="2331690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MARGARET MEADOVÁ</a:t>
            </a:r>
            <a:br>
              <a:rPr lang="cs-CZ" sz="6000" b="1" dirty="0" smtClean="0"/>
            </a:br>
            <a:r>
              <a:rPr lang="cs-CZ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Dospívání na Samoi</a:t>
            </a:r>
            <a:endParaRPr lang="cs-CZ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5229200"/>
            <a:ext cx="6872808" cy="432048"/>
          </a:xfrm>
        </p:spPr>
        <p:txBody>
          <a:bodyPr>
            <a:normAutofit/>
          </a:bodyPr>
          <a:lstStyle/>
          <a:p>
            <a:pPr algn="l"/>
            <a:r>
              <a:rPr lang="cs-CZ" sz="2000" i="1" dirty="0" smtClean="0">
                <a:solidFill>
                  <a:schemeClr val="tx1"/>
                </a:solidFill>
              </a:rPr>
              <a:t>Autoři: </a:t>
            </a:r>
            <a:r>
              <a:rPr lang="cs-CZ" sz="2000" b="1" i="1" dirty="0" smtClean="0">
                <a:solidFill>
                  <a:schemeClr val="tx1"/>
                </a:solidFill>
              </a:rPr>
              <a:t>Kamila </a:t>
            </a:r>
            <a:r>
              <a:rPr lang="cs-CZ" sz="2000" b="1" i="1" dirty="0" smtClean="0">
                <a:solidFill>
                  <a:schemeClr val="tx1"/>
                </a:solidFill>
              </a:rPr>
              <a:t>Filousová, Anna </a:t>
            </a:r>
            <a:r>
              <a:rPr lang="cs-CZ" sz="2000" b="1" i="1" dirty="0" err="1" smtClean="0">
                <a:solidFill>
                  <a:schemeClr val="tx1"/>
                </a:solidFill>
              </a:rPr>
              <a:t>Hanšpachová</a:t>
            </a:r>
            <a:r>
              <a:rPr lang="cs-CZ" sz="2000" b="1" i="1" dirty="0" smtClean="0">
                <a:solidFill>
                  <a:schemeClr val="tx1"/>
                </a:solidFill>
              </a:rPr>
              <a:t>, Sabina Kořánová </a:t>
            </a:r>
            <a:endParaRPr lang="cs-CZ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Kritika </a:t>
            </a:r>
            <a:r>
              <a:rPr lang="cs-CZ" b="1" u="sng" dirty="0" err="1" smtClean="0"/>
              <a:t>Meadové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Na sklonku svého života musela </a:t>
            </a:r>
            <a:r>
              <a:rPr lang="cs-CZ" dirty="0" err="1"/>
              <a:t>M.Meadová</a:t>
            </a:r>
            <a:r>
              <a:rPr lang="cs-CZ" dirty="0"/>
              <a:t> čelit narůstající vlně kritiky svých </a:t>
            </a:r>
            <a:r>
              <a:rPr lang="cs-CZ" dirty="0" err="1"/>
              <a:t>ranných</a:t>
            </a:r>
            <a:r>
              <a:rPr lang="cs-CZ" dirty="0"/>
              <a:t> prací, přesto setrvala až do své smrti na </a:t>
            </a:r>
            <a:r>
              <a:rPr lang="cs-CZ" dirty="0" smtClean="0"/>
              <a:t>svých názorech.</a:t>
            </a:r>
          </a:p>
          <a:p>
            <a:r>
              <a:rPr lang="cs-CZ" dirty="0" smtClean="0"/>
              <a:t>Jejím </a:t>
            </a:r>
            <a:r>
              <a:rPr lang="cs-CZ" dirty="0"/>
              <a:t>velkým kritikem byl Derek </a:t>
            </a:r>
            <a:r>
              <a:rPr lang="cs-CZ" dirty="0" err="1"/>
              <a:t>Freeman</a:t>
            </a:r>
            <a:r>
              <a:rPr lang="cs-CZ" dirty="0"/>
              <a:t> – ve svých 23 letech odjel stejně jako Margaret na ony ostrovy – oproti ní zde strávil více času a naučil se i jejich místí jazyk. Dovídá se, že jí dívky lhaly – převládá mezi kmeny žárlivost, násilí, puritánský přístup k </a:t>
            </a:r>
            <a:r>
              <a:rPr lang="cs-CZ" dirty="0" smtClean="0"/>
              <a:t>cudnosti.</a:t>
            </a:r>
          </a:p>
          <a:p>
            <a:r>
              <a:rPr lang="cs-CZ" dirty="0" smtClean="0"/>
              <a:t>Dívky ovlivňuje jak kultura (difuzionismus), tak i geny (</a:t>
            </a:r>
            <a:r>
              <a:rPr lang="cs-CZ" smtClean="0"/>
              <a:t>biologický determinismus).</a:t>
            </a:r>
            <a:endParaRPr lang="cs-CZ" dirty="0"/>
          </a:p>
          <a:p>
            <a:r>
              <a:rPr lang="cs-CZ" dirty="0" err="1" smtClean="0"/>
              <a:t>Meadová</a:t>
            </a:r>
            <a:r>
              <a:rPr lang="cs-CZ" dirty="0" smtClean="0"/>
              <a:t> zemřela </a:t>
            </a:r>
            <a:r>
              <a:rPr lang="cs-CZ" dirty="0"/>
              <a:t>15. listopadu 1978 v </a:t>
            </a:r>
            <a:r>
              <a:rPr lang="en-US" dirty="0"/>
              <a:t>New </a:t>
            </a:r>
            <a:r>
              <a:rPr lang="cs-CZ" dirty="0"/>
              <a:t>Yorku na rakovinu.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její smrti jí byla udělena prezidentská medaile svobody. V současnosti můžeme tvrdit, že Margaret </a:t>
            </a:r>
            <a:r>
              <a:rPr lang="cs-CZ" dirty="0" err="1"/>
              <a:t>Meadová</a:t>
            </a:r>
            <a:r>
              <a:rPr lang="cs-CZ" dirty="0"/>
              <a:t> představuje jednu z nejvýznamnějších osobností světové antropologie.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5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b="1" dirty="0" smtClean="0"/>
              <a:t>Zdroje: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SOUKUP, Václav. VÁCLAV SOUKUP. Dějiny antropologie: (encyklopedický přehled dějin fyzické antropologie, paleoantropologie, sociální a kulturní antropologie). Praha: Karolinum, 2004, 667 s., [32] s. obr. </a:t>
            </a:r>
            <a:r>
              <a:rPr lang="cs-CZ" dirty="0" err="1" smtClean="0"/>
              <a:t>příl</a:t>
            </a:r>
            <a:r>
              <a:rPr lang="cs-CZ" dirty="0" smtClean="0"/>
              <a:t>. ISBN 80-246-0337-3.</a:t>
            </a:r>
          </a:p>
          <a:p>
            <a:r>
              <a:rPr lang="cs-CZ" dirty="0" smtClean="0"/>
              <a:t>MEAD M., </a:t>
            </a:r>
            <a:r>
              <a:rPr lang="cs-CZ" dirty="0" err="1" smtClean="0"/>
              <a:t>Comming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in Samoa, In: AGELOGNI E. </a:t>
            </a:r>
            <a:r>
              <a:rPr lang="cs-CZ" dirty="0" err="1" smtClean="0"/>
              <a:t>ed</a:t>
            </a:r>
            <a:r>
              <a:rPr lang="cs-CZ" dirty="0" smtClean="0"/>
              <a:t>., </a:t>
            </a:r>
            <a:r>
              <a:rPr lang="cs-CZ" dirty="0" err="1" smtClean="0"/>
              <a:t>Annual</a:t>
            </a:r>
            <a:r>
              <a:rPr lang="cs-CZ" dirty="0" smtClean="0"/>
              <a:t> </a:t>
            </a:r>
            <a:r>
              <a:rPr lang="cs-CZ" dirty="0" err="1" smtClean="0"/>
              <a:t>Editions</a:t>
            </a:r>
            <a:r>
              <a:rPr lang="cs-CZ" dirty="0" smtClean="0"/>
              <a:t>: Antropology 85/86, </a:t>
            </a:r>
            <a:r>
              <a:rPr lang="cs-CZ" dirty="0" err="1" smtClean="0"/>
              <a:t>Connecticut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Dushin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, </a:t>
            </a:r>
            <a:r>
              <a:rPr lang="cs-CZ" dirty="0" err="1" smtClean="0"/>
              <a:t>Inc</a:t>
            </a:r>
            <a:r>
              <a:rPr lang="cs-CZ" dirty="0" smtClean="0"/>
              <a:t>. 1985, s. 23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 Margaret </a:t>
            </a:r>
            <a:r>
              <a:rPr lang="cs-CZ" b="1" u="sng" dirty="0" err="1" smtClean="0"/>
              <a:t>Meadová</a:t>
            </a:r>
            <a:r>
              <a:rPr lang="cs-CZ" b="1" u="sng" dirty="0" smtClean="0"/>
              <a:t> (1901-1978)</a:t>
            </a:r>
            <a:endParaRPr lang="cs-CZ" b="1" u="sng" dirty="0"/>
          </a:p>
        </p:txBody>
      </p:sp>
      <p:pic>
        <p:nvPicPr>
          <p:cNvPr id="4" name="Zástupný symbol pro obsah 3" descr="220px-Margaret_Mead_(1901-1978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48680"/>
            <a:ext cx="1907704" cy="2800731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0" y="692696"/>
            <a:ext cx="7452320" cy="633670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err="1"/>
              <a:t>Boasova</a:t>
            </a:r>
            <a:r>
              <a:rPr lang="cs-CZ" dirty="0"/>
              <a:t> žákyně</a:t>
            </a:r>
          </a:p>
          <a:p>
            <a:pPr lvl="0"/>
            <a:r>
              <a:rPr lang="cs-CZ" b="1" dirty="0"/>
              <a:t>Vystudovala psychologie </a:t>
            </a:r>
            <a:r>
              <a:rPr lang="cs-CZ" dirty="0"/>
              <a:t>na Kolumbijské universitě v New Yorku (1923)</a:t>
            </a:r>
          </a:p>
          <a:p>
            <a:pPr lvl="0"/>
            <a:r>
              <a:rPr lang="cs-CZ" dirty="0"/>
              <a:t>Svým dílem položila základy školy osobnosti a kultury</a:t>
            </a:r>
          </a:p>
          <a:p>
            <a:pPr lvl="0"/>
            <a:r>
              <a:rPr lang="cs-CZ" b="1" dirty="0"/>
              <a:t>1925 získala stipendium </a:t>
            </a:r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r>
              <a:rPr lang="cs-CZ" b="1" dirty="0"/>
              <a:t> </a:t>
            </a:r>
            <a:r>
              <a:rPr lang="cs-CZ" b="1" dirty="0" err="1"/>
              <a:t>Council</a:t>
            </a:r>
            <a:r>
              <a:rPr lang="cs-CZ" b="1" dirty="0"/>
              <a:t>, </a:t>
            </a:r>
            <a:r>
              <a:rPr lang="cs-CZ" dirty="0"/>
              <a:t>které ji umožnilo realizovat svůj 1. Výzkum na návrh </a:t>
            </a:r>
            <a:r>
              <a:rPr lang="cs-CZ" dirty="0" err="1"/>
              <a:t>Boase</a:t>
            </a:r>
            <a:r>
              <a:rPr lang="cs-CZ" dirty="0"/>
              <a:t> odjíždí na souostroví Samoa v Polynésii, </a:t>
            </a:r>
            <a:r>
              <a:rPr lang="cs-CZ" b="1" dirty="0"/>
              <a:t>aby zde pomohla obhájit názor, že ne geny, ale kultura hrají rozhodující význam v procesu socializace a akulturace</a:t>
            </a:r>
            <a:r>
              <a:rPr lang="cs-CZ" dirty="0"/>
              <a:t>, 9 měsíců žila na ostrově Tau v rodině amerického lékaře, kde prováděla </a:t>
            </a:r>
            <a:r>
              <a:rPr lang="cs-CZ" dirty="0" smtClean="0"/>
              <a:t>přímá </a:t>
            </a:r>
            <a:r>
              <a:rPr lang="cs-CZ" dirty="0"/>
              <a:t>empirická sledování, pozornost věnovala především studiu psychiky a chování adolescentních </a:t>
            </a:r>
            <a:r>
              <a:rPr lang="cs-CZ" dirty="0" smtClean="0"/>
              <a:t>dívek.</a:t>
            </a:r>
          </a:p>
          <a:p>
            <a:pPr lvl="0"/>
            <a:r>
              <a:rPr lang="cs-CZ" dirty="0" smtClean="0"/>
              <a:t>V roce 1928 vydala knihu </a:t>
            </a:r>
            <a:r>
              <a:rPr lang="cs-CZ" b="1" dirty="0" smtClean="0"/>
              <a:t>„Dospívání na Samoi“, </a:t>
            </a:r>
            <a:r>
              <a:rPr lang="cs-CZ" dirty="0" smtClean="0"/>
              <a:t>která se okamžitě stala jedním z bestsellerů amerického intelektuálního života</a:t>
            </a:r>
            <a:endParaRPr lang="cs-CZ" dirty="0"/>
          </a:p>
          <a:p>
            <a:pPr lvl="0"/>
            <a:r>
              <a:rPr lang="cs-CZ" dirty="0"/>
              <a:t>Po návratu přijala místo </a:t>
            </a:r>
            <a:r>
              <a:rPr lang="cs-CZ" b="1" dirty="0"/>
              <a:t>v Americkém muzeu přírodní historie</a:t>
            </a:r>
          </a:p>
          <a:p>
            <a:pPr lvl="0"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640871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V roce 1928 získává další stipendium a </a:t>
            </a:r>
            <a:r>
              <a:rPr lang="cs-CZ" b="1" dirty="0" smtClean="0"/>
              <a:t>odjíždí do Tichomoří, tentokrát do </a:t>
            </a:r>
            <a:r>
              <a:rPr lang="cs-CZ" b="1" dirty="0" err="1" smtClean="0"/>
              <a:t>Malenésie</a:t>
            </a:r>
            <a:r>
              <a:rPr lang="cs-CZ" dirty="0" smtClean="0"/>
              <a:t>, zde nalezla domorodé společnosti, malé oddělené skupiny, které pro své zeměpisné odloučení zůstaly mimo hlavní proud dějin a zachovaly si zvláštní osobité praktiky, které jsou v živém protikladu k chování ve společnostech. Shromáždila zde rozsáhlý materiál, na jehož podkladě dokumentuje v knize „</a:t>
            </a:r>
            <a:r>
              <a:rPr lang="cs-CZ" b="1" dirty="0" smtClean="0"/>
              <a:t>Vyrůstání na Nové Guineji“ (1930),</a:t>
            </a:r>
            <a:r>
              <a:rPr lang="cs-CZ" dirty="0" smtClean="0"/>
              <a:t> význam technik socializace a výchovy pro dozrávání a formování osobnosti</a:t>
            </a:r>
          </a:p>
          <a:p>
            <a:pPr lvl="0"/>
            <a:r>
              <a:rPr lang="cs-CZ" b="1" dirty="0" smtClean="0"/>
              <a:t>1929</a:t>
            </a:r>
            <a:r>
              <a:rPr lang="cs-CZ" dirty="0" smtClean="0"/>
              <a:t> získala titul </a:t>
            </a:r>
            <a:r>
              <a:rPr lang="cs-CZ" b="1" dirty="0" smtClean="0"/>
              <a:t>doktor filozofie oboru antropologie  na Kolumbijské universitě</a:t>
            </a:r>
          </a:p>
          <a:p>
            <a:pPr lvl="0"/>
            <a:r>
              <a:rPr lang="cs-CZ" dirty="0" smtClean="0"/>
              <a:t>Další výzkumy </a:t>
            </a:r>
            <a:r>
              <a:rPr lang="cs-CZ" b="1" dirty="0" err="1" smtClean="0"/>
              <a:t>Omaha</a:t>
            </a:r>
            <a:r>
              <a:rPr lang="cs-CZ" dirty="0" smtClean="0"/>
              <a:t> (1930), </a:t>
            </a:r>
            <a:r>
              <a:rPr lang="cs-CZ" b="1" dirty="0" smtClean="0"/>
              <a:t>Nová Guinea </a:t>
            </a:r>
            <a:r>
              <a:rPr lang="cs-CZ" dirty="0" smtClean="0"/>
              <a:t>(1931-33), </a:t>
            </a:r>
            <a:r>
              <a:rPr lang="cs-CZ" b="1" dirty="0" smtClean="0"/>
              <a:t>Bali </a:t>
            </a:r>
            <a:r>
              <a:rPr lang="cs-CZ" dirty="0" smtClean="0"/>
              <a:t>(1936-39)</a:t>
            </a:r>
          </a:p>
          <a:p>
            <a:pPr lvl="0"/>
            <a:r>
              <a:rPr lang="cs-CZ" dirty="0" smtClean="0"/>
              <a:t>V následujících letech vydala 9 knih a celou řadu drobnějších článků , ve kterých referovala o svých terénních výzkumech. </a:t>
            </a:r>
          </a:p>
          <a:p>
            <a:pPr lvl="0"/>
            <a:r>
              <a:rPr lang="cs-CZ" dirty="0" smtClean="0"/>
              <a:t>Ve všech těchto pracích </a:t>
            </a:r>
            <a:r>
              <a:rPr lang="cs-CZ" b="1" dirty="0" smtClean="0"/>
              <a:t>rozvíjela doktrínu kulturního determinismu a kulturního relativismu.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1923 Native Home Apia British SAMO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212976"/>
            <a:ext cx="4427984" cy="3240360"/>
          </a:xfrm>
          <a:prstGeom prst="rect">
            <a:avLst/>
          </a:prstGeom>
        </p:spPr>
      </p:pic>
      <p:pic>
        <p:nvPicPr>
          <p:cNvPr id="4" name="Zástupný symbol pro obsah 3" descr="Samoa children at kava bowl 194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1340768"/>
            <a:ext cx="4536504" cy="3528392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820472" cy="562074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Kniha: Dospívání na Samoi (</a:t>
            </a:r>
            <a:r>
              <a:rPr lang="cs-CZ" b="1" u="sng" dirty="0" err="1" smtClean="0"/>
              <a:t>Comming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of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age</a:t>
            </a:r>
            <a:r>
              <a:rPr lang="cs-CZ" b="1" u="sng" dirty="0" smtClean="0"/>
              <a:t> in Samoa)</a:t>
            </a:r>
            <a:endParaRPr lang="cs-CZ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b="1" u="sng" dirty="0" err="1"/>
              <a:t>Comming</a:t>
            </a:r>
            <a:r>
              <a:rPr lang="cs-CZ" b="1" u="sng" dirty="0"/>
              <a:t> </a:t>
            </a:r>
            <a:r>
              <a:rPr lang="cs-CZ" b="1" u="sng" dirty="0" err="1"/>
              <a:t>of</a:t>
            </a:r>
            <a:r>
              <a:rPr lang="cs-CZ" b="1" u="sng" dirty="0"/>
              <a:t> </a:t>
            </a:r>
            <a:r>
              <a:rPr lang="cs-CZ" b="1" u="sng" dirty="0" err="1"/>
              <a:t>age</a:t>
            </a:r>
            <a:r>
              <a:rPr lang="cs-CZ" b="1" u="sng" dirty="0"/>
              <a:t> in Samoa</a:t>
            </a:r>
            <a:endParaRPr lang="cs-CZ" dirty="0"/>
          </a:p>
        </p:txBody>
      </p:sp>
      <p:pic>
        <p:nvPicPr>
          <p:cNvPr id="4" name="Zástupný symbol pro obsah 3" descr="cyhmeadsgirls_3bc4e1a40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908720"/>
            <a:ext cx="3024336" cy="5318051"/>
          </a:xfrm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0" y="764704"/>
            <a:ext cx="6084168" cy="590465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Kniha vydaná </a:t>
            </a:r>
            <a:r>
              <a:rPr lang="cs-CZ" dirty="0"/>
              <a:t>roce </a:t>
            </a:r>
            <a:r>
              <a:rPr lang="cs-CZ" dirty="0" smtClean="0"/>
              <a:t>1928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/>
              <a:t>O</a:t>
            </a:r>
            <a:r>
              <a:rPr lang="cs-CZ" sz="2800" dirty="0" smtClean="0"/>
              <a:t>blasti </a:t>
            </a:r>
            <a:r>
              <a:rPr lang="cs-CZ" sz="2800" dirty="0"/>
              <a:t>Polynésie, </a:t>
            </a:r>
            <a:r>
              <a:rPr lang="cs-CZ" sz="2800" dirty="0" smtClean="0"/>
              <a:t>ostrov Tau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9 měsíců zkoumání </a:t>
            </a:r>
            <a:r>
              <a:rPr lang="cs-CZ" sz="2800" dirty="0"/>
              <a:t>místních obyvatel a jejich zvyků</a:t>
            </a:r>
          </a:p>
          <a:p>
            <a:r>
              <a:rPr lang="cs-CZ" dirty="0" smtClean="0"/>
              <a:t>Výzkum asi </a:t>
            </a:r>
            <a:r>
              <a:rPr lang="cs-CZ" dirty="0"/>
              <a:t>600 lidí a detailně </a:t>
            </a:r>
            <a:r>
              <a:rPr lang="cs-CZ" dirty="0" smtClean="0"/>
              <a:t>68 </a:t>
            </a:r>
            <a:r>
              <a:rPr lang="cs-CZ" dirty="0"/>
              <a:t>dívek ze tří </a:t>
            </a:r>
            <a:r>
              <a:rPr lang="cs-CZ" dirty="0" smtClean="0"/>
              <a:t>vesnic</a:t>
            </a:r>
          </a:p>
          <a:p>
            <a:r>
              <a:rPr lang="cs-CZ" dirty="0"/>
              <a:t>Z</a:t>
            </a:r>
            <a:r>
              <a:rPr lang="cs-CZ" dirty="0" smtClean="0"/>
              <a:t>aměřovala se na </a:t>
            </a:r>
            <a:r>
              <a:rPr lang="cs-CZ" dirty="0"/>
              <a:t>dospívající dívky ve věku 8/9 a 19/20 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Otázka, zda jsou konflikty </a:t>
            </a:r>
            <a:r>
              <a:rPr lang="cs-CZ" dirty="0"/>
              <a:t>a vzbouření adolescentů </a:t>
            </a:r>
            <a:r>
              <a:rPr lang="cs-CZ" dirty="0" smtClean="0"/>
              <a:t>typické </a:t>
            </a:r>
            <a:r>
              <a:rPr lang="cs-CZ" dirty="0"/>
              <a:t>ve všech koutech světa a nebo pouze v </a:t>
            </a:r>
            <a:r>
              <a:rPr lang="cs-CZ" dirty="0" smtClean="0"/>
              <a:t>Americe</a:t>
            </a:r>
          </a:p>
          <a:p>
            <a:r>
              <a:rPr lang="cs-CZ" dirty="0" smtClean="0"/>
              <a:t>A jestli </a:t>
            </a:r>
            <a:r>
              <a:rPr lang="cs-CZ" dirty="0"/>
              <a:t>je tedy ovlivňuje prostředí, kultura a výchova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r>
              <a:rPr lang="en-US" dirty="0" err="1" smtClean="0"/>
              <a:t>Vybrala</a:t>
            </a:r>
            <a:r>
              <a:rPr lang="en-US" dirty="0" smtClean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schválně</a:t>
            </a:r>
            <a:r>
              <a:rPr lang="en-US" dirty="0"/>
              <a:t> </a:t>
            </a:r>
            <a:r>
              <a:rPr lang="en-US" dirty="0" err="1"/>
              <a:t>primitivnější</a:t>
            </a:r>
            <a:r>
              <a:rPr lang="en-US" dirty="0"/>
              <a:t> </a:t>
            </a:r>
            <a:r>
              <a:rPr lang="en-US" dirty="0" err="1" smtClean="0"/>
              <a:t>společnost</a:t>
            </a:r>
            <a:r>
              <a:rPr lang="cs-CZ" dirty="0" smtClean="0"/>
              <a:t> (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ovlivněni</a:t>
            </a:r>
            <a:r>
              <a:rPr lang="en-US" dirty="0"/>
              <a:t> </a:t>
            </a:r>
            <a:r>
              <a:rPr lang="en-US" dirty="0" err="1"/>
              <a:t>politikou</a:t>
            </a:r>
            <a:r>
              <a:rPr lang="en-US" dirty="0"/>
              <a:t>, </a:t>
            </a:r>
            <a:r>
              <a:rPr lang="en-US" dirty="0" err="1" smtClean="0"/>
              <a:t>náboženstvím</a:t>
            </a:r>
            <a:r>
              <a:rPr lang="cs-CZ" dirty="0" smtClean="0"/>
              <a:t>,…)</a:t>
            </a:r>
          </a:p>
          <a:p>
            <a:r>
              <a:rPr lang="cs-CZ" dirty="0" smtClean="0"/>
              <a:t>Výzkum byl ztížený jazykovou bariérou</a:t>
            </a:r>
          </a:p>
          <a:p>
            <a:pPr marL="342900" lvl="2" indent="-342900"/>
            <a:r>
              <a:rPr lang="cs-CZ" sz="3200" dirty="0" smtClean="0"/>
              <a:t>Byla p</a:t>
            </a:r>
            <a:r>
              <a:rPr lang="en-US" sz="3200" dirty="0" err="1" smtClean="0"/>
              <a:t>řesvědčena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zde</a:t>
            </a:r>
            <a:r>
              <a:rPr lang="en-US" sz="3200" dirty="0"/>
              <a:t> </a:t>
            </a:r>
            <a:r>
              <a:rPr lang="en-US" sz="3200" dirty="0" err="1"/>
              <a:t>vládne</a:t>
            </a:r>
            <a:r>
              <a:rPr lang="en-US" sz="3200" dirty="0"/>
              <a:t> </a:t>
            </a:r>
            <a:r>
              <a:rPr lang="en-US" sz="3200" dirty="0" err="1"/>
              <a:t>společenská</a:t>
            </a:r>
            <a:r>
              <a:rPr lang="en-US" sz="3200" dirty="0"/>
              <a:t> </a:t>
            </a:r>
            <a:r>
              <a:rPr lang="en-US" sz="3200" dirty="0" err="1"/>
              <a:t>harmonie</a:t>
            </a:r>
            <a:endParaRPr lang="cs-CZ" sz="3200" dirty="0"/>
          </a:p>
          <a:p>
            <a:pPr lvl="0"/>
            <a:r>
              <a:rPr lang="cs-CZ" dirty="0"/>
              <a:t>K</a:t>
            </a:r>
            <a:r>
              <a:rPr lang="cs-CZ" dirty="0" smtClean="0"/>
              <a:t>niha </a:t>
            </a:r>
            <a:r>
              <a:rPr lang="cs-CZ" dirty="0"/>
              <a:t>je rozdělena do několika kapitol – podle různých zkoumaných témat -  např. postavení, role tance ve společnosti, zkušenosti mladých dívek, sexuální vztahy, vzdělání, dospělost a stáří, dívka ve skupině…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52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Zajímavosti ze života 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6048672"/>
          </a:xfrm>
        </p:spPr>
        <p:txBody>
          <a:bodyPr>
            <a:noAutofit/>
          </a:bodyPr>
          <a:lstStyle/>
          <a:p>
            <a:pPr lvl="0"/>
            <a:r>
              <a:rPr lang="cs-CZ" sz="2000" b="1" dirty="0" smtClean="0"/>
              <a:t>Den </a:t>
            </a:r>
            <a:r>
              <a:rPr lang="cs-CZ" sz="2000" b="1" dirty="0"/>
              <a:t>v </a:t>
            </a:r>
            <a:r>
              <a:rPr lang="cs-CZ" sz="2000" b="1" dirty="0" smtClean="0"/>
              <a:t>Samoe:</a:t>
            </a:r>
            <a:r>
              <a:rPr lang="cs-CZ" sz="2000" dirty="0" smtClean="0"/>
              <a:t> popisuje </a:t>
            </a:r>
            <a:r>
              <a:rPr lang="cs-CZ" sz="2000" dirty="0"/>
              <a:t>běžný den </a:t>
            </a:r>
            <a:r>
              <a:rPr lang="cs-CZ" sz="2000" dirty="0" smtClean="0"/>
              <a:t>tamějších </a:t>
            </a:r>
            <a:r>
              <a:rPr lang="cs-CZ" sz="2000" dirty="0"/>
              <a:t>lidí – ženy hlavně vaří a muži loví </a:t>
            </a:r>
            <a:r>
              <a:rPr lang="cs-CZ" sz="2000" dirty="0" smtClean="0"/>
              <a:t>ryby</a:t>
            </a:r>
          </a:p>
          <a:p>
            <a:r>
              <a:rPr lang="cs-CZ" sz="2000" b="1" dirty="0" smtClean="0"/>
              <a:t>Výchova dětí: </a:t>
            </a:r>
            <a:r>
              <a:rPr lang="cs-CZ" sz="2000" dirty="0"/>
              <a:t>První dítě se vždy musí narodit v matčině rodné </a:t>
            </a:r>
            <a:r>
              <a:rPr lang="cs-CZ" sz="2000" dirty="0" smtClean="0"/>
              <a:t>vesnici. Před </a:t>
            </a:r>
            <a:r>
              <a:rPr lang="cs-CZ" sz="2000" dirty="0"/>
              <a:t>narozením dítěte nosí manželovi příbuzní matce dárky (hlavně jídlo) a matčiny příbuzní vyrábějí pro dítě oblečení</a:t>
            </a:r>
            <a:r>
              <a:rPr lang="cs-CZ" sz="2000" dirty="0" smtClean="0"/>
              <a:t>. </a:t>
            </a:r>
            <a:r>
              <a:rPr lang="cs-CZ" sz="2000" dirty="0"/>
              <a:t>S porodem jsou spojeny určité obřady (pupeční šňůra od dívky je spálena pod určitým druhem stromu a pupeční šňůra chlapce je vhozena do moře, aby z něj vyrostl dobrý rybář</a:t>
            </a:r>
            <a:r>
              <a:rPr lang="cs-CZ" sz="2000" dirty="0" smtClean="0"/>
              <a:t>).</a:t>
            </a:r>
          </a:p>
          <a:p>
            <a:r>
              <a:rPr lang="cs-CZ" sz="2000" dirty="0"/>
              <a:t>Den a měsíc, kdy se dítě narodilo, je zapomenut – nijak se </a:t>
            </a:r>
            <a:r>
              <a:rPr lang="cs-CZ" sz="2000" dirty="0" smtClean="0"/>
              <a:t>neslaví</a:t>
            </a:r>
          </a:p>
          <a:p>
            <a:r>
              <a:rPr lang="cs-CZ" sz="2000" dirty="0" smtClean="0"/>
              <a:t>Matka </a:t>
            </a:r>
            <a:r>
              <a:rPr lang="cs-CZ" sz="2000" dirty="0"/>
              <a:t>se o dítě důkladně stará přibližně do tří let, poté je předáno nějakému mladšímu členu domácnosti, často ještě také </a:t>
            </a:r>
            <a:r>
              <a:rPr lang="cs-CZ" sz="2000" dirty="0" smtClean="0"/>
              <a:t>dítěti.</a:t>
            </a:r>
          </a:p>
          <a:p>
            <a:r>
              <a:rPr lang="cs-CZ" sz="2000" dirty="0" smtClean="0"/>
              <a:t>Do </a:t>
            </a:r>
            <a:r>
              <a:rPr lang="cs-CZ" sz="2000" dirty="0"/>
              <a:t>šesti let se toho dítě naučí dost na to, aby mohlo samo podobným způsobem vychovávat svého mladšího sourozence. </a:t>
            </a:r>
            <a:endParaRPr lang="cs-CZ" sz="2000" dirty="0" smtClean="0"/>
          </a:p>
          <a:p>
            <a:r>
              <a:rPr lang="en-US" sz="2000" dirty="0" err="1" smtClean="0"/>
              <a:t>Asi</a:t>
            </a:r>
            <a:r>
              <a:rPr lang="en-US" sz="2000" dirty="0" smtClean="0"/>
              <a:t> </a:t>
            </a:r>
            <a:r>
              <a:rPr lang="en-US" sz="2000" dirty="0"/>
              <a:t>od </a:t>
            </a:r>
            <a:r>
              <a:rPr lang="en-US" sz="2000" dirty="0" err="1"/>
              <a:t>devíti</a:t>
            </a:r>
            <a:r>
              <a:rPr lang="en-US" sz="2000" dirty="0"/>
              <a:t> let je v </a:t>
            </a:r>
            <a:r>
              <a:rPr lang="en-US" sz="2000" dirty="0" err="1"/>
              <a:t>podstatě</a:t>
            </a:r>
            <a:r>
              <a:rPr lang="en-US" sz="2000" dirty="0"/>
              <a:t> </a:t>
            </a:r>
            <a:r>
              <a:rPr lang="en-US" sz="2000" dirty="0" err="1"/>
              <a:t>nikdo</a:t>
            </a:r>
            <a:r>
              <a:rPr lang="en-US" sz="2000" dirty="0"/>
              <a:t> </a:t>
            </a:r>
            <a:r>
              <a:rPr lang="en-US" sz="2000" dirty="0" err="1"/>
              <a:t>nevychovává</a:t>
            </a:r>
            <a:r>
              <a:rPr lang="en-US" sz="2000" dirty="0"/>
              <a:t>. O </a:t>
            </a:r>
            <a:r>
              <a:rPr lang="en-US" sz="2000" dirty="0" err="1"/>
              <a:t>výchovu</a:t>
            </a:r>
            <a:r>
              <a:rPr lang="en-US" sz="2000" dirty="0"/>
              <a:t> </a:t>
            </a:r>
            <a:r>
              <a:rPr lang="en-US" sz="2000" dirty="0" err="1"/>
              <a:t>dětí</a:t>
            </a:r>
            <a:r>
              <a:rPr lang="en-US" sz="2000" dirty="0"/>
              <a:t> se </a:t>
            </a:r>
            <a:r>
              <a:rPr lang="en-US" sz="2000" dirty="0" err="1"/>
              <a:t>starají</a:t>
            </a:r>
            <a:r>
              <a:rPr lang="en-US" sz="2000" dirty="0"/>
              <a:t> </a:t>
            </a:r>
            <a:r>
              <a:rPr lang="en-US" sz="2000" dirty="0" err="1"/>
              <a:t>dívky</a:t>
            </a:r>
            <a:r>
              <a:rPr lang="en-US" sz="2000" dirty="0"/>
              <a:t>, </a:t>
            </a:r>
            <a:r>
              <a:rPr lang="en-US" sz="2000" dirty="0" err="1"/>
              <a:t>chlapci</a:t>
            </a:r>
            <a:r>
              <a:rPr lang="en-US" sz="2000" dirty="0"/>
              <a:t> </a:t>
            </a:r>
            <a:r>
              <a:rPr lang="en-US" sz="2000" dirty="0" err="1"/>
              <a:t>jsou</a:t>
            </a:r>
            <a:r>
              <a:rPr lang="en-US" sz="2000" dirty="0"/>
              <a:t> </a:t>
            </a:r>
            <a:r>
              <a:rPr lang="en-US" sz="2000" dirty="0" err="1"/>
              <a:t>brzy</a:t>
            </a:r>
            <a:r>
              <a:rPr lang="en-US" sz="2000" dirty="0"/>
              <a:t> </a:t>
            </a:r>
            <a:r>
              <a:rPr lang="en-US" sz="2000" dirty="0" err="1"/>
              <a:t>učeni</a:t>
            </a:r>
            <a:r>
              <a:rPr lang="en-US" sz="2000" dirty="0"/>
              <a:t> </a:t>
            </a:r>
            <a:r>
              <a:rPr lang="en-US" sz="2000" dirty="0" err="1"/>
              <a:t>pomáhat</a:t>
            </a:r>
            <a:r>
              <a:rPr lang="en-US" sz="2000" dirty="0"/>
              <a:t> </a:t>
            </a:r>
            <a:r>
              <a:rPr lang="en-US" sz="2000" dirty="0" err="1"/>
              <a:t>dospělým</a:t>
            </a:r>
            <a:r>
              <a:rPr lang="en-US" sz="2000" dirty="0"/>
              <a:t> s </a:t>
            </a:r>
            <a:r>
              <a:rPr lang="en-US" sz="2000" dirty="0" err="1"/>
              <a:t>rybolovem</a:t>
            </a:r>
            <a:r>
              <a:rPr lang="en-US" sz="2000" dirty="0"/>
              <a:t> </a:t>
            </a:r>
            <a:r>
              <a:rPr lang="en-US" sz="2000" dirty="0" err="1"/>
              <a:t>apod</a:t>
            </a:r>
            <a:r>
              <a:rPr lang="en-US" sz="2000" dirty="0"/>
              <a:t>. </a:t>
            </a:r>
            <a:endParaRPr lang="cs-CZ" sz="2000" dirty="0" smtClean="0"/>
          </a:p>
          <a:p>
            <a:r>
              <a:rPr lang="en-US" sz="2000" dirty="0" err="1" smtClean="0"/>
              <a:t>Jiným</a:t>
            </a:r>
            <a:r>
              <a:rPr lang="en-US" sz="2000" dirty="0" smtClean="0"/>
              <a:t> </a:t>
            </a:r>
            <a:r>
              <a:rPr lang="en-US" sz="2000" dirty="0" err="1"/>
              <a:t>věcem</a:t>
            </a:r>
            <a:r>
              <a:rPr lang="en-US" sz="2000" dirty="0"/>
              <a:t> </a:t>
            </a:r>
            <a:r>
              <a:rPr lang="en-US" sz="2000" dirty="0" err="1"/>
              <a:t>než</a:t>
            </a:r>
            <a:r>
              <a:rPr lang="en-US" sz="2000" dirty="0"/>
              <a:t> je </a:t>
            </a:r>
            <a:r>
              <a:rPr lang="en-US" sz="2000" dirty="0" err="1"/>
              <a:t>výchova</a:t>
            </a:r>
            <a:r>
              <a:rPr lang="en-US" sz="2000" dirty="0"/>
              <a:t> </a:t>
            </a:r>
            <a:r>
              <a:rPr lang="en-US" sz="2000" dirty="0" err="1"/>
              <a:t>dětí</a:t>
            </a:r>
            <a:r>
              <a:rPr lang="en-US" sz="2000" dirty="0"/>
              <a:t> se </a:t>
            </a:r>
            <a:r>
              <a:rPr lang="en-US" sz="2000" dirty="0" err="1"/>
              <a:t>dívky</a:t>
            </a:r>
            <a:r>
              <a:rPr lang="en-US" sz="2000" dirty="0"/>
              <a:t> </a:t>
            </a:r>
            <a:r>
              <a:rPr lang="en-US" sz="2000" dirty="0" err="1"/>
              <a:t>většinou</a:t>
            </a:r>
            <a:r>
              <a:rPr lang="en-US" sz="2000" dirty="0"/>
              <a:t> </a:t>
            </a:r>
            <a:r>
              <a:rPr lang="en-US" sz="2000" dirty="0" err="1"/>
              <a:t>učí</a:t>
            </a:r>
            <a:r>
              <a:rPr lang="en-US" sz="2000" dirty="0"/>
              <a:t> </a:t>
            </a:r>
            <a:r>
              <a:rPr lang="en-US" sz="2000" dirty="0" err="1"/>
              <a:t>až</a:t>
            </a:r>
            <a:r>
              <a:rPr lang="en-US" sz="2000" dirty="0"/>
              <a:t> v </a:t>
            </a:r>
            <a:r>
              <a:rPr lang="en-US" sz="2000" dirty="0" err="1"/>
              <a:t>pubertě</a:t>
            </a:r>
            <a:r>
              <a:rPr lang="en-US" sz="2000" dirty="0"/>
              <a:t> – </a:t>
            </a:r>
            <a:r>
              <a:rPr lang="en-US" sz="2000" dirty="0" err="1"/>
              <a:t>pak</a:t>
            </a:r>
            <a:r>
              <a:rPr lang="en-US" sz="2000" dirty="0"/>
              <a:t> </a:t>
            </a:r>
            <a:r>
              <a:rPr lang="en-US" sz="2000" dirty="0" err="1"/>
              <a:t>už</a:t>
            </a:r>
            <a:r>
              <a:rPr lang="en-US" sz="2000" dirty="0"/>
              <a:t> se o </a:t>
            </a:r>
            <a:r>
              <a:rPr lang="en-US" sz="2000" dirty="0" err="1"/>
              <a:t>děti</a:t>
            </a:r>
            <a:r>
              <a:rPr lang="en-US" sz="2000" dirty="0"/>
              <a:t> </a:t>
            </a:r>
            <a:r>
              <a:rPr lang="en-US" sz="2000" dirty="0" err="1"/>
              <a:t>nestarají</a:t>
            </a:r>
            <a:r>
              <a:rPr lang="en-US" sz="2000" dirty="0"/>
              <a:t>.</a:t>
            </a:r>
            <a:r>
              <a:rPr lang="cs-CZ" sz="2000" dirty="0"/>
              <a:t> Dívky se poté učí zpracovávat ryby a kokosy, vařit, plést koše, poznávat květiny a stromy a jejich využití, znát ryby a rybařit atd.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839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120680"/>
          </a:xfrm>
        </p:spPr>
        <p:txBody>
          <a:bodyPr>
            <a:normAutofit/>
          </a:bodyPr>
          <a:lstStyle/>
          <a:p>
            <a:pPr lvl="0"/>
            <a:r>
              <a:rPr lang="cs-CZ" sz="2800" b="1" dirty="0" smtClean="0"/>
              <a:t>Samojská domácnost: </a:t>
            </a:r>
            <a:endParaRPr lang="cs-CZ" sz="2800" dirty="0"/>
          </a:p>
          <a:p>
            <a:r>
              <a:rPr lang="cs-CZ" sz="2800" dirty="0"/>
              <a:t>vesnice se skládá asi z 30-40 domácností, z nichž každou vede ‚</a:t>
            </a:r>
            <a:r>
              <a:rPr lang="cs-CZ" sz="2800" dirty="0" err="1"/>
              <a:t>matai</a:t>
            </a:r>
            <a:r>
              <a:rPr lang="cs-CZ" sz="2800" dirty="0"/>
              <a:t>‘ – ten také reprezentuje členy domácnosti a je za ně zodpovědný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Autorita jednotlivých členů domácnosti je podmíněna </a:t>
            </a:r>
            <a:r>
              <a:rPr lang="cs-CZ" sz="2800" dirty="0" smtClean="0"/>
              <a:t>věkem.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/>
              <a:t>Děti</a:t>
            </a:r>
            <a:r>
              <a:rPr lang="en-US" dirty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domácnost</a:t>
            </a:r>
            <a:r>
              <a:rPr lang="en-US" dirty="0"/>
              <a:t> </a:t>
            </a:r>
            <a:r>
              <a:rPr lang="en-US" dirty="0" err="1"/>
              <a:t>změnit</a:t>
            </a:r>
            <a:r>
              <a:rPr lang="en-US" dirty="0"/>
              <a:t>. </a:t>
            </a:r>
            <a:r>
              <a:rPr lang="en-US" dirty="0" err="1"/>
              <a:t>Můžou</a:t>
            </a:r>
            <a:r>
              <a:rPr lang="en-US" dirty="0"/>
              <a:t> </a:t>
            </a:r>
            <a:r>
              <a:rPr lang="en-US" dirty="0" err="1"/>
              <a:t>jít</a:t>
            </a:r>
            <a:r>
              <a:rPr lang="en-US" dirty="0"/>
              <a:t> </a:t>
            </a:r>
            <a:r>
              <a:rPr lang="en-US" dirty="0" err="1"/>
              <a:t>kdykoliv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kterémukoliv</a:t>
            </a:r>
            <a:r>
              <a:rPr lang="en-US" dirty="0"/>
              <a:t> </a:t>
            </a:r>
            <a:r>
              <a:rPr lang="en-US" dirty="0" err="1"/>
              <a:t>příbuznému</a:t>
            </a:r>
            <a:r>
              <a:rPr lang="en-US" dirty="0"/>
              <a:t> -&gt;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připoutané</a:t>
            </a:r>
            <a:r>
              <a:rPr lang="en-US" dirty="0"/>
              <a:t> k </a:t>
            </a:r>
            <a:r>
              <a:rPr lang="en-US" dirty="0" err="1"/>
              <a:t>jedné</a:t>
            </a:r>
            <a:r>
              <a:rPr lang="en-US" dirty="0"/>
              <a:t> </a:t>
            </a:r>
            <a:r>
              <a:rPr lang="en-US" dirty="0" err="1"/>
              <a:t>rodině</a:t>
            </a:r>
            <a:r>
              <a:rPr lang="en-US" dirty="0"/>
              <a:t>.</a:t>
            </a:r>
            <a:endParaRPr lang="cs-CZ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/>
              <a:t>Je zde velká hierarchie </a:t>
            </a:r>
            <a:r>
              <a:rPr lang="cs-CZ" dirty="0" smtClean="0"/>
              <a:t>společnosti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áčelník </a:t>
            </a:r>
            <a:r>
              <a:rPr lang="cs-CZ" dirty="0"/>
              <a:t>– který si volí svou </a:t>
            </a:r>
            <a:r>
              <a:rPr lang="cs-CZ" dirty="0" err="1"/>
              <a:t>Taupo</a:t>
            </a:r>
            <a:r>
              <a:rPr lang="cs-CZ" dirty="0"/>
              <a:t> – nejhezčí dívka, reprezentativní  dívka </a:t>
            </a:r>
            <a:r>
              <a:rPr lang="cs-CZ" dirty="0" smtClean="0"/>
              <a:t>vesnice</a:t>
            </a:r>
            <a:endParaRPr lang="cs-CZ" b="1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2254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544616"/>
          </a:xfrm>
        </p:spPr>
        <p:txBody>
          <a:bodyPr>
            <a:normAutofit/>
          </a:bodyPr>
          <a:lstStyle/>
          <a:p>
            <a:r>
              <a:rPr lang="cs-CZ" sz="2000" b="1" dirty="0"/>
              <a:t>Odlišnosti ve stylu života samojských dívek:</a:t>
            </a:r>
          </a:p>
          <a:p>
            <a:r>
              <a:rPr lang="cs-CZ" sz="2000" dirty="0" smtClean="0"/>
              <a:t>Je vychovávaná </a:t>
            </a:r>
            <a:r>
              <a:rPr lang="cs-CZ" sz="2000" dirty="0"/>
              <a:t>svou jen o něco starší sestrou či jinou malou holčičkou, když dojde do roku 5, roku se stává sama takovou </a:t>
            </a:r>
            <a:r>
              <a:rPr lang="cs-CZ" sz="2000" dirty="0" smtClean="0"/>
              <a:t>chůvou.</a:t>
            </a:r>
          </a:p>
          <a:p>
            <a:r>
              <a:rPr lang="cs-CZ" sz="2000" dirty="0" smtClean="0"/>
              <a:t>Již od </a:t>
            </a:r>
            <a:r>
              <a:rPr lang="cs-CZ" sz="2000" dirty="0"/>
              <a:t>7. roku pracuje na plantážích,  od 9.roku – 14. roku se stává členkou skupinky dívek, nesmí se přibližovat k opačnému pohlaví, jsou v tomto období </a:t>
            </a:r>
            <a:r>
              <a:rPr lang="cs-CZ" sz="2000" dirty="0" smtClean="0"/>
              <a:t>nepřátelé.</a:t>
            </a:r>
          </a:p>
          <a:p>
            <a:r>
              <a:rPr lang="cs-CZ" sz="2000" dirty="0" smtClean="0"/>
              <a:t>Velký důraz se klade na tanec dívek, je </a:t>
            </a:r>
            <a:r>
              <a:rPr lang="cs-CZ" sz="2000" dirty="0"/>
              <a:t>to oblast, která je pro Samoany velice </a:t>
            </a:r>
            <a:r>
              <a:rPr lang="cs-CZ" sz="2000" dirty="0" smtClean="0"/>
              <a:t>důležitá. Pokud v ní neuspěje, jsou její </a:t>
            </a:r>
            <a:r>
              <a:rPr lang="en-US" sz="2000" dirty="0" err="1" smtClean="0"/>
              <a:t>šance</a:t>
            </a:r>
            <a:r>
              <a:rPr lang="en-US" sz="2000" dirty="0" smtClean="0"/>
              <a:t> </a:t>
            </a:r>
            <a:r>
              <a:rPr lang="en-US" sz="2000" dirty="0" err="1"/>
              <a:t>na</a:t>
            </a:r>
            <a:r>
              <a:rPr lang="en-US" sz="2000" dirty="0"/>
              <a:t> to </a:t>
            </a:r>
            <a:r>
              <a:rPr lang="en-US" sz="2000" dirty="0" err="1"/>
              <a:t>že</a:t>
            </a:r>
            <a:r>
              <a:rPr lang="en-US" sz="2000" dirty="0"/>
              <a:t> se </a:t>
            </a:r>
            <a:r>
              <a:rPr lang="en-US" sz="2000" dirty="0" err="1" smtClean="0"/>
              <a:t>vdá</a:t>
            </a:r>
            <a:r>
              <a:rPr lang="cs-CZ" sz="2000" dirty="0" smtClean="0"/>
              <a:t> </a:t>
            </a:r>
            <a:r>
              <a:rPr lang="en-US" sz="2000" dirty="0" err="1" smtClean="0"/>
              <a:t>podstatně</a:t>
            </a:r>
            <a:r>
              <a:rPr lang="en-US" sz="2000" dirty="0" smtClean="0"/>
              <a:t> </a:t>
            </a:r>
            <a:r>
              <a:rPr lang="en-US" sz="2000" dirty="0" err="1"/>
              <a:t>menší</a:t>
            </a:r>
            <a:r>
              <a:rPr lang="en-US" sz="2000" dirty="0"/>
              <a:t>. </a:t>
            </a:r>
            <a:endParaRPr lang="cs-CZ" sz="2000" dirty="0" smtClean="0"/>
          </a:p>
          <a:p>
            <a:r>
              <a:rPr lang="en-US" sz="2000" dirty="0" err="1" smtClean="0"/>
              <a:t>Sedmnáctileté</a:t>
            </a:r>
            <a:r>
              <a:rPr lang="en-US" sz="2000" dirty="0" smtClean="0"/>
              <a:t> </a:t>
            </a:r>
            <a:r>
              <a:rPr lang="en-US" sz="2000" dirty="0" err="1"/>
              <a:t>dívky</a:t>
            </a:r>
            <a:r>
              <a:rPr lang="en-US" sz="2000" dirty="0"/>
              <a:t> se ale </a:t>
            </a:r>
            <a:r>
              <a:rPr lang="en-US" sz="2000" dirty="0" err="1"/>
              <a:t>většinou</a:t>
            </a:r>
            <a:r>
              <a:rPr lang="en-US" sz="2000" dirty="0"/>
              <a:t> </a:t>
            </a:r>
            <a:r>
              <a:rPr lang="en-US" sz="2000" dirty="0" err="1"/>
              <a:t>zatím</a:t>
            </a:r>
            <a:r>
              <a:rPr lang="en-US" sz="2000" dirty="0"/>
              <a:t> </a:t>
            </a:r>
            <a:r>
              <a:rPr lang="en-US" sz="2000" dirty="0" err="1"/>
              <a:t>vdávat</a:t>
            </a:r>
            <a:r>
              <a:rPr lang="en-US" sz="2000" dirty="0"/>
              <a:t> </a:t>
            </a:r>
            <a:r>
              <a:rPr lang="en-US" sz="2000" dirty="0" err="1"/>
              <a:t>nechtějí</a:t>
            </a:r>
            <a:r>
              <a:rPr lang="en-US" sz="2000" dirty="0"/>
              <a:t> – je </a:t>
            </a:r>
            <a:r>
              <a:rPr lang="en-US" sz="2000" dirty="0" err="1"/>
              <a:t>totiž</a:t>
            </a:r>
            <a:r>
              <a:rPr lang="en-US" sz="2000" dirty="0"/>
              <a:t> </a:t>
            </a:r>
            <a:r>
              <a:rPr lang="en-US" sz="2000" dirty="0" err="1"/>
              <a:t>jednodušší</a:t>
            </a:r>
            <a:r>
              <a:rPr lang="en-US" sz="2000" dirty="0"/>
              <a:t> </a:t>
            </a:r>
            <a:r>
              <a:rPr lang="en-US" sz="2000" dirty="0" err="1"/>
              <a:t>žít</a:t>
            </a:r>
            <a:r>
              <a:rPr lang="en-US" sz="2000" dirty="0"/>
              <a:t> </a:t>
            </a:r>
            <a:r>
              <a:rPr lang="en-US" sz="2000" dirty="0" err="1"/>
              <a:t>bez</a:t>
            </a:r>
            <a:r>
              <a:rPr lang="en-US" sz="2000" dirty="0"/>
              <a:t> </a:t>
            </a:r>
            <a:r>
              <a:rPr lang="en-US" sz="2000" dirty="0" err="1"/>
              <a:t>zodpovědnosti</a:t>
            </a:r>
            <a:r>
              <a:rPr lang="en-US" sz="2000" dirty="0"/>
              <a:t> – to </a:t>
            </a:r>
            <a:r>
              <a:rPr lang="en-US" sz="2000" dirty="0" err="1"/>
              <a:t>považují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nejlepší</a:t>
            </a:r>
            <a:r>
              <a:rPr lang="en-US" sz="2000" dirty="0"/>
              <a:t> </a:t>
            </a:r>
            <a:r>
              <a:rPr lang="en-US" sz="2000" dirty="0" err="1"/>
              <a:t>období</a:t>
            </a:r>
            <a:r>
              <a:rPr lang="en-US" sz="2000" dirty="0"/>
              <a:t> </a:t>
            </a:r>
            <a:r>
              <a:rPr lang="en-US" sz="2000" dirty="0" err="1"/>
              <a:t>svého</a:t>
            </a:r>
            <a:r>
              <a:rPr lang="en-US" sz="2000" dirty="0"/>
              <a:t> </a:t>
            </a:r>
            <a:r>
              <a:rPr lang="en-US" sz="2000" dirty="0" err="1" smtClean="0"/>
              <a:t>života</a:t>
            </a:r>
            <a:r>
              <a:rPr lang="cs-CZ" sz="2000" dirty="0" smtClean="0"/>
              <a:t>, v této době už mají za sebou mnoho sexuálních zkušeností.</a:t>
            </a:r>
            <a:endParaRPr lang="cs-CZ" sz="20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dirty="0"/>
              <a:t>D</a:t>
            </a:r>
            <a:r>
              <a:rPr lang="cs-CZ" sz="2000" dirty="0" smtClean="0"/>
              <a:t>ospívání podle </a:t>
            </a:r>
            <a:r>
              <a:rPr lang="cs-CZ" sz="2000" dirty="0" err="1" smtClean="0"/>
              <a:t>Meadové</a:t>
            </a:r>
            <a:r>
              <a:rPr lang="cs-CZ" sz="2000" dirty="0" smtClean="0"/>
              <a:t> není považováno za </a:t>
            </a:r>
            <a:r>
              <a:rPr lang="cs-CZ" sz="2000" dirty="0"/>
              <a:t>nějaké speciální období v </a:t>
            </a:r>
            <a:r>
              <a:rPr lang="cs-CZ" sz="2000" dirty="0" smtClean="0"/>
              <a:t>životě.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dirty="0" smtClean="0"/>
              <a:t>Na pubertě </a:t>
            </a:r>
            <a:r>
              <a:rPr lang="cs-CZ" sz="2000" dirty="0"/>
              <a:t>není nic zvláštního, </a:t>
            </a:r>
            <a:r>
              <a:rPr lang="cs-CZ" sz="2000" dirty="0" smtClean="0"/>
              <a:t>samojská </a:t>
            </a:r>
            <a:r>
              <a:rPr lang="cs-CZ" sz="2000" dirty="0"/>
              <a:t>dívka si s tím </a:t>
            </a:r>
            <a:r>
              <a:rPr lang="cs-CZ" sz="2000" dirty="0" smtClean="0"/>
              <a:t>nedělá až </a:t>
            </a:r>
            <a:r>
              <a:rPr lang="cs-CZ" sz="2000" dirty="0"/>
              <a:t>tak veliké starosti, </a:t>
            </a:r>
            <a:r>
              <a:rPr lang="cs-CZ" sz="2000" dirty="0" smtClean="0"/>
              <a:t>vše </a:t>
            </a:r>
            <a:r>
              <a:rPr lang="cs-CZ" sz="2000" dirty="0"/>
              <a:t>je </a:t>
            </a:r>
            <a:r>
              <a:rPr lang="cs-CZ" sz="2000" dirty="0" smtClean="0"/>
              <a:t>přirozené</a:t>
            </a:r>
          </a:p>
        </p:txBody>
      </p:sp>
    </p:spTree>
    <p:extLst>
      <p:ext uri="{BB962C8B-B14F-4D97-AF65-F5344CB8AC3E}">
        <p14:creationId xmlns:p14="http://schemas.microsoft.com/office/powerpoint/2010/main" val="34798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365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MARGARET MEADOVÁ Dospívání na Samoi</vt:lpstr>
      <vt:lpstr> Margaret Meadová (1901-1978)</vt:lpstr>
      <vt:lpstr>Prezentace aplikace PowerPoint</vt:lpstr>
      <vt:lpstr>Kniha: Dospívání na Samoi (Comming of age in Samoa)</vt:lpstr>
      <vt:lpstr>Comming of age in Samoa</vt:lpstr>
      <vt:lpstr>Prezentace aplikace PowerPoint</vt:lpstr>
      <vt:lpstr>Zajímavosti ze života </vt:lpstr>
      <vt:lpstr>Prezentace aplikace PowerPoint</vt:lpstr>
      <vt:lpstr>Prezentace aplikace PowerPoint</vt:lpstr>
      <vt:lpstr>Kritika Meadové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Margaret Meadová</dc:title>
  <dc:creator>Kamila</dc:creator>
  <cp:lastModifiedBy>Anna Hanšpachová</cp:lastModifiedBy>
  <cp:revision>29</cp:revision>
  <dcterms:created xsi:type="dcterms:W3CDTF">2013-03-05T13:16:44Z</dcterms:created>
  <dcterms:modified xsi:type="dcterms:W3CDTF">2013-03-19T00:16:49Z</dcterms:modified>
</cp:coreProperties>
</file>