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58" r:id="rId4"/>
    <p:sldId id="265" r:id="rId5"/>
    <p:sldId id="266" r:id="rId6"/>
    <p:sldId id="259" r:id="rId7"/>
    <p:sldId id="267" r:id="rId8"/>
    <p:sldId id="268" r:id="rId9"/>
    <p:sldId id="270" r:id="rId10"/>
    <p:sldId id="269" r:id="rId11"/>
    <p:sldId id="264" r:id="rId12"/>
    <p:sldId id="262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 varScale="1">
        <p:scale>
          <a:sx n="81" d="100"/>
          <a:sy n="81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5EB55-9840-462A-B02F-56CB4202039B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C238F-080A-468E-BE71-C38B73AD8E9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238F-080A-468E-BE71-C38B73AD8E9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B56F-7E21-4BF7-A36F-4904068E2926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481ED7-AC97-47DB-B714-FE7A906BC0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B56F-7E21-4BF7-A36F-4904068E2926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1ED7-AC97-47DB-B714-FE7A906BC0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B56F-7E21-4BF7-A36F-4904068E2926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1ED7-AC97-47DB-B714-FE7A906BC0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B56F-7E21-4BF7-A36F-4904068E2926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481ED7-AC97-47DB-B714-FE7A906BC0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B56F-7E21-4BF7-A36F-4904068E2926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1ED7-AC97-47DB-B714-FE7A906BC08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B56F-7E21-4BF7-A36F-4904068E2926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1ED7-AC97-47DB-B714-FE7A906BC0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B56F-7E21-4BF7-A36F-4904068E2926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481ED7-AC97-47DB-B714-FE7A906BC08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B56F-7E21-4BF7-A36F-4904068E2926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1ED7-AC97-47DB-B714-FE7A906BC0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B56F-7E21-4BF7-A36F-4904068E2926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1ED7-AC97-47DB-B714-FE7A906BC0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B56F-7E21-4BF7-A36F-4904068E2926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1ED7-AC97-47DB-B714-FE7A906BC0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B56F-7E21-4BF7-A36F-4904068E2926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1ED7-AC97-47DB-B714-FE7A906BC08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C2B56F-7E21-4BF7-A36F-4904068E2926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481ED7-AC97-47DB-B714-FE7A906BC08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iteratura.kvalitne.cz/plat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y.abz.cz/prodej/theaitetos" TargetMode="External"/><Relationship Id="rId5" Type="http://schemas.openxmlformats.org/officeDocument/2006/relationships/hyperlink" Target="http://cs.wikipedia.org/wiki/Plat%C3%B3n" TargetMode="External"/><Relationship Id="rId4" Type="http://schemas.openxmlformats.org/officeDocument/2006/relationships/hyperlink" Target="http://filosofia.laguia2000.com/filosofia-griega/el-alma-en-platon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1196752"/>
            <a:ext cx="6980312" cy="1470025"/>
          </a:xfrm>
        </p:spPr>
        <p:txBody>
          <a:bodyPr>
            <a:normAutofit/>
          </a:bodyPr>
          <a:lstStyle/>
          <a:p>
            <a:pPr algn="l"/>
            <a:r>
              <a:rPr lang="cs-CZ" sz="5400" b="1" dirty="0" smtClean="0"/>
              <a:t>Platon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35696" y="2636912"/>
            <a:ext cx="5104656" cy="1752600"/>
          </a:xfrm>
        </p:spPr>
        <p:txBody>
          <a:bodyPr/>
          <a:lstStyle/>
          <a:p>
            <a:r>
              <a:rPr lang="cs-CZ" dirty="0" smtClean="0"/>
              <a:t>Hana Bušková</a:t>
            </a:r>
          </a:p>
          <a:p>
            <a:pPr algn="l"/>
            <a:r>
              <a:rPr lang="cs-CZ" dirty="0" smtClean="0"/>
              <a:t>Pavla Dvořáková	</a:t>
            </a:r>
          </a:p>
          <a:p>
            <a:pPr algn="l"/>
            <a:r>
              <a:rPr lang="cs-CZ" dirty="0" smtClean="0"/>
              <a:t>Pavla Růžičková</a:t>
            </a:r>
          </a:p>
        </p:txBody>
      </p:sp>
      <p:pic>
        <p:nvPicPr>
          <p:cNvPr id="19458" name="Picture 2" descr="http://filosofia.laguia2000.com/wp-content/uploads/2007/03/plat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780928"/>
            <a:ext cx="2664296" cy="3525861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4400" dirty="0" smtClean="0"/>
              <a:t>	„Vzdělání není něco takového, za jaké je někteří učitelé vyhlašují. Říkají totiž, že do duše, ve které není vědění, oni je vkládají, jako by vkládali zrak do slepých očí.“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Díla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Faidón</a:t>
            </a:r>
            <a:r>
              <a:rPr lang="cs-CZ" dirty="0" smtClean="0"/>
              <a:t> 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err="1" smtClean="0"/>
              <a:t>Kritón</a:t>
            </a:r>
            <a:r>
              <a:rPr lang="cs-CZ" dirty="0" smtClean="0"/>
              <a:t> 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Ústava</a:t>
            </a:r>
            <a:r>
              <a:rPr lang="cs-CZ" i="1" dirty="0" smtClean="0"/>
              <a:t> </a:t>
            </a:r>
          </a:p>
          <a:p>
            <a:endParaRPr lang="cs-CZ" dirty="0" smtClean="0"/>
          </a:p>
          <a:p>
            <a:r>
              <a:rPr lang="cs-CZ" b="1" dirty="0" err="1" smtClean="0"/>
              <a:t>Polítikos</a:t>
            </a:r>
            <a:r>
              <a:rPr lang="cs-CZ" dirty="0" smtClean="0"/>
              <a:t> </a:t>
            </a:r>
          </a:p>
          <a:p>
            <a:endParaRPr lang="cs-CZ" dirty="0" smtClean="0"/>
          </a:p>
          <a:p>
            <a:r>
              <a:rPr lang="cs-CZ" b="1" dirty="0" smtClean="0"/>
              <a:t>Zákony</a:t>
            </a:r>
            <a:endParaRPr lang="cs-CZ" sz="2200" dirty="0" smtClean="0"/>
          </a:p>
          <a:p>
            <a:endParaRPr lang="cs-CZ" dirty="0"/>
          </a:p>
        </p:txBody>
      </p:sp>
      <p:pic>
        <p:nvPicPr>
          <p:cNvPr id="15362" name="Picture 2" descr="http://nd04.jxs.cz/477/515/5e056cc3c8_74811442_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71965">
            <a:off x="3285708" y="1538072"/>
            <a:ext cx="2194678" cy="3432478"/>
          </a:xfrm>
          <a:prstGeom prst="rect">
            <a:avLst/>
          </a:prstGeom>
          <a:noFill/>
        </p:spPr>
      </p:pic>
      <p:sp>
        <p:nvSpPr>
          <p:cNvPr id="15364" name="AutoShape 4" descr="data:image/jpeg;base64,/9j/4AAQSkZJRgABAQAAAQABAAD/2wBDAAkGBwgHBgkIBwgKCgkLDRYPDQwMDRsUFRAWIB0iIiAdHx8kKDQsJCYxJx8fLT0tMTU3Ojo6Iys/RD84QzQ5Ojf/2wBDAQoKCg0MDRoPDxo3JR8lNzc3Nzc3Nzc3Nzc3Nzc3Nzc3Nzc3Nzc3Nzc3Nzc3Nzc3Nzc3Nzc3Nzc3Nzc3Nzc3Nzf/wAARCAB8AFADASIAAhEBAxEB/8QAGwAAAwEBAQEBAAAAAAAAAAAAAwQFAgEHAAb/xABEEAACAQIFAgIGBAoIBwAAAAABAgMAEQQFEiExBkETIgcUFiNRYRUyY9MzNUJScZGTorHRJCVyc4GDksFDVGKho7PS/8QAFgEBAQEAAAAAAAAAAAAAAAAAAAEC/8QAFxEBAQEBAAAAAAAAAAAAAAAAABEBEv/aAAwDAQACEQMRAD8A/YdOdOZNN0zlkkmU5aZHwMDM7YKNmJMakk3XmqcfS2SuE0ZLlTL3JwUX/wA1rpUKem8oDNzl+G2/yVqn47RlFVSATa9YaIP0rkiaS2SZUQPrWwMXP+mhSdOZCxIXI8qUjgepRb/u1amZl8yuu53t8KG8SyKrsTsdrGgmDpjImsRkmVggceoxb/u0JOnMl1P4mRZULcH1GIX/AHauojKAdXa1yKWmBOoMC69iO9BJPTuQeJZMlywBd7HBREn92jJ0xkZnH9R5UFI4OCi/hpqhEhaMPCB8SP8AaiRzFypI3/KoET0pkFzfJMrBv/yUXH+mpXU/TuSx9MZtLDkuWI8eBxDK4wcSspEbEEEL8a/TGUq4Yqbna3O1IdWPfpTOgefo7EH9HumpgV6UYv0xlCKAoGX4fzEc+6WqLRzE6jcbduLUr0ciey2UcgnAYe9+/ulqjLGu5Q/W+J4oFxDrZdTFRe+m16L5wSdKkXvvQ9RU+Ucb70YhZUsXI1Da1RWw14vzQeN6AiXY6jZObCuyK6x6VFyvzr6JRM4jWQxkbsLd6o0GCtZANJHAFfJi4oj8QTwO1Fv4SaZT5jyeKRWVrsh0sNXkNu1QNSSLcGNCL9ydqmdVMPZjOiuok5fiL37e6aq88QaAIXFzwRUXqdFXpbN9JH4vxIP7JqqDdJ2PSeTBticvw9v2S0+4Y2WIA22qZ0woPS+SEEA/R+HG/wDdLVFldTdCNXe/eg0xZVsdNuDYcV1ERk/B7EbMTSWPmbw9TMEHLb2t871mLHQiFfExEbfmkOP51FPCMxx2Oojj41yNAt3LaV+R/nS8OOj8a74iPSefOKNNicIxsMRATbb3g/nQdkBdCSxNuN7miwxq8YOo2A+H8aRkx2GhjA9aiC8XLC9/107Di8NJpWHEQu776VcEnagMQpkAY6rG4AqF1edPTmdEKyj1DED5fgmq1IxeaNUUjuWuNqndXKR0rnWoE3y/Eb/5TVUA6adfZLJ1W+v6Pw/b7JaYdnEq61Uni/wpfpdNXSmTqrbnAYc/o90lMujtIoY2IO9hTVwzPBfBSnSSzLcBdzzSczSfSiznFYlcMsajwjHL521Pe4ta1iu/O3bu00s0CAouo3tue1fHEs7e8RGVeSu5FETYp8bJlgwfrUkWKMekz2kYgnlwSvPwBrizzvj8NO+IlQCA+NGry6PEJjtZbAEWEnP5woeFxOauyN4OMtNIG95GPcxhl8p2+sQWJPG1hfmiYbEZ16hHqwAOJERZxI2xc67LqHYELv8ABvkaKzhvXVwUsUmNkWd0iAmTWxEg+vILjg7WTja3em8E0jphkxMhmmUu0hCuV4b87tuAL/orOFxGNkxBXERqqBN9NwQdTAC36Ajf4n5VRj1NsCe21EaEKMutCyFTe44qP1a0i9MZwTIW1YDEXHP/AAmq3HcS6dOocbm1h+ipfVsKx9LZ3pA/F+IP/iagU6Ra3TWT72/oGHt8/dJVUjzllO/xNTOmoH9ksnYb3y/D22+ySqsQc4bVLpW3y4qKJG4kjKtZiBe/woMQSMnSpBA225rTGIBSpIQDvQ8SI/dlG3+W9AXDAOrGY7jgntX0eIUeXSSfyfkKDDLsYwbf2qIsiIXYqRb6p+dAxIrOqkpvewNZgw5RSxYAngHtXTOkqKgOpjtsd6xK4vpcnVfbb/aqjOFjjilkcsVYjck1O6rxCN0tnALEs2XYiwt9k3en20I197Ed+9SerXT2azjc/i/EWN+PdNtQG6XaT2TyTfyjL8Pt8fdLVpZkddDJY/8AUKidLX9mMkFz+L8OR+ySq7PZdbAEEW2F6DEvg+IpQcc/OuTmKJbabdxpFcjVZZAWOhRtbvW1KF3dQxA2OqgRhCufPcea9j3phEUsFY3B7CtyGK11AJG/+NBiTUVYAhT+V3FRTMaoJVKKotsL965iVdiJHQD/AL1uOBUa+s7i/NCxLFJB9c+XYA8mqjIkV3WN9O2+9SurFVun85NuMvxG1+D4TVUw6e71uDzcluRUvqlB7OZ1oYlPo/EMCe/umqKJ0u1+k8mDNzl8Hb7JKfjjdodQc37gmpfTUmnpbJeQPo+De32S1VitEli9xb6tr0GVl8NgQCZDvtvt8aM8iSqFKbnfihhwB7sDVtuay7eLIzMwQr3Wg6NMc9nXSp5IHJpmTdrFl8O3FYCBgHkJO2xvRJcTEoUSPu21hVQJpTbYEDsB3r4hPK5U3NdlTSwIcDbs3agMbMuk3Pcg3qK3NMrJpVitzfcWvUzqNF9ls7ccHAYmx+fhNVLTqIZluR+q1I9TurdLZ0q7f1diLb8+6ariaD01CT0lkvf+gYcjf7NapTYdopFbzG4sSp7V4nlXpUzrBZXg8HHgcsaOCCOJS6S3IVQBe0g32pk+l3PTucBlV/7Ev3lIV6siSeIxQeQbXpwQtIqEKUvsTXjqelrO0Hly7Kh3/By/eV8/pfz8IAuBytd+0cv3lOSvXvWMSjhUwjlQp28QcgC369/1UWe8kgVcExHGsSD8638PNXjcfpbz0EH1DKifiY5fvK0fS9nxY3wGV78+SX7ykK9jw8jiFxNhmjAC2DMDe/PHwo0AAW6iyn5cV4qvpdz2xH0dlNjzeKX7ytr6YeoOPUMqt8PDl+8qwr2ZNSNqUhi3yqV1SR7O52B9b6OxH/qavLT6YM+vf1DKr/3cv3lJ5n6U86xuWY3CyYHLFTEQSRMyJLcBlINryWvY0iV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5366" name="AutoShape 6" descr="data:image/jpeg;base64,/9j/4AAQSkZJRgABAQAAAQABAAD/2wBDAAkGBwgHBgkIBwgKCgkLDRYPDQwMDRsUFRAWIB0iIiAdHx8kKDQsJCYxJx8fLT0tMTU3Ojo6Iys/RD84QzQ5Ojf/2wBDAQoKCg0MDRoPDxo3JR8lNzc3Nzc3Nzc3Nzc3Nzc3Nzc3Nzc3Nzc3Nzc3Nzc3Nzc3Nzc3Nzc3Nzc3Nzc3Nzc3Nzf/wAARCAB8AFADASIAAhEBAxEB/8QAGwAAAwEBAQEBAAAAAAAAAAAAAwQFAgEHAAb/xABEEAACAQIFAgIGBAoIBwAAAAABAgMAEQQFEiExBkETIgcUFiNRYRUyY9MzNUJScZGTorHRJCVyc4GDksFDVGKho7PS/8QAFgEBAQEAAAAAAAAAAAAAAAAAAAEC/8QAFxEBAQEBAAAAAAAAAAAAAAAAABEBEv/aAAwDAQACEQMRAD8A/YdOdOZNN0zlkkmU5aZHwMDM7YKNmJMakk3XmqcfS2SuE0ZLlTL3JwUX/wA1rpUKem8oDNzl+G2/yVqn47RlFVSATa9YaIP0rkiaS2SZUQPrWwMXP+mhSdOZCxIXI8qUjgepRb/u1amZl8yuu53t8KG8SyKrsTsdrGgmDpjImsRkmVggceoxb/u0JOnMl1P4mRZULcH1GIX/AHauojKAdXa1yKWmBOoMC69iO9BJPTuQeJZMlywBd7HBREn92jJ0xkZnH9R5UFI4OCi/hpqhEhaMPCB8SP8AaiRzFypI3/KoET0pkFzfJMrBv/yUXH+mpXU/TuSx9MZtLDkuWI8eBxDK4wcSspEbEEEL8a/TGUq4Yqbna3O1IdWPfpTOgefo7EH9HumpgV6UYv0xlCKAoGX4fzEc+6WqLRzE6jcbduLUr0ciey2UcgnAYe9+/ulqjLGu5Q/W+J4oFxDrZdTFRe+m16L5wSdKkXvvQ9RU+Ucb70YhZUsXI1Da1RWw14vzQeN6AiXY6jZObCuyK6x6VFyvzr6JRM4jWQxkbsLd6o0GCtZANJHAFfJi4oj8QTwO1Fv4SaZT5jyeKRWVrsh0sNXkNu1QNSSLcGNCL9ydqmdVMPZjOiuok5fiL37e6aq88QaAIXFzwRUXqdFXpbN9JH4vxIP7JqqDdJ2PSeTBticvw9v2S0+4Y2WIA22qZ0woPS+SEEA/R+HG/wDdLVFldTdCNXe/eg0xZVsdNuDYcV1ERk/B7EbMTSWPmbw9TMEHLb2t871mLHQiFfExEbfmkOP51FPCMxx2Oojj41yNAt3LaV+R/nS8OOj8a74iPSefOKNNicIxsMRATbb3g/nQdkBdCSxNuN7miwxq8YOo2A+H8aRkx2GhjA9aiC8XLC9/107Di8NJpWHEQu776VcEnagMQpkAY6rG4AqF1edPTmdEKyj1DED5fgmq1IxeaNUUjuWuNqndXKR0rnWoE3y/Eb/5TVUA6adfZLJ1W+v6Pw/b7JaYdnEq61Uni/wpfpdNXSmTqrbnAYc/o90lMujtIoY2IO9hTVwzPBfBSnSSzLcBdzzSczSfSiznFYlcMsajwjHL521Pe4ta1iu/O3bu00s0CAouo3tue1fHEs7e8RGVeSu5FETYp8bJlgwfrUkWKMekz2kYgnlwSvPwBrizzvj8NO+IlQCA+NGry6PEJjtZbAEWEnP5woeFxOauyN4OMtNIG95GPcxhl8p2+sQWJPG1hfmiYbEZ16hHqwAOJERZxI2xc67LqHYELv8ABvkaKzhvXVwUsUmNkWd0iAmTWxEg+vILjg7WTja3em8E0jphkxMhmmUu0hCuV4b87tuAL/orOFxGNkxBXERqqBN9NwQdTAC36Ajf4n5VRj1NsCe21EaEKMutCyFTe44qP1a0i9MZwTIW1YDEXHP/AAmq3HcS6dOocbm1h+ipfVsKx9LZ3pA/F+IP/iagU6Ra3TWT72/oGHt8/dJVUjzllO/xNTOmoH9ksnYb3y/D22+ySqsQc4bVLpW3y4qKJG4kjKtZiBe/woMQSMnSpBA225rTGIBSpIQDvQ8SI/dlG3+W9AXDAOrGY7jgntX0eIUeXSSfyfkKDDLsYwbf2qIsiIXYqRb6p+dAxIrOqkpvewNZgw5RSxYAngHtXTOkqKgOpjtsd6xK4vpcnVfbb/aqjOFjjilkcsVYjck1O6rxCN0tnALEs2XYiwt9k3en20I197Ed+9SerXT2azjc/i/EWN+PdNtQG6XaT2TyTfyjL8Pt8fdLVpZkddDJY/8AUKidLX9mMkFz+L8OR+ySq7PZdbAEEW2F6DEvg+IpQcc/OuTmKJbabdxpFcjVZZAWOhRtbvW1KF3dQxA2OqgRhCufPcea9j3phEUsFY3B7CtyGK11AJG/+NBiTUVYAhT+V3FRTMaoJVKKotsL965iVdiJHQD/AL1uOBUa+s7i/NCxLFJB9c+XYA8mqjIkV3WN9O2+9SurFVun85NuMvxG1+D4TVUw6e71uDzcluRUvqlB7OZ1oYlPo/EMCe/umqKJ0u1+k8mDNzl8Hb7JKfjjdodQc37gmpfTUmnpbJeQPo+De32S1VitEli9xb6tr0GVl8NgQCZDvtvt8aM8iSqFKbnfihhwB7sDVtuay7eLIzMwQr3Wg6NMc9nXSp5IHJpmTdrFl8O3FYCBgHkJO2xvRJcTEoUSPu21hVQJpTbYEDsB3r4hPK5U3NdlTSwIcDbs3agMbMuk3Pcg3qK3NMrJpVitzfcWvUzqNF9ls7ccHAYmx+fhNVLTqIZluR+q1I9TurdLZ0q7f1diLb8+6ariaD01CT0lkvf+gYcjf7NapTYdopFbzG4sSp7V4nlXpUzrBZXg8HHgcsaOCCOJS6S3IVQBe0g32pk+l3PTucBlV/7Ev3lIV6siSeIxQeQbXpwQtIqEKUvsTXjqelrO0Hly7Kh3/By/eV8/pfz8IAuBytd+0cv3lOSvXvWMSjhUwjlQp28QcgC369/1UWe8kgVcExHGsSD8638PNXjcfpbz0EH1DKifiY5fvK0fS9nxY3wGV78+SX7ykK9jw8jiFxNhmjAC2DMDe/PHwo0AAW6iyn5cV4qvpdz2xH0dlNjzeKX7ytr6YeoOPUMqt8PDl+8qwr2ZNSNqUhi3yqV1SR7O52B9b6OxH/qavLT6YM+vf1DKr/3cv3lJ5n6U86xuWY3CyYHLFTEQSRMyJLcBlINryWvY0iV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5370" name="Picture 10" descr="http://baila.net/img/23ad092bf482479e"/>
          <p:cNvPicPr>
            <a:picLocks noChangeAspect="1" noChangeArrowheads="1"/>
          </p:cNvPicPr>
          <p:nvPr/>
        </p:nvPicPr>
        <p:blipFill>
          <a:blip r:embed="rId4" cstate="print"/>
          <a:srcRect l="6812" t="2600" r="5636"/>
          <a:stretch>
            <a:fillRect/>
          </a:stretch>
        </p:blipFill>
        <p:spPr bwMode="auto">
          <a:xfrm rot="731901">
            <a:off x="5844006" y="3541634"/>
            <a:ext cx="1765248" cy="277896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6"/>
          </a:xfrm>
        </p:spPr>
        <p:txBody>
          <a:bodyPr>
            <a:normAutofit fontScale="70000" lnSpcReduction="20000"/>
          </a:bodyPr>
          <a:lstStyle/>
          <a:p>
            <a:r>
              <a:rPr lang="cs-CZ" sz="3400" dirty="0" smtClean="0"/>
              <a:t>1. </a:t>
            </a:r>
            <a:r>
              <a:rPr lang="cs-CZ" sz="3400" b="1" dirty="0" smtClean="0"/>
              <a:t>Chlubný, Jiří.</a:t>
            </a:r>
            <a:r>
              <a:rPr lang="cs-CZ" sz="3400" dirty="0" smtClean="0"/>
              <a:t> ANTIKA - Platón. [Online] 22. 11 2004. [Citace: 12. 2 2013.] http://antika.</a:t>
            </a:r>
            <a:r>
              <a:rPr lang="cs-CZ" sz="3400" dirty="0" err="1" smtClean="0"/>
              <a:t>avonet.cz</a:t>
            </a:r>
            <a:r>
              <a:rPr lang="cs-CZ" sz="3400" dirty="0" smtClean="0"/>
              <a:t>/</a:t>
            </a:r>
            <a:r>
              <a:rPr lang="cs-CZ" sz="3400" dirty="0" err="1" smtClean="0"/>
              <a:t>article.php</a:t>
            </a:r>
            <a:r>
              <a:rPr lang="cs-CZ" sz="3400" dirty="0" smtClean="0"/>
              <a:t>?ID=1908.</a:t>
            </a:r>
          </a:p>
          <a:p>
            <a:r>
              <a:rPr lang="cs-CZ" sz="3400" dirty="0" smtClean="0"/>
              <a:t>2. Platón. [Online] [Citace: 12. </a:t>
            </a:r>
            <a:r>
              <a:rPr lang="cs-CZ" sz="3400" dirty="0" smtClean="0"/>
              <a:t>2. </a:t>
            </a:r>
            <a:r>
              <a:rPr lang="cs-CZ" sz="3400" dirty="0" smtClean="0"/>
              <a:t>2013.] </a:t>
            </a:r>
            <a:r>
              <a:rPr lang="cs-CZ" sz="3400" dirty="0" smtClean="0">
                <a:hlinkClick r:id="rId3"/>
              </a:rPr>
              <a:t>http://literatura.</a:t>
            </a:r>
            <a:r>
              <a:rPr lang="cs-CZ" sz="3400" dirty="0" err="1" smtClean="0">
                <a:hlinkClick r:id="rId3"/>
              </a:rPr>
              <a:t>kvalitne.cz</a:t>
            </a:r>
            <a:r>
              <a:rPr lang="cs-CZ" sz="3400" dirty="0" smtClean="0">
                <a:hlinkClick r:id="rId3"/>
              </a:rPr>
              <a:t>/plat.</a:t>
            </a:r>
            <a:r>
              <a:rPr lang="cs-CZ" sz="3400" dirty="0" err="1" smtClean="0">
                <a:hlinkClick r:id="rId3"/>
              </a:rPr>
              <a:t>htm</a:t>
            </a:r>
            <a:r>
              <a:rPr lang="cs-CZ" sz="3400" dirty="0" smtClean="0"/>
              <a:t>.</a:t>
            </a:r>
          </a:p>
          <a:p>
            <a:r>
              <a:rPr lang="cs-CZ" sz="3400" dirty="0" smtClean="0"/>
              <a:t>3. Platón, </a:t>
            </a:r>
            <a:r>
              <a:rPr lang="cs-CZ" sz="3400" i="1" dirty="0" smtClean="0"/>
              <a:t>Ústava</a:t>
            </a:r>
            <a:r>
              <a:rPr lang="cs-CZ" sz="3400" dirty="0" smtClean="0"/>
              <a:t>. 4. vydání. Praha: OIKOYMENH, 2005. 427 s. ISBN 80-7298-142-0</a:t>
            </a:r>
            <a:r>
              <a:rPr lang="cs-CZ" sz="3400" dirty="0" smtClean="0"/>
              <a:t>.</a:t>
            </a:r>
          </a:p>
          <a:p>
            <a:r>
              <a:rPr lang="cs-CZ" sz="3400" dirty="0" smtClean="0"/>
              <a:t>4. </a:t>
            </a:r>
            <a:r>
              <a:rPr lang="es-ES" sz="3400" dirty="0" smtClean="0"/>
              <a:t>El alma en Platón | La guía </a:t>
            </a:r>
            <a:r>
              <a:rPr lang="es-ES" sz="3400" dirty="0" smtClean="0"/>
              <a:t>de</a:t>
            </a:r>
            <a:r>
              <a:rPr lang="cs-CZ" sz="3400" dirty="0" smtClean="0"/>
              <a:t>,</a:t>
            </a:r>
            <a:r>
              <a:rPr lang="es-ES" sz="3400" dirty="0" smtClean="0"/>
              <a:t> </a:t>
            </a:r>
            <a:r>
              <a:rPr lang="es-ES" sz="3400" dirty="0" smtClean="0">
                <a:hlinkClick r:id="rId4"/>
              </a:rPr>
              <a:t>http://</a:t>
            </a:r>
            <a:r>
              <a:rPr lang="es-ES" sz="3400" dirty="0" smtClean="0">
                <a:hlinkClick r:id="rId4"/>
              </a:rPr>
              <a:t>filosofia.laguia2000.com/filosofia-griega/el-alma-en-platon</a:t>
            </a:r>
            <a:r>
              <a:rPr lang="cs-CZ" sz="3400" dirty="0" smtClean="0"/>
              <a:t> </a:t>
            </a:r>
            <a:r>
              <a:rPr lang="es-ES" sz="3400" dirty="0" smtClean="0"/>
              <a:t>de </a:t>
            </a:r>
            <a:r>
              <a:rPr lang="es-ES" sz="3400" dirty="0" smtClean="0"/>
              <a:t>marzo de 2007 Publicado por </a:t>
            </a:r>
            <a:r>
              <a:rPr lang="es-ES" sz="3400" dirty="0" smtClean="0"/>
              <a:t>Christian </a:t>
            </a:r>
            <a:r>
              <a:rPr lang="en-US" sz="3400" dirty="0" smtClean="0"/>
              <a:t>[</a:t>
            </a:r>
            <a:r>
              <a:rPr lang="en-US" sz="3400" dirty="0" err="1" smtClean="0"/>
              <a:t>Citace</a:t>
            </a:r>
            <a:r>
              <a:rPr lang="cs-CZ" sz="3400" dirty="0" smtClean="0"/>
              <a:t>:16.2.2013</a:t>
            </a:r>
            <a:r>
              <a:rPr lang="en-US" sz="3400" dirty="0" smtClean="0"/>
              <a:t>]</a:t>
            </a:r>
            <a:endParaRPr lang="cs-CZ" sz="3400" dirty="0" smtClean="0"/>
          </a:p>
          <a:p>
            <a:r>
              <a:rPr lang="cs-CZ" sz="3400" dirty="0" smtClean="0"/>
              <a:t>5. Platón </a:t>
            </a:r>
            <a:r>
              <a:rPr lang="cs-CZ" sz="3400" dirty="0" smtClean="0"/>
              <a:t>– </a:t>
            </a:r>
            <a:r>
              <a:rPr lang="cs-CZ" sz="3400" dirty="0" err="1" smtClean="0"/>
              <a:t>Wikipedie</a:t>
            </a:r>
            <a:r>
              <a:rPr lang="en-US" sz="3400" dirty="0" smtClean="0"/>
              <a:t>|[</a:t>
            </a:r>
            <a:r>
              <a:rPr lang="cs-CZ" sz="3400" dirty="0" smtClean="0"/>
              <a:t>Online</a:t>
            </a:r>
            <a:r>
              <a:rPr lang="en-US" sz="3400" dirty="0" smtClean="0"/>
              <a:t>]</a:t>
            </a:r>
            <a:r>
              <a:rPr lang="en-US" sz="3400" dirty="0" smtClean="0"/>
              <a:t> [</a:t>
            </a:r>
            <a:r>
              <a:rPr lang="en-US" sz="3400" dirty="0" err="1" smtClean="0"/>
              <a:t>Citace</a:t>
            </a:r>
            <a:r>
              <a:rPr lang="cs-CZ" sz="3400" dirty="0" smtClean="0"/>
              <a:t>:16.2.2013</a:t>
            </a:r>
            <a:r>
              <a:rPr lang="en-US" sz="3400" dirty="0" smtClean="0"/>
              <a:t>]</a:t>
            </a:r>
            <a:r>
              <a:rPr lang="cs-CZ" sz="3400" dirty="0" smtClean="0"/>
              <a:t> </a:t>
            </a:r>
            <a:r>
              <a:rPr lang="cs-CZ" sz="3400" dirty="0" smtClean="0">
                <a:hlinkClick r:id="rId5"/>
              </a:rPr>
              <a:t>http://</a:t>
            </a:r>
            <a:r>
              <a:rPr lang="cs-CZ" sz="3400" dirty="0" smtClean="0">
                <a:hlinkClick r:id="rId5"/>
              </a:rPr>
              <a:t>cs.wikipedia.org/wiki/Plat%C3%B3n</a:t>
            </a:r>
            <a:endParaRPr lang="en-US" sz="3400" dirty="0" smtClean="0"/>
          </a:p>
          <a:p>
            <a:r>
              <a:rPr lang="en-US" sz="3400" dirty="0" smtClean="0"/>
              <a:t>6. D</a:t>
            </a:r>
            <a:r>
              <a:rPr lang="cs-CZ" sz="3400" dirty="0" err="1" smtClean="0"/>
              <a:t>íla</a:t>
            </a:r>
            <a:r>
              <a:rPr lang="cs-CZ" sz="3400" dirty="0" smtClean="0"/>
              <a:t>, </a:t>
            </a:r>
            <a:r>
              <a:rPr lang="en-US" sz="3400" dirty="0" smtClean="0"/>
              <a:t>[</a:t>
            </a:r>
            <a:r>
              <a:rPr lang="cs-CZ" sz="3400" dirty="0" smtClean="0"/>
              <a:t>Online</a:t>
            </a:r>
            <a:r>
              <a:rPr lang="en-US" sz="3400" dirty="0" smtClean="0"/>
              <a:t>]</a:t>
            </a:r>
            <a:r>
              <a:rPr lang="cs-CZ" sz="3400" dirty="0" smtClean="0"/>
              <a:t> </a:t>
            </a:r>
            <a:r>
              <a:rPr lang="en-US" sz="3400" dirty="0" smtClean="0"/>
              <a:t>[</a:t>
            </a:r>
            <a:r>
              <a:rPr lang="cs-CZ" sz="3400" dirty="0" smtClean="0"/>
              <a:t>16.2.2013</a:t>
            </a:r>
            <a:r>
              <a:rPr lang="en-US" sz="3400" dirty="0" smtClean="0"/>
              <a:t>]  </a:t>
            </a:r>
            <a:r>
              <a:rPr lang="en-US" sz="3400" dirty="0" smtClean="0">
                <a:hlinkClick r:id="rId6"/>
              </a:rPr>
              <a:t>http</a:t>
            </a:r>
            <a:r>
              <a:rPr lang="en-US" sz="3400" dirty="0" smtClean="0">
                <a:hlinkClick r:id="rId6"/>
              </a:rPr>
              <a:t>://</a:t>
            </a:r>
            <a:r>
              <a:rPr lang="en-US" sz="3400" dirty="0" smtClean="0">
                <a:hlinkClick r:id="rId6"/>
              </a:rPr>
              <a:t>knihy.abz.cz/prodej/theaitetos</a:t>
            </a:r>
            <a:endParaRPr lang="en-US" sz="3400" dirty="0" smtClean="0"/>
          </a:p>
          <a:p>
            <a:endParaRPr lang="cs-CZ" sz="3000" dirty="0" smtClean="0"/>
          </a:p>
          <a:p>
            <a:endParaRPr lang="es-ES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7584" y="4005064"/>
            <a:ext cx="7772400" cy="1362075"/>
          </a:xfrm>
        </p:spPr>
        <p:txBody>
          <a:bodyPr/>
          <a:lstStyle/>
          <a:p>
            <a:pPr algn="r"/>
            <a:r>
              <a:rPr lang="cs-CZ" dirty="0" smtClean="0"/>
              <a:t>Děkujeme za </a:t>
            </a:r>
            <a:r>
              <a:rPr lang="cs-CZ" dirty="0" err="1" smtClean="0"/>
              <a:t>pOZORNOST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Platon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Vlastním jménem </a:t>
            </a:r>
            <a:r>
              <a:rPr lang="cs-CZ" b="1" dirty="0" err="1"/>
              <a:t>Aristorkres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Řecký </a:t>
            </a:r>
            <a:r>
              <a:rPr lang="cs-CZ" dirty="0" err="1" smtClean="0"/>
              <a:t>filosf</a:t>
            </a:r>
            <a:r>
              <a:rPr lang="cs-CZ" dirty="0" smtClean="0"/>
              <a:t> – zakladatel pojmové spekulativní filosofie</a:t>
            </a:r>
          </a:p>
          <a:p>
            <a:endParaRPr lang="cs-CZ" dirty="0" smtClean="0"/>
          </a:p>
          <a:p>
            <a:r>
              <a:rPr lang="cs-CZ" dirty="0" smtClean="0"/>
              <a:t>Pocházel ze vznešeného</a:t>
            </a:r>
          </a:p>
          <a:p>
            <a:pPr>
              <a:buNone/>
            </a:pPr>
            <a:r>
              <a:rPr lang="cs-CZ" dirty="0" smtClean="0"/>
              <a:t>	aristokratického rodu</a:t>
            </a:r>
          </a:p>
          <a:p>
            <a:endParaRPr lang="cs-CZ" dirty="0" smtClean="0"/>
          </a:p>
          <a:p>
            <a:r>
              <a:rPr lang="cs-CZ" dirty="0" smtClean="0"/>
              <a:t>Nejvíce ho ovlivnili  Sofisté, </a:t>
            </a:r>
          </a:p>
          <a:p>
            <a:pPr>
              <a:buNone/>
            </a:pPr>
            <a:r>
              <a:rPr lang="cs-CZ" dirty="0" smtClean="0"/>
              <a:t>	Sokrates a </a:t>
            </a:r>
            <a:r>
              <a:rPr lang="cs-CZ" dirty="0" err="1" smtClean="0"/>
              <a:t>Pýthagorejci</a:t>
            </a:r>
            <a:endParaRPr lang="cs-CZ" dirty="0" smtClean="0"/>
          </a:p>
        </p:txBody>
      </p:sp>
      <p:pic>
        <p:nvPicPr>
          <p:cNvPr id="24578" name="Picture 2" descr="http://upload.wikimedia.org/wikipedia/commons/thumb/4/4a/Plato-raphael.jpg/220px-Plato-rapha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297422"/>
            <a:ext cx="3031604" cy="322452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76250"/>
            <a:ext cx="9144000" cy="1872630"/>
          </a:xfrm>
        </p:spPr>
        <p:txBody>
          <a:bodyPr>
            <a:normAutofit/>
          </a:bodyPr>
          <a:lstStyle/>
          <a:p>
            <a:pPr marL="717550"/>
            <a:r>
              <a:rPr lang="cs-CZ" dirty="0" smtClean="0"/>
              <a:t>Roku 387 př. n. l. založil vlastní filosofickou školu – </a:t>
            </a:r>
            <a:r>
              <a:rPr lang="cs-CZ" b="1" dirty="0" err="1" smtClean="0"/>
              <a:t>Akadémii</a:t>
            </a:r>
            <a:r>
              <a:rPr lang="cs-CZ" dirty="0" smtClean="0"/>
              <a:t>, jejíž program zahrnoval matematiku, přírodovědu a dialektiku</a:t>
            </a:r>
          </a:p>
        </p:txBody>
      </p:sp>
      <p:pic>
        <p:nvPicPr>
          <p:cNvPr id="2050" name="Picture 2" descr="http://www.nwerle.at/Bilder/WS08/Platon_Raffael_athe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7724" y="2285992"/>
            <a:ext cx="4968552" cy="3703270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2227128" y="6115362"/>
            <a:ext cx="468974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8"/>
            <a:r>
              <a:rPr lang="cs-CZ" sz="1200" dirty="0" err="1" smtClean="0"/>
              <a:t>Raffael</a:t>
            </a:r>
            <a:r>
              <a:rPr lang="cs-CZ" sz="1200" dirty="0" smtClean="0"/>
              <a:t>, Die </a:t>
            </a:r>
            <a:r>
              <a:rPr lang="cs-CZ" sz="1200" dirty="0" err="1" smtClean="0"/>
              <a:t>Schule</a:t>
            </a:r>
            <a:r>
              <a:rPr lang="cs-CZ" sz="1200" dirty="0" smtClean="0"/>
              <a:t> </a:t>
            </a:r>
            <a:r>
              <a:rPr lang="cs-CZ" sz="1200" dirty="0" err="1" smtClean="0"/>
              <a:t>von</a:t>
            </a:r>
            <a:r>
              <a:rPr lang="cs-CZ" sz="1200" dirty="0" smtClean="0"/>
              <a:t> </a:t>
            </a:r>
            <a:r>
              <a:rPr lang="cs-CZ" sz="1200" dirty="0" err="1" smtClean="0"/>
              <a:t>Athen</a:t>
            </a:r>
            <a:r>
              <a:rPr lang="cs-CZ" sz="1200" dirty="0" smtClean="0"/>
              <a:t>, </a:t>
            </a:r>
            <a:r>
              <a:rPr lang="cs-CZ" sz="1200" dirty="0" err="1" smtClean="0"/>
              <a:t>Vatikan</a:t>
            </a:r>
            <a:r>
              <a:rPr lang="cs-CZ" sz="1200" dirty="0" smtClean="0"/>
              <a:t>, Ve středu: Platón a Aristoteles</a:t>
            </a:r>
            <a:endParaRPr lang="cs-CZ" sz="1200" b="1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Platonovy </a:t>
            </a:r>
            <a:r>
              <a:rPr lang="cs-CZ" dirty="0" err="1" smtClean="0"/>
              <a:t>Idee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Základní a skutečnou podstatou světa je říše dokonalých, nehmotných idejí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Během </a:t>
            </a:r>
            <a:r>
              <a:rPr lang="cs-CZ" dirty="0"/>
              <a:t>svého života ale nikdy nevidíme ideje přímo. Naše vnímání je </a:t>
            </a:r>
            <a:r>
              <a:rPr lang="cs-CZ" dirty="0" smtClean="0"/>
              <a:t>zastřené - místo </a:t>
            </a:r>
            <a:r>
              <a:rPr lang="cs-CZ" dirty="0"/>
              <a:t>idejí </a:t>
            </a:r>
            <a:r>
              <a:rPr lang="cs-CZ" dirty="0" smtClean="0"/>
              <a:t>vidíme jejich </a:t>
            </a:r>
            <a:r>
              <a:rPr lang="cs-CZ" dirty="0"/>
              <a:t>stíny - </a:t>
            </a:r>
            <a:r>
              <a:rPr lang="cs-CZ" dirty="0" smtClean="0"/>
              <a:t>náš </a:t>
            </a:r>
            <a:r>
              <a:rPr lang="cs-CZ" dirty="0"/>
              <a:t>hmotný </a:t>
            </a:r>
            <a:r>
              <a:rPr lang="cs-CZ" dirty="0" smtClean="0"/>
              <a:t>svět</a:t>
            </a:r>
            <a:endParaRPr lang="cs-CZ" dirty="0"/>
          </a:p>
          <a:p>
            <a:r>
              <a:rPr lang="cs-CZ" dirty="0"/>
              <a:t>Proto by právě také filosofům měla být svěřena vláda v ideálním </a:t>
            </a:r>
            <a:r>
              <a:rPr lang="cs-CZ" dirty="0" smtClean="0"/>
              <a:t>státě</a:t>
            </a:r>
          </a:p>
          <a:p>
            <a:r>
              <a:rPr lang="cs-CZ" dirty="0" smtClean="0"/>
              <a:t>Platónovy </a:t>
            </a:r>
            <a:r>
              <a:rPr lang="cs-CZ" dirty="0"/>
              <a:t>představy ideální společnosti ovlivnily evropské myšlení </a:t>
            </a:r>
            <a:endParaRPr lang="cs-CZ" dirty="0" smtClean="0"/>
          </a:p>
          <a:p>
            <a:r>
              <a:rPr lang="cs-CZ" dirty="0" smtClean="0"/>
              <a:t>Od </a:t>
            </a:r>
            <a:r>
              <a:rPr lang="cs-CZ" dirty="0"/>
              <a:t>něj pochází myšlenka sociálního </a:t>
            </a:r>
            <a:r>
              <a:rPr lang="cs-CZ" dirty="0" smtClean="0"/>
              <a:t>státu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Platón a jeho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Nejvýznamnějším přímým žákem Platóna byl </a:t>
            </a:r>
            <a:r>
              <a:rPr lang="cs-CZ" dirty="0" err="1" smtClean="0"/>
              <a:t>Aristotelés</a:t>
            </a:r>
            <a:r>
              <a:rPr lang="cs-CZ" dirty="0" smtClean="0"/>
              <a:t> ze </a:t>
            </a:r>
            <a:r>
              <a:rPr lang="cs-CZ" dirty="0" err="1" smtClean="0"/>
              <a:t>Stageiry</a:t>
            </a:r>
            <a:r>
              <a:rPr lang="cs-CZ" dirty="0" smtClean="0"/>
              <a:t>, jenž ovšem učení o ideách podrobil kritice.</a:t>
            </a:r>
          </a:p>
          <a:p>
            <a:r>
              <a:rPr lang="cs-CZ" dirty="0" smtClean="0"/>
              <a:t>Ve 3. století pak na Platónovo učení navázal </a:t>
            </a:r>
            <a:r>
              <a:rPr lang="cs-CZ" dirty="0" err="1" smtClean="0"/>
              <a:t>novoplatónismus</a:t>
            </a:r>
            <a:r>
              <a:rPr lang="cs-CZ" dirty="0" smtClean="0"/>
              <a:t>, ve středověku </a:t>
            </a:r>
            <a:r>
              <a:rPr lang="cs-CZ" dirty="0" err="1" smtClean="0"/>
              <a:t>Augustinus</a:t>
            </a:r>
            <a:r>
              <a:rPr lang="cs-CZ" dirty="0" smtClean="0"/>
              <a:t> a v renesanci 'Akademie florentská'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Takřka všechna díla mají podobu dialogu</a:t>
            </a:r>
          </a:p>
          <a:p>
            <a:r>
              <a:rPr lang="cs-CZ" dirty="0" smtClean="0"/>
              <a:t>Usiloval </a:t>
            </a:r>
            <a:r>
              <a:rPr lang="cs-CZ" dirty="0"/>
              <a:t>zejména o přesné vymezení etických pojmů a </a:t>
            </a:r>
            <a:r>
              <a:rPr lang="cs-CZ" dirty="0" smtClean="0"/>
              <a:t>učení </a:t>
            </a:r>
            <a:r>
              <a:rPr lang="cs-CZ" dirty="0"/>
              <a:t>o nehmotných </a:t>
            </a:r>
            <a:r>
              <a:rPr lang="cs-CZ" dirty="0" smtClean="0"/>
              <a:t>idejích</a:t>
            </a:r>
          </a:p>
          <a:p>
            <a:endParaRPr lang="cs-CZ" dirty="0"/>
          </a:p>
        </p:txBody>
      </p:sp>
      <p:pic>
        <p:nvPicPr>
          <p:cNvPr id="25604" name="Picture 4" descr="http://knihy.abz.cz/imgs/products/img_228694_m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4005064"/>
            <a:ext cx="1152128" cy="1822458"/>
          </a:xfrm>
          <a:prstGeom prst="rect">
            <a:avLst/>
          </a:prstGeom>
          <a:noFill/>
        </p:spPr>
      </p:pic>
      <p:pic>
        <p:nvPicPr>
          <p:cNvPr id="25606" name="Picture 6" descr="http://nakladatelstvi.oikoymenh.cz/images/Sofistes1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4005064"/>
            <a:ext cx="1143000" cy="1781176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4077072"/>
            <a:ext cx="111442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podzemni-antikvariat.cz/img/foto/171/t/podzemni-antikvariat-511142309fb74-sl708153.jpg"/>
          <p:cNvPicPr>
            <a:picLocks noChangeAspect="1" noChangeArrowheads="1"/>
          </p:cNvPicPr>
          <p:nvPr/>
        </p:nvPicPr>
        <p:blipFill>
          <a:blip r:embed="rId3" cstate="print">
            <a:lum bright="23000" contrast="-19000"/>
          </a:blip>
          <a:srcRect/>
          <a:stretch>
            <a:fillRect/>
          </a:stretch>
        </p:blipFill>
        <p:spPr bwMode="auto">
          <a:xfrm rot="908941">
            <a:off x="6676271" y="3848923"/>
            <a:ext cx="1907932" cy="2612995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Sepsaná v Athénách kolem roku 375 př. n.l.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Považována za nejslavnější Platónův dialog</a:t>
            </a:r>
          </a:p>
          <a:p>
            <a:endParaRPr lang="cs-CZ" dirty="0" smtClean="0"/>
          </a:p>
          <a:p>
            <a:r>
              <a:rPr lang="cs-CZ" dirty="0" smtClean="0"/>
              <a:t>Rozprava o dokonalé obci a dokonalé mysli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PODOBENSTVÍ O JESKYNI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Patří do sedmé knihy v rozsáhlém díle – Ústava</a:t>
            </a:r>
          </a:p>
          <a:p>
            <a:r>
              <a:rPr lang="cs-CZ" dirty="0" smtClean="0"/>
              <a:t>Jedná se o dialog mezi Sokratem a </a:t>
            </a:r>
            <a:r>
              <a:rPr lang="cs-CZ" dirty="0" err="1" smtClean="0"/>
              <a:t>Glaukónem</a:t>
            </a:r>
            <a:r>
              <a:rPr lang="cs-CZ" dirty="0" smtClean="0"/>
              <a:t>, Platónovým bratrem. </a:t>
            </a:r>
          </a:p>
          <a:p>
            <a:r>
              <a:rPr lang="cs-CZ" dirty="0" smtClean="0"/>
              <a:t>Sokrates vysvětluje toto podobenství tak, že lidé, jež spatřili ideu dobra, se už nechtějí zabývat lidskými věcmi, ale směřují vzhůru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Podobenství o jeskyni</a:t>
            </a:r>
            <a:endParaRPr lang="cs-CZ" dirty="0"/>
          </a:p>
        </p:txBody>
      </p:sp>
      <p:pic>
        <p:nvPicPr>
          <p:cNvPr id="3074" name="Picture 2" descr="http://nd04.jxs.cz/371/536/46a95776d9_76916094_o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722120" y="1622584"/>
            <a:ext cx="5852160" cy="438912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291</TotalTime>
  <Words>399</Words>
  <Application>Microsoft Office PowerPoint</Application>
  <PresentationFormat>Předvádění na obrazovce (4:3)</PresentationFormat>
  <Paragraphs>79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Platon</vt:lpstr>
      <vt:lpstr>Platon</vt:lpstr>
      <vt:lpstr>Snímek 3</vt:lpstr>
      <vt:lpstr>Platonovy Idee </vt:lpstr>
      <vt:lpstr>Platón a jeho učení</vt:lpstr>
      <vt:lpstr>Díla</vt:lpstr>
      <vt:lpstr>ÚSTAVA</vt:lpstr>
      <vt:lpstr>PODOBENSTVÍ O JESKYNI</vt:lpstr>
      <vt:lpstr>Podobenství o jeskyni</vt:lpstr>
      <vt:lpstr>Snímek 10</vt:lpstr>
      <vt:lpstr>Díla</vt:lpstr>
      <vt:lpstr>Použitá literatura</vt:lpstr>
      <vt:lpstr>Děkujeme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Platon</dc:title>
  <dc:creator>Hanka</dc:creator>
  <cp:lastModifiedBy>Hanka</cp:lastModifiedBy>
  <cp:revision>13</cp:revision>
  <dcterms:created xsi:type="dcterms:W3CDTF">2013-02-12T16:59:16Z</dcterms:created>
  <dcterms:modified xsi:type="dcterms:W3CDTF">2013-02-17T20:15:01Z</dcterms:modified>
</cp:coreProperties>
</file>