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56" r:id="rId3"/>
    <p:sldId id="283" r:id="rId4"/>
    <p:sldId id="284" r:id="rId5"/>
    <p:sldId id="258" r:id="rId6"/>
    <p:sldId id="259" r:id="rId7"/>
    <p:sldId id="261" r:id="rId8"/>
    <p:sldId id="287" r:id="rId9"/>
    <p:sldId id="286" r:id="rId10"/>
    <p:sldId id="262" r:id="rId11"/>
    <p:sldId id="285" r:id="rId12"/>
    <p:sldId id="263" r:id="rId13"/>
    <p:sldId id="264" r:id="rId14"/>
    <p:sldId id="268" r:id="rId15"/>
    <p:sldId id="271" r:id="rId16"/>
    <p:sldId id="280" r:id="rId17"/>
    <p:sldId id="270" r:id="rId18"/>
    <p:sldId id="272" r:id="rId19"/>
    <p:sldId id="276" r:id="rId20"/>
    <p:sldId id="277" r:id="rId21"/>
    <p:sldId id="278" r:id="rId22"/>
    <p:sldId id="281" r:id="rId23"/>
    <p:sldId id="282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77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2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C156F-23D1-43E8-AA1C-B4B4CE1C7E2B}" type="datetimeFigureOut">
              <a:rPr lang="cs-CZ" smtClean="0"/>
              <a:pPr/>
              <a:t>1.5.2013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1B4B-11C2-4607-888E-6AA714B0A5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200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C156F-23D1-43E8-AA1C-B4B4CE1C7E2B}" type="datetimeFigureOut">
              <a:rPr lang="cs-CZ" smtClean="0"/>
              <a:pPr/>
              <a:t>1.5.2013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1B4B-11C2-4607-888E-6AA714B0A5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818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C156F-23D1-43E8-AA1C-B4B4CE1C7E2B}" type="datetimeFigureOut">
              <a:rPr lang="cs-CZ" smtClean="0"/>
              <a:pPr/>
              <a:t>1.5.2013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1B4B-11C2-4607-888E-6AA714B0A5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0979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C156F-23D1-43E8-AA1C-B4B4CE1C7E2B}" type="datetimeFigureOut">
              <a:rPr lang="cs-CZ" smtClean="0"/>
              <a:pPr/>
              <a:t>1.5.2013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1B4B-11C2-4607-888E-6AA714B0A5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4695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C156F-23D1-43E8-AA1C-B4B4CE1C7E2B}" type="datetimeFigureOut">
              <a:rPr lang="cs-CZ" smtClean="0"/>
              <a:pPr/>
              <a:t>1.5.2013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1B4B-11C2-4607-888E-6AA714B0A5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04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C156F-23D1-43E8-AA1C-B4B4CE1C7E2B}" type="datetimeFigureOut">
              <a:rPr lang="cs-CZ" smtClean="0"/>
              <a:pPr/>
              <a:t>1.5.2013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1B4B-11C2-4607-888E-6AA714B0A5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221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C156F-23D1-43E8-AA1C-B4B4CE1C7E2B}" type="datetimeFigureOut">
              <a:rPr lang="cs-CZ" smtClean="0"/>
              <a:pPr/>
              <a:t>1.5.2013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1B4B-11C2-4607-888E-6AA714B0A5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712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C156F-23D1-43E8-AA1C-B4B4CE1C7E2B}" type="datetimeFigureOut">
              <a:rPr lang="cs-CZ" smtClean="0"/>
              <a:pPr/>
              <a:t>1.5.2013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1B4B-11C2-4607-888E-6AA714B0A5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6312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C156F-23D1-43E8-AA1C-B4B4CE1C7E2B}" type="datetimeFigureOut">
              <a:rPr lang="cs-CZ" smtClean="0"/>
              <a:pPr/>
              <a:t>1.5.2013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1B4B-11C2-4607-888E-6AA714B0A5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641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C156F-23D1-43E8-AA1C-B4B4CE1C7E2B}" type="datetimeFigureOut">
              <a:rPr lang="cs-CZ" smtClean="0"/>
              <a:pPr/>
              <a:t>1.5.2013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1B4B-11C2-4607-888E-6AA714B0A5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24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C156F-23D1-43E8-AA1C-B4B4CE1C7E2B}" type="datetimeFigureOut">
              <a:rPr lang="cs-CZ" smtClean="0"/>
              <a:pPr/>
              <a:t>1.5.2013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A1B4B-11C2-4607-888E-6AA714B0A5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2728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Cement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C156F-23D1-43E8-AA1C-B4B4CE1C7E2B}" type="datetimeFigureOut">
              <a:rPr lang="cs-CZ" smtClean="0"/>
              <a:pPr/>
              <a:t>1.5.2013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A1B4B-11C2-4607-888E-6AA714B0A5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680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8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Sapir-Whorf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3140968"/>
            <a:ext cx="8075240" cy="2985195"/>
          </a:xfrm>
        </p:spPr>
        <p:txBody>
          <a:bodyPr>
            <a:normAutofit fontScale="62500" lnSpcReduction="20000"/>
          </a:bodyPr>
          <a:lstStyle/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endParaRPr lang="en-US" dirty="0" smtClean="0"/>
          </a:p>
          <a:p>
            <a:pPr algn="r"/>
            <a:endParaRPr lang="en-US" dirty="0"/>
          </a:p>
          <a:p>
            <a:pPr algn="r"/>
            <a:r>
              <a:rPr lang="cs-CZ" sz="5100" dirty="0" err="1" smtClean="0"/>
              <a:t>Bushu</a:t>
            </a:r>
            <a:r>
              <a:rPr lang="en-US" sz="5100" dirty="0" err="1" smtClean="0"/>
              <a:t>yeva</a:t>
            </a:r>
            <a:r>
              <a:rPr lang="en-US" sz="5100" dirty="0" smtClean="0"/>
              <a:t> </a:t>
            </a:r>
            <a:r>
              <a:rPr lang="en-US" sz="5100" dirty="0" err="1" smtClean="0"/>
              <a:t>Yuliya</a:t>
            </a:r>
            <a:endParaRPr lang="cs-CZ" sz="5100" dirty="0" smtClean="0"/>
          </a:p>
          <a:p>
            <a:pPr algn="r"/>
            <a:r>
              <a:rPr lang="fr-FR" sz="5100" dirty="0" smtClean="0"/>
              <a:t>Monika Kos</a:t>
            </a:r>
            <a:r>
              <a:rPr lang="cs-CZ" sz="5100" dirty="0" err="1" smtClean="0"/>
              <a:t>íková</a:t>
            </a:r>
            <a:endParaRPr lang="cs-CZ" sz="5100" dirty="0" smtClean="0"/>
          </a:p>
          <a:p>
            <a:pPr algn="r"/>
            <a:r>
              <a:rPr lang="cs-CZ" sz="5100" dirty="0" smtClean="0"/>
              <a:t>Jiří Handl</a:t>
            </a:r>
            <a:endParaRPr lang="cs-CZ" sz="5100" dirty="0"/>
          </a:p>
        </p:txBody>
      </p:sp>
    </p:spTree>
    <p:extLst>
      <p:ext uri="{BB962C8B-B14F-4D97-AF65-F5344CB8AC3E}">
        <p14:creationId xmlns:p14="http://schemas.microsoft.com/office/powerpoint/2010/main" val="3104609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136904" cy="5832648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>Mezi </a:t>
            </a:r>
            <a:r>
              <a:rPr lang="cs-CZ" sz="3600" b="1" dirty="0" err="1" smtClean="0"/>
              <a:t>Whorfovi</a:t>
            </a:r>
            <a:r>
              <a:rPr lang="cs-CZ" sz="3600" b="1" dirty="0" smtClean="0"/>
              <a:t> víry o </a:t>
            </a:r>
            <a:r>
              <a:rPr lang="cs-CZ" sz="3600" b="1" dirty="0" err="1" smtClean="0"/>
              <a:t>Hopi</a:t>
            </a:r>
            <a:r>
              <a:rPr lang="cs-CZ" sz="3600" b="1" dirty="0" smtClean="0"/>
              <a:t> bylo to: 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cs-CZ" sz="3600" i="1" dirty="0" smtClean="0"/>
              <a:t>“… </a:t>
            </a:r>
            <a:r>
              <a:rPr lang="cs-CZ" sz="3600" i="1" dirty="0" err="1" smtClean="0"/>
              <a:t>Hopi</a:t>
            </a:r>
            <a:r>
              <a:rPr lang="cs-CZ" sz="3600" i="1" dirty="0" smtClean="0"/>
              <a:t> jazyk je viděn obsahovat žádná slova, gramatické formy, stavbu nebo výrazy nebo to odkazovat přímo k čemu my voláme “čas”, nebo k minulosti, daru nebo budoucnosti …”</a:t>
            </a:r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en-US" sz="3600" i="1" dirty="0" smtClean="0"/>
              <a:t/>
            </a:r>
            <a:br>
              <a:rPr lang="en-US" sz="3600" i="1" dirty="0" smtClean="0"/>
            </a:br>
            <a:r>
              <a:rPr lang="en-US" sz="3600" i="1" dirty="0" smtClean="0"/>
              <a:t>“</a:t>
            </a:r>
            <a:r>
              <a:rPr lang="en-US" sz="3600" i="1" dirty="0" err="1" smtClean="0"/>
              <a:t>Mluvčí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různých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jazyků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jsou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silně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determinováni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při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vnímání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světa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specifiky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svého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jazyka</a:t>
            </a:r>
            <a:r>
              <a:rPr lang="en-US" sz="3600" i="1" dirty="0" smtClean="0"/>
              <a:t>.”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199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70" y="25014"/>
            <a:ext cx="4036582" cy="354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899592" y="3726130"/>
            <a:ext cx="19442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Indiáni </a:t>
            </a:r>
            <a:r>
              <a:rPr lang="cs-CZ" sz="2400" b="1" dirty="0" err="1"/>
              <a:t>Hopi</a:t>
            </a:r>
            <a:r>
              <a:rPr lang="cs-CZ" sz="2400" b="1" dirty="0"/>
              <a:t>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5845" y="1412776"/>
            <a:ext cx="4710419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bdélník 4"/>
          <p:cNvSpPr/>
          <p:nvPr/>
        </p:nvSpPr>
        <p:spPr>
          <a:xfrm>
            <a:off x="5277691" y="4653136"/>
            <a:ext cx="255666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Hopi </a:t>
            </a:r>
            <a:r>
              <a:rPr lang="pl-PL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současnosti</a:t>
            </a:r>
            <a:endParaRPr lang="cs-CZ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79512" y="5762873"/>
            <a:ext cx="871296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i="1" dirty="0"/>
              <a:t>*</a:t>
            </a:r>
            <a:r>
              <a:rPr lang="cs-CZ" sz="2000" b="1" i="1" dirty="0" err="1"/>
              <a:t>Hopiové</a:t>
            </a:r>
            <a:r>
              <a:rPr lang="cs-CZ" sz="2000" i="1" dirty="0"/>
              <a:t>: </a:t>
            </a:r>
            <a:r>
              <a:rPr lang="cs-CZ" sz="2000" i="1" dirty="0" err="1"/>
              <a:t>Indiání</a:t>
            </a:r>
            <a:r>
              <a:rPr lang="cs-CZ" sz="2000" i="1" dirty="0"/>
              <a:t> HOPI se nacházejí v Arizoně, v rámci rezervace </a:t>
            </a:r>
            <a:r>
              <a:rPr lang="cs-CZ" sz="2000" i="1" dirty="0" err="1"/>
              <a:t>Navahů</a:t>
            </a:r>
            <a:r>
              <a:rPr lang="cs-CZ" sz="2000" i="1" dirty="0"/>
              <a:t> je i rezervace HOPI.  Žijí na náhorních plošinách, kde se těží černé uhlí, právě z toho žijí, brání se cestovnímu ruchu</a:t>
            </a:r>
          </a:p>
        </p:txBody>
      </p:sp>
    </p:spTree>
    <p:extLst>
      <p:ext uri="{BB962C8B-B14F-4D97-AF65-F5344CB8AC3E}">
        <p14:creationId xmlns:p14="http://schemas.microsoft.com/office/powerpoint/2010/main" val="38404821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260648"/>
            <a:ext cx="8640960" cy="6120680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algn="ctr"/>
            <a:r>
              <a:rPr lang="cs-CZ" dirty="0" smtClean="0"/>
              <a:t>Podstatu </a:t>
            </a:r>
            <a:r>
              <a:rPr lang="cs-CZ" dirty="0" err="1" smtClean="0"/>
              <a:t>Lee</a:t>
            </a:r>
            <a:r>
              <a:rPr lang="cs-CZ" dirty="0" smtClean="0"/>
              <a:t> </a:t>
            </a:r>
            <a:r>
              <a:rPr lang="cs-CZ" dirty="0" err="1" smtClean="0"/>
              <a:t>Whorfovy</a:t>
            </a:r>
            <a:r>
              <a:rPr lang="cs-CZ" dirty="0" smtClean="0"/>
              <a:t> teze můžeme shrnout větou: </a:t>
            </a:r>
            <a:endParaRPr lang="ru-RU" dirty="0" smtClean="0"/>
          </a:p>
          <a:p>
            <a:endParaRPr lang="en-US" dirty="0" smtClean="0"/>
          </a:p>
          <a:p>
            <a:pPr algn="ctr"/>
            <a:r>
              <a:rPr lang="en-US" dirty="0" smtClean="0"/>
              <a:t>-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Mluvit konkrétním jazykem znamená osvojovat si specifickou „vizi světa“. Obsah této koncepce vztahu jazyka a  reality lze pojmout ve třech základních bodech:</a:t>
            </a:r>
          </a:p>
          <a:p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cs-CZ" dirty="0" smtClean="0"/>
              <a:t>                                                                                                                    </a:t>
            </a:r>
          </a:p>
          <a:p>
            <a:pPr algn="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907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6632"/>
            <a:ext cx="8579296" cy="6552728"/>
          </a:xfrm>
        </p:spPr>
        <p:txBody>
          <a:bodyPr>
            <a:normAutofit fontScale="70000" lnSpcReduction="20000"/>
          </a:bodyPr>
          <a:lstStyle/>
          <a:p>
            <a:pPr algn="ctr"/>
            <a:endParaRPr lang="ru-RU" i="1" dirty="0" smtClean="0"/>
          </a:p>
          <a:p>
            <a:pPr algn="ctr"/>
            <a:r>
              <a:rPr lang="cs-CZ" sz="3800" dirty="0" smtClean="0"/>
              <a:t>Někteří </a:t>
            </a:r>
            <a:r>
              <a:rPr lang="cs-CZ" sz="3800" dirty="0"/>
              <a:t>tvrdí, že by to měla být </a:t>
            </a:r>
            <a:r>
              <a:rPr lang="cs-CZ" sz="3800" dirty="0" err="1"/>
              <a:t>Whorfova</a:t>
            </a:r>
            <a:r>
              <a:rPr lang="cs-CZ" sz="3800" dirty="0"/>
              <a:t> hypotéza, co říká:</a:t>
            </a:r>
          </a:p>
          <a:p>
            <a:pPr algn="ctr"/>
            <a:endParaRPr lang="ru-RU" i="1" dirty="0" smtClean="0"/>
          </a:p>
          <a:p>
            <a:pPr algn="ctr"/>
            <a:endParaRPr lang="cs-CZ" sz="4100" i="1" dirty="0"/>
          </a:p>
          <a:p>
            <a:pPr algn="ctr"/>
            <a:r>
              <a:rPr lang="cs-CZ" sz="4100" i="1" dirty="0"/>
              <a:t>1.	Veškeré myšlení je </a:t>
            </a:r>
            <a:r>
              <a:rPr lang="cs-CZ" sz="4100" i="1" dirty="0" smtClean="0"/>
              <a:t>jazykové</a:t>
            </a:r>
            <a:endParaRPr lang="ru-RU" sz="4100" i="1" dirty="0" smtClean="0"/>
          </a:p>
          <a:p>
            <a:pPr algn="ctr"/>
            <a:endParaRPr lang="cs-CZ" sz="4100" i="1" dirty="0"/>
          </a:p>
          <a:p>
            <a:pPr algn="ctr"/>
            <a:r>
              <a:rPr lang="cs-CZ" sz="4100" i="1" dirty="0"/>
              <a:t>2.	Každý jednotlivý jazyk vytváří specifickou vizi </a:t>
            </a:r>
            <a:r>
              <a:rPr lang="cs-CZ" sz="4100" i="1" dirty="0" smtClean="0"/>
              <a:t>reality</a:t>
            </a:r>
            <a:endParaRPr lang="ru-RU" sz="4100" i="1" dirty="0" smtClean="0"/>
          </a:p>
          <a:p>
            <a:pPr algn="ctr"/>
            <a:endParaRPr lang="cs-CZ" sz="4100" i="1" dirty="0"/>
          </a:p>
          <a:p>
            <a:pPr algn="ctr"/>
            <a:r>
              <a:rPr lang="cs-CZ" sz="4100" i="1" dirty="0"/>
              <a:t>3.	Tyto reality se od sebe liší</a:t>
            </a:r>
          </a:p>
          <a:p>
            <a:pPr algn="ctr"/>
            <a:endParaRPr lang="ru-RU" i="1" dirty="0" smtClean="0"/>
          </a:p>
          <a:p>
            <a:pPr algn="ctr"/>
            <a:endParaRPr lang="ru-RU" i="1" dirty="0"/>
          </a:p>
          <a:p>
            <a:pPr algn="ctr"/>
            <a:endParaRPr lang="ru-RU" i="1" dirty="0" smtClean="0"/>
          </a:p>
          <a:p>
            <a:pPr algn="ctr"/>
            <a:endParaRPr lang="en-US" i="1" dirty="0" smtClean="0"/>
          </a:p>
          <a:p>
            <a:pPr algn="r"/>
            <a:r>
              <a:rPr lang="cs-CZ" sz="2800" dirty="0" smtClean="0"/>
              <a:t>To v podstatě znamená, že např. Američané budou chápat realitu odlišným způsobem než </a:t>
            </a:r>
            <a:r>
              <a:rPr lang="cs-CZ" sz="2800" dirty="0" err="1" smtClean="0"/>
              <a:t>Inuité</a:t>
            </a:r>
            <a:r>
              <a:rPr lang="cs-CZ" sz="2800" dirty="0" smtClean="0"/>
              <a:t> právě proto, že mají odlišný jazyk.</a:t>
            </a:r>
            <a:r>
              <a:rPr lang="cs-CZ" dirty="0" smtClean="0"/>
              <a:t> </a:t>
            </a:r>
          </a:p>
          <a:p>
            <a:pPr algn="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78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332656"/>
            <a:ext cx="8435280" cy="6192688"/>
          </a:xfrm>
        </p:spPr>
        <p:txBody>
          <a:bodyPr>
            <a:normAutofit/>
          </a:bodyPr>
          <a:lstStyle/>
          <a:p>
            <a:pPr algn="ctr"/>
            <a:endParaRPr lang="ru-RU" dirty="0" smtClean="0"/>
          </a:p>
          <a:p>
            <a:r>
              <a:rPr lang="cs-CZ" dirty="0" smtClean="0"/>
              <a:t>Oba tito kulturní antropologové působící v USA se zabývali také lingvistikou a jejich zájmem bylo popsat vztahy právě mezi konkrétní kulturou na jedné straně, a konkrétním jazykem na straně druhé.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Sapir </a:t>
            </a:r>
            <a:r>
              <a:rPr lang="en-US" dirty="0" err="1"/>
              <a:t>i</a:t>
            </a:r>
            <a:r>
              <a:rPr lang="en-US" dirty="0"/>
              <a:t> Whorf </a:t>
            </a:r>
            <a:r>
              <a:rPr lang="en-US" dirty="0" err="1"/>
              <a:t>vycházeli</a:t>
            </a:r>
            <a:r>
              <a:rPr lang="en-US" dirty="0"/>
              <a:t> z </a:t>
            </a:r>
            <a:r>
              <a:rPr lang="en-US" dirty="0" err="1"/>
              <a:t>předpokladu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svět</a:t>
            </a:r>
            <a:r>
              <a:rPr lang="en-US" dirty="0"/>
              <a:t> je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podstatě</a:t>
            </a:r>
            <a:r>
              <a:rPr lang="en-US" dirty="0"/>
              <a:t> </a:t>
            </a:r>
            <a:r>
              <a:rPr lang="en-US" dirty="0" err="1"/>
              <a:t>neuspořádaný</a:t>
            </a:r>
            <a:r>
              <a:rPr lang="en-US" dirty="0"/>
              <a:t> a </a:t>
            </a:r>
            <a:r>
              <a:rPr lang="en-US" dirty="0" err="1"/>
              <a:t>chaotický</a:t>
            </a:r>
            <a:r>
              <a:rPr lang="en-US" dirty="0"/>
              <a:t>, a </a:t>
            </a:r>
            <a:r>
              <a:rPr lang="en-US" dirty="0" err="1"/>
              <a:t>teprve</a:t>
            </a:r>
            <a:r>
              <a:rPr lang="en-US" dirty="0"/>
              <a:t> </a:t>
            </a:r>
            <a:r>
              <a:rPr lang="en-US" dirty="0" err="1"/>
              <a:t>konkrétní</a:t>
            </a:r>
            <a:r>
              <a:rPr lang="en-US" dirty="0"/>
              <a:t> </a:t>
            </a:r>
            <a:r>
              <a:rPr lang="en-US" dirty="0" err="1"/>
              <a:t>jazyk</a:t>
            </a:r>
            <a:r>
              <a:rPr lang="en-US" dirty="0"/>
              <a:t> mu </a:t>
            </a:r>
            <a:r>
              <a:rPr lang="en-US" dirty="0" err="1"/>
              <a:t>dává</a:t>
            </a:r>
            <a:r>
              <a:rPr lang="en-US" dirty="0"/>
              <a:t> </a:t>
            </a:r>
            <a:r>
              <a:rPr lang="en-US" dirty="0" err="1"/>
              <a:t>řád</a:t>
            </a:r>
            <a:r>
              <a:rPr lang="en-US" dirty="0"/>
              <a:t> a </a:t>
            </a:r>
            <a:r>
              <a:rPr lang="en-US" dirty="0" err="1"/>
              <a:t>umožňuje</a:t>
            </a:r>
            <a:r>
              <a:rPr lang="en-US" dirty="0"/>
              <a:t> </a:t>
            </a:r>
            <a:r>
              <a:rPr lang="en-US" dirty="0" err="1"/>
              <a:t>nám</a:t>
            </a:r>
            <a:r>
              <a:rPr lang="en-US" dirty="0"/>
              <a:t> ho </a:t>
            </a:r>
            <a:r>
              <a:rPr lang="en-US" dirty="0" err="1"/>
              <a:t>poznat</a:t>
            </a:r>
            <a:endParaRPr lang="en-US" dirty="0" smtClean="0"/>
          </a:p>
          <a:p>
            <a:pPr algn="ctr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28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507288" cy="1143000"/>
          </a:xfrm>
        </p:spPr>
        <p:txBody>
          <a:bodyPr>
            <a:normAutofit/>
          </a:bodyPr>
          <a:lstStyle/>
          <a:p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Saphir-Whorfova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hypotéza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Hypotéza </a:t>
            </a:r>
            <a:r>
              <a:rPr lang="cs-CZ" dirty="0" err="1"/>
              <a:t>Sapira</a:t>
            </a:r>
            <a:r>
              <a:rPr lang="cs-CZ" dirty="0"/>
              <a:t> a </a:t>
            </a:r>
            <a:r>
              <a:rPr lang="cs-CZ" dirty="0" err="1"/>
              <a:t>Whorfa</a:t>
            </a:r>
            <a:r>
              <a:rPr lang="cs-CZ" dirty="0"/>
              <a:t> tvrdí, že konkrétní jazyk, který užíváme, ovlivňuje způsob, jakým vnímáme realitu, protože jazykové kategorie jednoho jazyka často chybí v jazyce jiném. Znamená to, že strukturálně odlišné jazyky ovlivňují způsob, jakým lidé myslí.</a:t>
            </a:r>
          </a:p>
          <a:p>
            <a:endParaRPr lang="ru-RU" dirty="0" smtClean="0"/>
          </a:p>
          <a:p>
            <a:endParaRPr lang="ru-RU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55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211144" cy="634082"/>
          </a:xfrm>
        </p:spPr>
        <p:txBody>
          <a:bodyPr>
            <a:normAutofit fontScale="90000"/>
          </a:bodyPr>
          <a:lstStyle/>
          <a:p>
            <a:r>
              <a:rPr lang="en-US" b="1" dirty="0" err="1"/>
              <a:t>Teorie</a:t>
            </a:r>
            <a:r>
              <a:rPr lang="en-US" b="1" dirty="0"/>
              <a:t> </a:t>
            </a:r>
            <a:r>
              <a:rPr lang="en-US" b="1" dirty="0" err="1"/>
              <a:t>tvrd</a:t>
            </a:r>
            <a:r>
              <a:rPr lang="cs-CZ" b="1" dirty="0"/>
              <a:t>í </a:t>
            </a:r>
            <a:r>
              <a:rPr lang="ru-RU" b="1" dirty="0"/>
              <a:t>: </a:t>
            </a:r>
            <a:r>
              <a:rPr lang="ru-RU" dirty="0"/>
              <a:t/>
            </a:r>
            <a:br>
              <a:rPr lang="ru-RU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640960" cy="5544616"/>
          </a:xfrm>
        </p:spPr>
        <p:txBody>
          <a:bodyPr>
            <a:normAutofit fontScale="25000" lnSpcReduction="20000"/>
          </a:bodyPr>
          <a:lstStyle/>
          <a:p>
            <a:endParaRPr lang="en-US" sz="6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9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9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Jazyk je kulturního charakteru, je jevem získaným, a proto jako takový ovlivňuje kulturu svých </a:t>
            </a:r>
            <a:r>
              <a:rPr lang="cs-CZ" sz="9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mluvčích.</a:t>
            </a:r>
            <a:endParaRPr lang="ru-RU" sz="96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9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9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Užívání jazyka a vliv jazyka na jeho mluvčí je neuvědomělý (nevědomý), proto je jazyk ideálním prostředkem pro zkoumání dané </a:t>
            </a:r>
            <a:r>
              <a:rPr lang="cs-CZ" sz="9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kultury.</a:t>
            </a:r>
            <a:endParaRPr lang="ru-RU" sz="96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sz="96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9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cs-CZ" sz="9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cs-CZ" sz="9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Modely našeho vnímání a interpretace světa jsou ovlivněny </a:t>
            </a:r>
            <a:r>
              <a:rPr lang="cs-CZ" sz="9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jazykovým</a:t>
            </a:r>
            <a:r>
              <a:rPr lang="ru-RU" sz="9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9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systémem</a:t>
            </a:r>
            <a:r>
              <a:rPr lang="cs-CZ" sz="9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v němž jsme byli vychováni a v jehož kategoriích od dětství myslíme</a:t>
            </a:r>
            <a:r>
              <a:rPr lang="ru-RU" sz="9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9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(princip jazykového determinismu).</a:t>
            </a:r>
          </a:p>
          <a:p>
            <a:endParaRPr lang="cs-CZ" sz="96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9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cs-CZ" sz="9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cs-CZ" sz="9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Lidé různých kultur jinak vnímají svět v důsledku rozdílu mezi </a:t>
            </a:r>
            <a:r>
              <a:rPr lang="cs-CZ" sz="9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jazykovými</a:t>
            </a:r>
            <a:r>
              <a:rPr lang="ru-RU" sz="9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9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systémy</a:t>
            </a:r>
            <a:r>
              <a:rPr lang="cs-CZ" sz="9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které jsou odrazem různých prostředí (princip jazykové </a:t>
            </a:r>
            <a:r>
              <a:rPr lang="cs-CZ" sz="9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relativity</a:t>
            </a:r>
            <a:r>
              <a:rPr lang="cs-CZ" sz="9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</a:p>
          <a:p>
            <a:endParaRPr lang="cs-CZ" sz="8800" i="1" dirty="0"/>
          </a:p>
          <a:p>
            <a:pPr marL="0" indent="0">
              <a:buNone/>
            </a:pPr>
            <a:r>
              <a:rPr lang="ru-RU" sz="8800" i="1" dirty="0" smtClean="0"/>
              <a:t>     </a:t>
            </a:r>
            <a:endParaRPr lang="ru-RU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500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“Language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 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the Study of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Speech”</a:t>
            </a:r>
            <a:b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 Edward Sapir) 1921</a:t>
            </a:r>
            <a:endParaRPr lang="cs-CZ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204864"/>
            <a:ext cx="2809255" cy="4411408"/>
          </a:xfrm>
        </p:spPr>
      </p:pic>
    </p:spTree>
    <p:extLst>
      <p:ext uri="{BB962C8B-B14F-4D97-AF65-F5344CB8AC3E}">
        <p14:creationId xmlns:p14="http://schemas.microsoft.com/office/powerpoint/2010/main" val="347617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505475"/>
          </a:xfrm>
        </p:spPr>
        <p:txBody>
          <a:bodyPr/>
          <a:lstStyle/>
          <a:p>
            <a:pPr marL="0" indent="0">
              <a:buNone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Jazyk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čistě lidský a neinstinktivní způsob komunikování myšlenek, citů a přání s pomocí soustavy znaků záměrně k tomuto účelu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vytvářených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.”</a:t>
            </a:r>
            <a:endParaRPr lang="ru-RU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r">
              <a:buNone/>
            </a:pPr>
            <a:r>
              <a:rPr lang="cs-CZ" i="1" dirty="0"/>
              <a:t>Edward </a:t>
            </a:r>
            <a:r>
              <a:rPr lang="cs-CZ" i="1" dirty="0" err="1"/>
              <a:t>Sapir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479849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620688"/>
            <a:ext cx="8219256" cy="5505475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dirty="0" err="1" smtClean="0"/>
              <a:t>Sapir</a:t>
            </a:r>
            <a:r>
              <a:rPr lang="cs-CZ" dirty="0" smtClean="0"/>
              <a:t> se</a:t>
            </a:r>
            <a:r>
              <a:rPr lang="en-US" dirty="0" smtClean="0"/>
              <a:t> </a:t>
            </a:r>
            <a:r>
              <a:rPr lang="cs-CZ" dirty="0" smtClean="0"/>
              <a:t>pokusil prokázat</a:t>
            </a:r>
            <a:r>
              <a:rPr lang="en-US" dirty="0" smtClean="0"/>
              <a:t> </a:t>
            </a:r>
            <a:r>
              <a:rPr lang="cs-CZ" dirty="0" smtClean="0"/>
              <a:t>hypotézu</a:t>
            </a:r>
            <a:r>
              <a:rPr lang="cs-CZ" dirty="0"/>
              <a:t>, podle které kultura, stejně jako jazyk, obsahuje jistý </a:t>
            </a:r>
            <a:r>
              <a:rPr lang="cs-CZ" dirty="0" smtClean="0"/>
              <a:t>podvědomý</a:t>
            </a:r>
            <a:r>
              <a:rPr lang="en-US" dirty="0" smtClean="0"/>
              <a:t> </a:t>
            </a:r>
            <a:r>
              <a:rPr lang="cs-CZ" dirty="0" smtClean="0"/>
              <a:t>vzorec</a:t>
            </a:r>
            <a:r>
              <a:rPr lang="cs-CZ" dirty="0"/>
              <a:t>, jenž se do myšlení nepřenáší. 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/>
              <a:t>K</a:t>
            </a:r>
            <a:r>
              <a:rPr lang="cs-CZ" dirty="0" err="1" smtClean="0"/>
              <a:t>ulturní</a:t>
            </a:r>
            <a:r>
              <a:rPr lang="cs-CZ" dirty="0" smtClean="0"/>
              <a:t> </a:t>
            </a:r>
            <a:r>
              <a:rPr lang="cs-CZ" dirty="0"/>
              <a:t>chování </a:t>
            </a:r>
            <a:r>
              <a:rPr lang="cs-CZ" dirty="0" smtClean="0"/>
              <a:t>symbolické</a:t>
            </a:r>
            <a:endParaRPr lang="ru-RU" dirty="0"/>
          </a:p>
          <a:p>
            <a:pPr marL="0" indent="0" algn="ctr">
              <a:buNone/>
            </a:pPr>
            <a:r>
              <a:rPr lang="en-US" dirty="0" smtClean="0"/>
              <a:t> </a:t>
            </a:r>
          </a:p>
          <a:p>
            <a:pPr algn="ctr"/>
            <a:r>
              <a:rPr lang="en-US" dirty="0" err="1" smtClean="0"/>
              <a:t>Upozornil</a:t>
            </a:r>
            <a:r>
              <a:rPr lang="en-US" dirty="0" smtClean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úzké</a:t>
            </a:r>
            <a:r>
              <a:rPr lang="en-US" dirty="0"/>
              <a:t> </a:t>
            </a:r>
            <a:r>
              <a:rPr lang="en-US" dirty="0" err="1"/>
              <a:t>spojení</a:t>
            </a:r>
            <a:r>
              <a:rPr lang="en-US" dirty="0"/>
              <a:t> </a:t>
            </a:r>
            <a:r>
              <a:rPr lang="en-US" i="1" dirty="0" err="1"/>
              <a:t>jazyka</a:t>
            </a:r>
            <a:r>
              <a:rPr lang="en-US" i="1" dirty="0"/>
              <a:t>, </a:t>
            </a:r>
            <a:r>
              <a:rPr lang="en-US" i="1" dirty="0" err="1"/>
              <a:t>myšlení</a:t>
            </a:r>
            <a:r>
              <a:rPr lang="en-US" i="1" dirty="0"/>
              <a:t> a </a:t>
            </a:r>
            <a:r>
              <a:rPr lang="en-US" i="1" dirty="0" err="1"/>
              <a:t>kultury</a:t>
            </a:r>
            <a:r>
              <a:rPr lang="en-US" i="1" dirty="0"/>
              <a:t> </a:t>
            </a:r>
            <a:r>
              <a:rPr lang="en-US" dirty="0"/>
              <a:t>a </a:t>
            </a:r>
            <a:r>
              <a:rPr lang="en-US" dirty="0" err="1"/>
              <a:t>formuloval</a:t>
            </a:r>
            <a:r>
              <a:rPr lang="en-US" dirty="0"/>
              <a:t> </a:t>
            </a:r>
            <a:r>
              <a:rPr lang="en-US" dirty="0" err="1"/>
              <a:t>tezi</a:t>
            </a:r>
            <a:r>
              <a:rPr lang="en-US" dirty="0"/>
              <a:t>, 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níž</a:t>
            </a:r>
            <a:r>
              <a:rPr lang="en-US" dirty="0" smtClean="0"/>
              <a:t> </a:t>
            </a:r>
            <a:r>
              <a:rPr lang="en-US" dirty="0" err="1"/>
              <a:t>slovní</a:t>
            </a:r>
            <a:r>
              <a:rPr lang="en-US" dirty="0"/>
              <a:t> </a:t>
            </a:r>
            <a:r>
              <a:rPr lang="en-US" dirty="0" err="1"/>
              <a:t>zásoba</a:t>
            </a:r>
            <a:r>
              <a:rPr lang="en-US" dirty="0"/>
              <a:t> </a:t>
            </a:r>
            <a:r>
              <a:rPr lang="en-US" dirty="0" err="1"/>
              <a:t>dané</a:t>
            </a:r>
            <a:r>
              <a:rPr lang="en-US" dirty="0"/>
              <a:t> </a:t>
            </a:r>
            <a:r>
              <a:rPr lang="en-US" dirty="0" err="1"/>
              <a:t>kultury</a:t>
            </a:r>
            <a:r>
              <a:rPr lang="en-US" dirty="0"/>
              <a:t> </a:t>
            </a:r>
            <a:r>
              <a:rPr lang="en-US" dirty="0" err="1"/>
              <a:t>zrcadlí</a:t>
            </a:r>
            <a:r>
              <a:rPr lang="en-US" dirty="0"/>
              <a:t> </a:t>
            </a:r>
            <a:r>
              <a:rPr lang="en-US" dirty="0" err="1"/>
              <a:t>její</a:t>
            </a:r>
            <a:r>
              <a:rPr lang="en-US" dirty="0"/>
              <a:t> </a:t>
            </a:r>
            <a:r>
              <a:rPr lang="en-US" dirty="0" err="1"/>
              <a:t>ústřední</a:t>
            </a:r>
            <a:r>
              <a:rPr lang="en-US" dirty="0"/>
              <a:t> </a:t>
            </a:r>
            <a:r>
              <a:rPr lang="en-US" dirty="0" err="1"/>
              <a:t>potřeby</a:t>
            </a:r>
            <a:r>
              <a:rPr lang="en-US" dirty="0"/>
              <a:t> a </a:t>
            </a:r>
            <a:r>
              <a:rPr lang="en-US" dirty="0" err="1" smtClean="0"/>
              <a:t>hodnoty</a:t>
            </a:r>
            <a:r>
              <a:rPr lang="en-US" dirty="0" smtClean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948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260648"/>
            <a:ext cx="8568952" cy="6192688"/>
          </a:xfrm>
        </p:spPr>
        <p:txBody>
          <a:bodyPr>
            <a:normAutofit fontScale="47500" lnSpcReduction="20000"/>
          </a:bodyPr>
          <a:lstStyle/>
          <a:p>
            <a:endParaRPr lang="cs-CZ" sz="9300" b="1" i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9300" b="1" i="1" u="sng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15000" b="1" i="1" u="sng" dirty="0" err="1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Sapir-Whorf</a:t>
            </a:r>
            <a:endParaRPr lang="cs-CZ" sz="15000" b="1" i="1" u="sng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10000" b="1" i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 smtClean="0">
              <a:solidFill>
                <a:schemeClr val="tx1"/>
              </a:solidFill>
            </a:endParaRPr>
          </a:p>
          <a:p>
            <a:r>
              <a:rPr lang="cs-CZ" sz="3400" dirty="0" smtClean="0">
                <a:solidFill>
                  <a:schemeClr val="tx1"/>
                </a:solidFill>
              </a:rPr>
              <a:t>„</a:t>
            </a:r>
            <a:r>
              <a:rPr lang="cs-CZ" sz="5100" b="1" i="1" dirty="0" smtClean="0">
                <a:solidFill>
                  <a:schemeClr val="tx1"/>
                </a:solidFill>
              </a:rPr>
              <a:t>Lidské bytosti nežijí samy v objektivním světě … ale jsou z velké části vydány napospas tomu určitému jazyku, který se v jejich společnosti stal vyjadřovacím prostředkem … Světy, v nichž různé společnosti žijí, jsou různé světy, nikoliv týž svět, opatřený různými nálepkami.“</a:t>
            </a:r>
            <a:endParaRPr lang="ru-RU" sz="5100" b="1" i="1" dirty="0" smtClean="0">
              <a:solidFill>
                <a:schemeClr val="tx1"/>
              </a:solidFill>
            </a:endParaRPr>
          </a:p>
          <a:p>
            <a:endParaRPr lang="cs-CZ" sz="5100" b="1" i="1" dirty="0" smtClean="0">
              <a:solidFill>
                <a:schemeClr val="tx1"/>
              </a:solidFill>
            </a:endParaRPr>
          </a:p>
          <a:p>
            <a:r>
              <a:rPr lang="cs-CZ" sz="4200" b="1" i="1" dirty="0" smtClean="0">
                <a:solidFill>
                  <a:schemeClr val="tx1"/>
                </a:solidFill>
              </a:rPr>
              <a:t>Edward </a:t>
            </a:r>
            <a:r>
              <a:rPr lang="cs-CZ" sz="4200" b="1" i="1" dirty="0" err="1" smtClean="0">
                <a:solidFill>
                  <a:schemeClr val="tx1"/>
                </a:solidFill>
              </a:rPr>
              <a:t>Sapir</a:t>
            </a:r>
            <a:endParaRPr lang="cs-CZ" sz="4200" b="1" i="1" dirty="0" smtClean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853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88640"/>
            <a:ext cx="8579296" cy="6480720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„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zřejmé, že samotný obsah jazyka je těsně spjat s kulturou. Společnost,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která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neví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nic o teosofii, nepotřebuje pro ni žádné slovo; </a:t>
            </a:r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Lidé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kteří nikdy neviděli koně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ani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něm neslyšeli, si museli slovo pro toto zvíře vytvořit či </a:t>
            </a:r>
            <a:r>
              <a:rPr lang="cs-CZ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vypůjči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když se s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ní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setkali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cs-CZ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tom smyslu, že slovní zásoba jazyka víceméně věrně odráží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kulturu,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jejímž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potřebám slouží, je naprosto pravda, že dějiny jazyka a dějiny kultury</a:t>
            </a:r>
          </a:p>
          <a:p>
            <a:pPr marL="0" indent="0">
              <a:buNone/>
            </a:pP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postupují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paralelně.“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i="1" dirty="0" smtClean="0"/>
              <a:t>(</a:t>
            </a:r>
            <a:r>
              <a:rPr lang="cs-CZ" sz="2600" i="1" dirty="0" err="1"/>
              <a:t>Sapir</a:t>
            </a:r>
            <a:r>
              <a:rPr lang="cs-CZ" sz="2600" i="1" dirty="0"/>
              <a:t> 1921: 234).</a:t>
            </a:r>
          </a:p>
          <a:p>
            <a:endParaRPr lang="ru-RU" dirty="0" smtClean="0"/>
          </a:p>
          <a:p>
            <a:pPr algn="r"/>
            <a:r>
              <a:rPr lang="cs-CZ" i="1" dirty="0" smtClean="0"/>
              <a:t>Teosofie založená </a:t>
            </a:r>
            <a:r>
              <a:rPr lang="cs-CZ" i="1" dirty="0"/>
              <a:t>na okultních jevech, mystice, tajemných tradicích a s příklonem k východním náboženstvím</a:t>
            </a:r>
          </a:p>
        </p:txBody>
      </p:sp>
    </p:spTree>
    <p:extLst>
      <p:ext uri="{BB962C8B-B14F-4D97-AF65-F5344CB8AC3E}">
        <p14:creationId xmlns:p14="http://schemas.microsoft.com/office/powerpoint/2010/main" val="101584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04664"/>
            <a:ext cx="8291264" cy="5688632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sz="3600" b="1" dirty="0" err="1"/>
              <a:t>Sapir</a:t>
            </a:r>
            <a:r>
              <a:rPr lang="cs-CZ" sz="3600" b="1" dirty="0"/>
              <a:t> tvrdil: </a:t>
            </a:r>
          </a:p>
          <a:p>
            <a:endParaRPr lang="cs-CZ" dirty="0" smtClean="0"/>
          </a:p>
          <a:p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Žádné dva jazyky nejsou nikdy dost podobné, abychom o nich mohli soudit, že reprezentují stejnou společenskou realitu. Světy, v nichž různé společnosti žijí, jsou různé světy, nikoliv týž svět, opatřený různými nálepkami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.“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Z </a:t>
            </a:r>
            <a:r>
              <a:rPr lang="cs-CZ" dirty="0"/>
              <a:t>toho vyplývá, že různé jazyky jsou navzájem nesouměřitelné.</a:t>
            </a:r>
          </a:p>
        </p:txBody>
      </p:sp>
    </p:spTree>
    <p:extLst>
      <p:ext uri="{BB962C8B-B14F-4D97-AF65-F5344CB8AC3E}">
        <p14:creationId xmlns:p14="http://schemas.microsoft.com/office/powerpoint/2010/main" val="202153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476672"/>
            <a:ext cx="8507288" cy="5649491"/>
          </a:xfrm>
        </p:spPr>
        <p:txBody>
          <a:bodyPr>
            <a:normAutofit lnSpcReduction="10000"/>
          </a:bodyPr>
          <a:lstStyle/>
          <a:p>
            <a:pPr algn="ctr"/>
            <a:endParaRPr lang="cs-CZ" dirty="0" smtClean="0"/>
          </a:p>
          <a:p>
            <a:pPr algn="ctr"/>
            <a:r>
              <a:rPr lang="cs-CZ" sz="4000" dirty="0" smtClean="0"/>
              <a:t>Jazyk </a:t>
            </a:r>
            <a:r>
              <a:rPr lang="cs-CZ" sz="4000" dirty="0"/>
              <a:t>je pro </a:t>
            </a:r>
            <a:r>
              <a:rPr lang="cs-CZ" sz="4000" dirty="0" err="1"/>
              <a:t>Sapira</a:t>
            </a:r>
            <a:r>
              <a:rPr lang="cs-CZ" sz="4000" dirty="0"/>
              <a:t> </a:t>
            </a:r>
            <a:r>
              <a:rPr lang="cs-CZ" sz="4000" dirty="0" smtClean="0"/>
              <a:t>- </a:t>
            </a:r>
          </a:p>
          <a:p>
            <a:pPr marL="0" indent="0" algn="ctr">
              <a:buNone/>
            </a:pP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„průvodcem </a:t>
            </a:r>
            <a:r>
              <a:rPr lang="cs-CZ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 společenské skutečnosti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</a:p>
          <a:p>
            <a:endParaRPr lang="cs-CZ" sz="2800" dirty="0" smtClean="0"/>
          </a:p>
          <a:p>
            <a:pPr algn="ctr"/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Jazyk </a:t>
            </a:r>
            <a:r>
              <a:rPr lang="cs-CZ" sz="2800" dirty="0"/>
              <a:t>je ve své podstatě aktivní činitel, který na jedné straně symbolicky vyjadřuje svět kolem nás, na straně druhé svojí strukturou ovlivňuje naše myšlení a vnímání okolního světa. 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Ve </a:t>
            </a:r>
            <a:r>
              <a:rPr lang="cs-CZ" sz="2800" dirty="0"/>
              <a:t>stručnosti </a:t>
            </a:r>
            <a:r>
              <a:rPr lang="cs-CZ" sz="2800" dirty="0" smtClean="0"/>
              <a:t>bychom </a:t>
            </a:r>
            <a:r>
              <a:rPr lang="cs-CZ" sz="2800" dirty="0"/>
              <a:t>se </a:t>
            </a:r>
            <a:r>
              <a:rPr lang="cs-CZ" sz="2800" dirty="0" smtClean="0"/>
              <a:t>dali </a:t>
            </a:r>
            <a:r>
              <a:rPr lang="cs-CZ" sz="2800" dirty="0" err="1"/>
              <a:t>Sapirův</a:t>
            </a:r>
            <a:r>
              <a:rPr lang="cs-CZ" sz="2800" dirty="0"/>
              <a:t> pohled shrnout takto: </a:t>
            </a:r>
            <a:r>
              <a:rPr lang="cs-CZ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„každý jazyk obsahuje specifický pohled na svět.“</a:t>
            </a:r>
            <a:endParaRPr lang="cs-CZ" sz="2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30301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 rot="20484521">
            <a:off x="614254" y="2102493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Děkujeme </a:t>
            </a:r>
            <a:r>
              <a:rPr lang="cs-CZ" sz="6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 pozornost </a:t>
            </a:r>
          </a:p>
        </p:txBody>
      </p:sp>
    </p:spTree>
    <p:extLst>
      <p:ext uri="{BB962C8B-B14F-4D97-AF65-F5344CB8AC3E}">
        <p14:creationId xmlns:p14="http://schemas.microsoft.com/office/powerpoint/2010/main" val="3317257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Edward </a:t>
            </a:r>
            <a:r>
              <a:rPr lang="cs-CZ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Sapir</a:t>
            </a:r>
            <a:r>
              <a:rPr lang="cs-CZ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(1884-1939) 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568952" cy="518457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Byl jedním z předních amerických                     lingvistů a antropologů své doby</a:t>
            </a:r>
          </a:p>
          <a:p>
            <a:r>
              <a:rPr lang="cs-CZ" dirty="0" smtClean="0"/>
              <a:t>Narodil se v </a:t>
            </a:r>
            <a:r>
              <a:rPr lang="cs-CZ" dirty="0" err="1" smtClean="0"/>
              <a:t>Lauenburgu</a:t>
            </a:r>
            <a:r>
              <a:rPr lang="cs-CZ" dirty="0" smtClean="0"/>
              <a:t> v rodině             litevských </a:t>
            </a:r>
            <a:r>
              <a:rPr lang="cs-CZ" b="1" dirty="0" smtClean="0"/>
              <a:t>Žid</a:t>
            </a:r>
            <a:r>
              <a:rPr lang="cs-CZ" dirty="0" smtClean="0"/>
              <a:t>ů</a:t>
            </a:r>
          </a:p>
          <a:p>
            <a:r>
              <a:rPr lang="cs-CZ" dirty="0" smtClean="0"/>
              <a:t>Během jeho dětství se rodina několikrát přestěhovala.Nejprve emigrovali do Velké Británie ale později se přestěhovali do USA</a:t>
            </a:r>
          </a:p>
          <a:p>
            <a:r>
              <a:rPr lang="cs-CZ" dirty="0" smtClean="0"/>
              <a:t>V roce 1901 získává stipendium na Kolumbijské univerzitě – zde se věnuje germanistice a indoevropské filologii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7881" y="0"/>
            <a:ext cx="2296119" cy="314096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147248" cy="5505475"/>
          </a:xfrm>
        </p:spPr>
        <p:txBody>
          <a:bodyPr/>
          <a:lstStyle/>
          <a:p>
            <a:r>
              <a:rPr lang="cs-CZ" dirty="0" smtClean="0"/>
              <a:t>Během studia se seznamuje s </a:t>
            </a:r>
            <a:r>
              <a:rPr lang="cs-CZ" dirty="0" err="1" smtClean="0"/>
              <a:t>Franzem</a:t>
            </a:r>
            <a:r>
              <a:rPr lang="cs-CZ" dirty="0" smtClean="0"/>
              <a:t> </a:t>
            </a:r>
            <a:r>
              <a:rPr lang="cs-CZ" dirty="0" err="1" smtClean="0"/>
              <a:t>Boasem</a:t>
            </a:r>
            <a:r>
              <a:rPr lang="cs-CZ" dirty="0" smtClean="0"/>
              <a:t>, který v </a:t>
            </a:r>
            <a:r>
              <a:rPr lang="cs-CZ" dirty="0" err="1" smtClean="0"/>
              <a:t>Sapirovi</a:t>
            </a:r>
            <a:r>
              <a:rPr lang="cs-CZ" dirty="0" smtClean="0"/>
              <a:t> poznává veliké nadání pro antropologii a lingvistiku a povzbuzuje ho v jeho studiích</a:t>
            </a:r>
          </a:p>
          <a:p>
            <a:r>
              <a:rPr lang="cs-CZ" dirty="0" smtClean="0"/>
              <a:t>V roce 1905 získává magisterský titul ze studií </a:t>
            </a:r>
            <a:r>
              <a:rPr lang="cs-CZ" u="sng" dirty="0" smtClean="0"/>
              <a:t>O původu jazyka </a:t>
            </a:r>
            <a:r>
              <a:rPr lang="cs-CZ" dirty="0" smtClean="0"/>
              <a:t>a také podniká svůj první terénní výzkum do rezervace </a:t>
            </a:r>
            <a:r>
              <a:rPr lang="cs-CZ" dirty="0" err="1" smtClean="0"/>
              <a:t>Yakima</a:t>
            </a:r>
            <a:endParaRPr lang="cs-CZ" dirty="0" smtClean="0"/>
          </a:p>
          <a:p>
            <a:r>
              <a:rPr lang="en-US" dirty="0" smtClean="0"/>
              <a:t>V</a:t>
            </a:r>
            <a:r>
              <a:rPr lang="cs-CZ" dirty="0" smtClean="0"/>
              <a:t> roce 1907 </a:t>
            </a:r>
            <a:r>
              <a:rPr lang="cs-CZ" dirty="0" err="1" smtClean="0"/>
              <a:t>Sapir</a:t>
            </a:r>
            <a:r>
              <a:rPr lang="cs-CZ" dirty="0" smtClean="0"/>
              <a:t> publikuje svojí první jazykovou studii o třech dialektech kmene </a:t>
            </a:r>
            <a:r>
              <a:rPr lang="cs-CZ" dirty="0" err="1" smtClean="0"/>
              <a:t>Yanů</a:t>
            </a:r>
            <a:r>
              <a:rPr lang="cs-CZ" dirty="0" smtClean="0"/>
              <a:t>.    </a:t>
            </a:r>
            <a:endParaRPr lang="en-US" dirty="0" smtClean="0"/>
          </a:p>
          <a:p>
            <a:endParaRPr lang="cs-CZ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404664"/>
            <a:ext cx="7920880" cy="6120679"/>
          </a:xfrm>
        </p:spPr>
        <p:txBody>
          <a:bodyPr>
            <a:normAutofit fontScale="25000" lnSpcReduction="20000"/>
          </a:bodyPr>
          <a:lstStyle/>
          <a:p>
            <a:endParaRPr lang="cs-CZ" b="1" dirty="0" smtClean="0"/>
          </a:p>
          <a:p>
            <a:r>
              <a:rPr lang="cs-CZ" sz="11200" b="1" dirty="0" smtClean="0"/>
              <a:t>Od roku 1910 do 1925 byl hlavním etnologem</a:t>
            </a:r>
            <a:r>
              <a:rPr lang="cs-CZ" sz="11200" dirty="0" smtClean="0"/>
              <a:t> geologické divize </a:t>
            </a:r>
            <a:r>
              <a:rPr lang="cs-CZ" sz="11200" b="1" dirty="0" smtClean="0"/>
              <a:t>v Kanadě</a:t>
            </a:r>
            <a:r>
              <a:rPr lang="cs-CZ" sz="11200" dirty="0" smtClean="0"/>
              <a:t>. Vyvinul výzkumný a publikační program a Národní muzeum, které bylo zaměřeno na výzkum jazyka a kultury původních obyvatel. </a:t>
            </a:r>
          </a:p>
          <a:p>
            <a:endParaRPr lang="cs-CZ" sz="11200" dirty="0" smtClean="0"/>
          </a:p>
          <a:p>
            <a:r>
              <a:rPr lang="cs-CZ" sz="11200" dirty="0" smtClean="0"/>
              <a:t>Později přednášel na univerzitě </a:t>
            </a:r>
            <a:r>
              <a:rPr lang="cs-CZ" sz="11200" dirty="0" err="1" smtClean="0"/>
              <a:t>Yale</a:t>
            </a:r>
            <a:r>
              <a:rPr lang="cs-CZ" sz="11200" dirty="0" smtClean="0"/>
              <a:t>, kde se stal učitelem Benjamina </a:t>
            </a:r>
            <a:r>
              <a:rPr lang="cs-CZ" sz="11200" dirty="0" err="1" smtClean="0"/>
              <a:t>Lee</a:t>
            </a:r>
            <a:r>
              <a:rPr lang="cs-CZ" sz="11200" dirty="0" smtClean="0"/>
              <a:t> </a:t>
            </a:r>
            <a:r>
              <a:rPr lang="cs-CZ" sz="11200" dirty="0" err="1" smtClean="0"/>
              <a:t>Whorfa</a:t>
            </a:r>
            <a:endParaRPr lang="cs-CZ" sz="11200" dirty="0" smtClean="0"/>
          </a:p>
          <a:p>
            <a:endParaRPr lang="cs-CZ" sz="11200" dirty="0" smtClean="0"/>
          </a:p>
          <a:p>
            <a:pPr hangingPunct="0"/>
            <a:r>
              <a:rPr lang="cs-CZ" sz="11200" dirty="0" smtClean="0"/>
              <a:t>V roce 1937 utrpěl první infarkt, kvůli němu musela být zrušena cesta do Číny a na několik měsíců přerušil své působení na </a:t>
            </a:r>
            <a:r>
              <a:rPr lang="cs-CZ" sz="11200" dirty="0" err="1" smtClean="0"/>
              <a:t>Yale</a:t>
            </a:r>
            <a:r>
              <a:rPr lang="cs-CZ" sz="11200" dirty="0" smtClean="0"/>
              <a:t>. </a:t>
            </a:r>
            <a:r>
              <a:rPr lang="cs-CZ" sz="11200" dirty="0" err="1" smtClean="0"/>
              <a:t>Whorf</a:t>
            </a:r>
            <a:r>
              <a:rPr lang="cs-CZ" sz="11200" dirty="0" smtClean="0"/>
              <a:t> ho při jeho nemoci nahrazuje. </a:t>
            </a:r>
          </a:p>
          <a:p>
            <a:pPr hangingPunct="0"/>
            <a:endParaRPr lang="cs-CZ" sz="11200" dirty="0" smtClean="0"/>
          </a:p>
          <a:p>
            <a:pPr hangingPunct="0"/>
            <a:r>
              <a:rPr lang="cs-CZ" sz="11200" dirty="0" err="1" smtClean="0"/>
              <a:t>Saphir</a:t>
            </a:r>
            <a:r>
              <a:rPr lang="cs-CZ" sz="11200" dirty="0" smtClean="0"/>
              <a:t> umírá v roce 1939 ve svých 55ti letech.</a:t>
            </a:r>
          </a:p>
          <a:p>
            <a:pPr hangingPunct="0">
              <a:buNone/>
            </a:pPr>
            <a:endParaRPr lang="cs-CZ" sz="9600" dirty="0" smtClean="0"/>
          </a:p>
          <a:p>
            <a:endParaRPr lang="cs-CZ" sz="9600" dirty="0" smtClean="0"/>
          </a:p>
          <a:p>
            <a:endParaRPr lang="en-US" sz="9600" dirty="0" smtClean="0"/>
          </a:p>
          <a:p>
            <a:pPr algn="r">
              <a:buNone/>
            </a:pPr>
            <a:r>
              <a:rPr lang="cs-CZ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105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620688"/>
            <a:ext cx="8589640" cy="5544616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cs-CZ" sz="5200" b="1" dirty="0" smtClean="0"/>
              <a:t>Shrnutí teorie:</a:t>
            </a:r>
            <a:endParaRPr lang="en-US" sz="5200" b="1" dirty="0"/>
          </a:p>
          <a:p>
            <a:pPr lvl="0"/>
            <a:r>
              <a:rPr lang="cs-CZ" dirty="0" smtClean="0"/>
              <a:t>Mateřský jazyk ovlivňuje náš způsob chápání vnějšího světa</a:t>
            </a:r>
          </a:p>
          <a:p>
            <a:pPr lvl="0"/>
            <a:r>
              <a:rPr lang="cs-CZ" dirty="0" smtClean="0"/>
              <a:t>Lidé z různých jazykových prostředí vnímají svět různě</a:t>
            </a:r>
          </a:p>
          <a:p>
            <a:pPr lvl="0"/>
            <a:r>
              <a:rPr lang="cs-CZ" dirty="0" smtClean="0"/>
              <a:t>Lidé poznávají svět prostřednictvím jazyka, tedy světy, v nichž žijí různá jazyková společenství, jsou různé světy</a:t>
            </a:r>
          </a:p>
          <a:p>
            <a:pPr hangingPunct="0"/>
            <a:r>
              <a:rPr lang="cs-CZ" dirty="0" smtClean="0"/>
              <a:t>Jazyk ovlivňuje chápání světa, formuje naše vnímání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10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990" y="116633"/>
            <a:ext cx="1639001" cy="2097922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59632" y="65124"/>
            <a:ext cx="5544616" cy="1247056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Benjamin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Lee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Whorf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(1897-1941) 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844" y="1428736"/>
            <a:ext cx="8536462" cy="5310922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</a:t>
            </a:r>
            <a:r>
              <a:rPr lang="cs-CZ" dirty="0" err="1" smtClean="0"/>
              <a:t>merický</a:t>
            </a:r>
            <a:r>
              <a:rPr lang="cs-CZ" dirty="0" smtClean="0"/>
              <a:t> lingvista a antropolog</a:t>
            </a:r>
          </a:p>
          <a:p>
            <a:r>
              <a:rPr lang="cs-CZ" dirty="0" smtClean="0"/>
              <a:t>Narodil se ve </a:t>
            </a:r>
            <a:r>
              <a:rPr lang="cs-CZ" dirty="0" err="1" smtClean="0"/>
              <a:t>Winthropu</a:t>
            </a:r>
            <a:r>
              <a:rPr lang="cs-CZ" dirty="0" smtClean="0"/>
              <a:t> v Massachusetts</a:t>
            </a:r>
          </a:p>
          <a:p>
            <a:r>
              <a:rPr lang="cs-CZ" dirty="0" smtClean="0"/>
              <a:t>Mezi jeho nejranější zájmy patřila botanika, astrologie, mexická historie, mayská archeologie a také fotografování</a:t>
            </a:r>
          </a:p>
          <a:p>
            <a:r>
              <a:rPr lang="cs-CZ" dirty="0" smtClean="0"/>
              <a:t>Roku 1913 absolvoval bakalářskou zkoušku na </a:t>
            </a:r>
            <a:r>
              <a:rPr lang="cs-CZ" b="1" dirty="0" smtClean="0"/>
              <a:t>chemickém inženýrství</a:t>
            </a:r>
            <a:r>
              <a:rPr lang="cs-CZ" dirty="0" smtClean="0"/>
              <a:t> v Institutu technologie </a:t>
            </a:r>
          </a:p>
          <a:p>
            <a:r>
              <a:rPr lang="cs-CZ" dirty="0" smtClean="0"/>
              <a:t>Usadil se v </a:t>
            </a:r>
            <a:r>
              <a:rPr lang="cs-CZ" dirty="0" err="1" smtClean="0"/>
              <a:t>Hartfordu</a:t>
            </a:r>
            <a:r>
              <a:rPr lang="cs-CZ" dirty="0" smtClean="0"/>
              <a:t>, oženil se a měl tři děti</a:t>
            </a:r>
          </a:p>
          <a:p>
            <a:r>
              <a:rPr lang="cs-CZ" dirty="0" smtClean="0"/>
              <a:t>Jeho zájem se upínal k lingvistice, studoval biblickou hebrejštinu a domorodé jazyky </a:t>
            </a:r>
            <a:r>
              <a:rPr lang="cs-CZ" dirty="0" err="1" smtClean="0"/>
              <a:t>mezoameriky</a:t>
            </a:r>
            <a:endParaRPr lang="cs-CZ" dirty="0" smtClean="0"/>
          </a:p>
          <a:p>
            <a:r>
              <a:rPr lang="cs-CZ" b="1" dirty="0" smtClean="0"/>
              <a:t>V roce 1930 získal grant na studium jazyka </a:t>
            </a:r>
            <a:r>
              <a:rPr lang="cs-CZ" b="1" dirty="0" err="1" smtClean="0"/>
              <a:t>Nahuatl</a:t>
            </a:r>
            <a:r>
              <a:rPr lang="cs-CZ" b="1" dirty="0" smtClean="0"/>
              <a:t> (</a:t>
            </a:r>
            <a:r>
              <a:rPr lang="cs-CZ" b="1" dirty="0" err="1" smtClean="0"/>
              <a:t>aztéčtina</a:t>
            </a:r>
            <a:r>
              <a:rPr lang="cs-CZ" b="1" dirty="0" smtClean="0"/>
              <a:t>) a odjel do Mexika</a:t>
            </a:r>
          </a:p>
          <a:p>
            <a:r>
              <a:rPr lang="cs-CZ" dirty="0" smtClean="0"/>
              <a:t>1931 nastoupil na </a:t>
            </a:r>
            <a:r>
              <a:rPr lang="cs-CZ" dirty="0" err="1" smtClean="0"/>
              <a:t>Yale</a:t>
            </a:r>
            <a:r>
              <a:rPr lang="cs-CZ" dirty="0" smtClean="0"/>
              <a:t> kde začal studovat lingvistiku</a:t>
            </a:r>
          </a:p>
          <a:p>
            <a:r>
              <a:rPr lang="cs-CZ" dirty="0" smtClean="0"/>
              <a:t>Zajímal se o americké indiány, proto se rozhodl zkoumat jazyk kmene </a:t>
            </a:r>
            <a:r>
              <a:rPr lang="cs-CZ" dirty="0" err="1" smtClean="0"/>
              <a:t>Hopi</a:t>
            </a:r>
            <a:r>
              <a:rPr lang="cs-CZ" dirty="0" smtClean="0"/>
              <a:t>(</a:t>
            </a:r>
            <a:r>
              <a:rPr lang="cs-CZ" dirty="0" err="1" smtClean="0"/>
              <a:t>Sapir</a:t>
            </a:r>
            <a:r>
              <a:rPr lang="cs-CZ" dirty="0" smtClean="0"/>
              <a:t> je také chvilku studoval), na těchto indiánech se  snaží prokázat  platnost </a:t>
            </a:r>
            <a:r>
              <a:rPr lang="cs-CZ" b="1" dirty="0" err="1" smtClean="0"/>
              <a:t>Sapir</a:t>
            </a:r>
            <a:r>
              <a:rPr lang="cs-CZ" b="1" dirty="0" smtClean="0"/>
              <a:t>-</a:t>
            </a:r>
            <a:r>
              <a:rPr lang="cs-CZ" b="1" dirty="0" err="1" smtClean="0"/>
              <a:t>Whorfovi</a:t>
            </a:r>
            <a:r>
              <a:rPr lang="cs-CZ" b="1" dirty="0" smtClean="0"/>
              <a:t> </a:t>
            </a:r>
            <a:r>
              <a:rPr lang="cs-CZ" b="1" dirty="0" err="1" smtClean="0"/>
              <a:t>hypotézi</a:t>
            </a:r>
            <a:endParaRPr lang="cs-CZ" b="1" dirty="0" smtClean="0"/>
          </a:p>
          <a:p>
            <a:r>
              <a:rPr lang="cs-CZ" dirty="0" smtClean="0"/>
              <a:t>V roce 1936 byl jmenován čestným členem antropologického výzkumu na </a:t>
            </a:r>
            <a:r>
              <a:rPr lang="cs-CZ" dirty="0" err="1" smtClean="0"/>
              <a:t>Yale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1841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214290"/>
            <a:ext cx="8401080" cy="6286544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Byl lektorem antropologie v letech 1937 – 1938, právě tehdy, kdy </a:t>
            </a:r>
            <a:r>
              <a:rPr lang="cs-CZ" dirty="0" err="1" smtClean="0"/>
              <a:t>Sapir</a:t>
            </a:r>
            <a:r>
              <a:rPr lang="cs-CZ" dirty="0" smtClean="0"/>
              <a:t> onemocněl, učil jeho seminář na téma "Problematika indiánské lingvistiky".</a:t>
            </a:r>
          </a:p>
          <a:p>
            <a:endParaRPr lang="cs-CZ" dirty="0" smtClean="0"/>
          </a:p>
          <a:p>
            <a:r>
              <a:rPr lang="cs-CZ" dirty="0" smtClean="0"/>
              <a:t>Ve svém zbývajícím čase studoval </a:t>
            </a:r>
            <a:r>
              <a:rPr lang="cs-CZ" dirty="0" err="1" smtClean="0"/>
              <a:t>Whorf</a:t>
            </a:r>
            <a:r>
              <a:rPr lang="cs-CZ" dirty="0" smtClean="0"/>
              <a:t> jazykovědu, aby zjistil, jak srozumitelně vyjádřit způsob, jakým jazyk pracuje</a:t>
            </a:r>
          </a:p>
          <a:p>
            <a:endParaRPr lang="cs-CZ" dirty="0" smtClean="0"/>
          </a:p>
          <a:p>
            <a:r>
              <a:rPr lang="cs-CZ" dirty="0" smtClean="0"/>
              <a:t>Na poli lingvistiky pracoval </a:t>
            </a:r>
            <a:r>
              <a:rPr lang="cs-CZ" dirty="0" err="1" smtClean="0"/>
              <a:t>Whorf</a:t>
            </a:r>
            <a:r>
              <a:rPr lang="cs-CZ" dirty="0" smtClean="0"/>
              <a:t> zejména v oblastech lingvistické antropologie, psychologické lingvistiky, Mayských hieroglyfů a zabýval se také slovní zásobou jazyka </a:t>
            </a:r>
            <a:r>
              <a:rPr lang="cs-CZ" dirty="0" err="1" smtClean="0"/>
              <a:t>Hopi</a:t>
            </a:r>
            <a:endParaRPr lang="cs-CZ" dirty="0" smtClean="0"/>
          </a:p>
          <a:p>
            <a:endParaRPr lang="cs-CZ" dirty="0" smtClean="0"/>
          </a:p>
          <a:p>
            <a:r>
              <a:rPr lang="cs-CZ" b="1" dirty="0" smtClean="0"/>
              <a:t>Tvrdil, že jazyk je formován kulturou a odráží jednotlivé činy lidí každý den. Cítil, že jazyk zformoval lidský náhled a ovlivnil myšlení</a:t>
            </a:r>
          </a:p>
          <a:p>
            <a:endParaRPr lang="cs-CZ" b="1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214290"/>
            <a:ext cx="8258204" cy="5911873"/>
          </a:xfrm>
        </p:spPr>
        <p:txBody>
          <a:bodyPr>
            <a:normAutofit fontScale="77500" lnSpcReduction="20000"/>
          </a:bodyPr>
          <a:lstStyle/>
          <a:p>
            <a:pPr hangingPunct="0"/>
            <a:r>
              <a:rPr lang="cs-CZ" b="1" dirty="0" smtClean="0"/>
              <a:t>Rozvinul </a:t>
            </a:r>
            <a:r>
              <a:rPr lang="cs-CZ" b="1" dirty="0" err="1" smtClean="0"/>
              <a:t>Sapirovi</a:t>
            </a:r>
            <a:r>
              <a:rPr lang="cs-CZ" b="1" dirty="0" smtClean="0"/>
              <a:t> myšlenky vlivu jazyka na chápání vnějšího světa</a:t>
            </a:r>
          </a:p>
          <a:p>
            <a:pPr hangingPunct="0"/>
            <a:endParaRPr lang="cs-CZ" dirty="0" smtClean="0"/>
          </a:p>
          <a:p>
            <a:pPr hangingPunct="0"/>
            <a:r>
              <a:rPr lang="cs-CZ" dirty="0" err="1" smtClean="0"/>
              <a:t>Whorf</a:t>
            </a:r>
            <a:r>
              <a:rPr lang="cs-CZ" dirty="0" smtClean="0"/>
              <a:t>  zemřel ve věku 44 let</a:t>
            </a:r>
          </a:p>
          <a:p>
            <a:pPr>
              <a:buNone/>
            </a:pPr>
            <a:endParaRPr lang="en-US" dirty="0" smtClean="0"/>
          </a:p>
          <a:p>
            <a:endParaRPr lang="cs-CZ" dirty="0" smtClean="0"/>
          </a:p>
          <a:p>
            <a:r>
              <a:rPr lang="en-US" dirty="0" err="1" smtClean="0"/>
              <a:t>Whorfa</a:t>
            </a:r>
            <a:r>
              <a:rPr lang="en-US" dirty="0" smtClean="0"/>
              <a:t> k </a:t>
            </a:r>
            <a:r>
              <a:rPr lang="en-US" dirty="0" err="1" smtClean="0"/>
              <a:t>zastávání</a:t>
            </a:r>
            <a:r>
              <a:rPr lang="en-US" dirty="0" smtClean="0"/>
              <a:t> </a:t>
            </a:r>
            <a:r>
              <a:rPr lang="en-US" dirty="0" err="1" smtClean="0"/>
              <a:t>lingvistického</a:t>
            </a:r>
            <a:r>
              <a:rPr lang="en-US" dirty="0" smtClean="0"/>
              <a:t> </a:t>
            </a:r>
            <a:r>
              <a:rPr lang="en-US" dirty="0" err="1" smtClean="0"/>
              <a:t>relativismu</a:t>
            </a:r>
            <a:r>
              <a:rPr lang="en-US" dirty="0" smtClean="0"/>
              <a:t> </a:t>
            </a:r>
            <a:r>
              <a:rPr lang="en-US" dirty="0" err="1" smtClean="0"/>
              <a:t>přivedlo</a:t>
            </a:r>
            <a:r>
              <a:rPr lang="en-US" dirty="0" smtClean="0"/>
              <a:t> </a:t>
            </a:r>
            <a:r>
              <a:rPr lang="en-US" dirty="0" err="1" smtClean="0"/>
              <a:t>studium</a:t>
            </a:r>
            <a:r>
              <a:rPr lang="en-US" dirty="0" smtClean="0"/>
              <a:t> </a:t>
            </a:r>
            <a:r>
              <a:rPr lang="en-US" dirty="0" err="1" smtClean="0"/>
              <a:t>indiánských</a:t>
            </a:r>
            <a:r>
              <a:rPr lang="en-US" dirty="0" smtClean="0"/>
              <a:t> </a:t>
            </a:r>
            <a:r>
              <a:rPr lang="en-US" dirty="0" err="1" smtClean="0"/>
              <a:t>jazyků</a:t>
            </a:r>
            <a:r>
              <a:rPr lang="en-US" dirty="0" smtClean="0"/>
              <a:t> . </a:t>
            </a:r>
          </a:p>
          <a:p>
            <a:endParaRPr lang="en-US" dirty="0" smtClean="0"/>
          </a:p>
          <a:p>
            <a:r>
              <a:rPr lang="en-US" dirty="0" smtClean="0"/>
              <a:t>V </a:t>
            </a:r>
            <a:r>
              <a:rPr lang="en-US" dirty="0" err="1" smtClean="0"/>
              <a:t>roce</a:t>
            </a:r>
            <a:r>
              <a:rPr lang="en-US" dirty="0" smtClean="0"/>
              <a:t> 1932 se </a:t>
            </a:r>
            <a:r>
              <a:rPr lang="en-US" dirty="0" err="1" smtClean="0"/>
              <a:t>setkává</a:t>
            </a:r>
            <a:r>
              <a:rPr lang="en-US" dirty="0" smtClean="0"/>
              <a:t> s </a:t>
            </a:r>
            <a:r>
              <a:rPr lang="en-US" dirty="0" err="1" smtClean="0"/>
              <a:t>rodilým</a:t>
            </a:r>
            <a:r>
              <a:rPr lang="en-US" dirty="0" smtClean="0"/>
              <a:t> </a:t>
            </a:r>
            <a:r>
              <a:rPr lang="en-US" dirty="0" err="1" smtClean="0"/>
              <a:t>mluvčím</a:t>
            </a:r>
            <a:r>
              <a:rPr lang="en-US" dirty="0" smtClean="0"/>
              <a:t> </a:t>
            </a:r>
            <a:r>
              <a:rPr lang="en-US" dirty="0" err="1" smtClean="0"/>
              <a:t>kmene</a:t>
            </a:r>
            <a:r>
              <a:rPr lang="en-US" dirty="0" smtClean="0"/>
              <a:t> Hopi v New </a:t>
            </a:r>
            <a:r>
              <a:rPr lang="en-US" dirty="0" err="1" smtClean="0"/>
              <a:t>Yorku</a:t>
            </a:r>
            <a:r>
              <a:rPr lang="en-US" dirty="0" smtClean="0"/>
              <a:t> a </a:t>
            </a:r>
            <a:r>
              <a:rPr lang="en-US" dirty="0" err="1" smtClean="0"/>
              <a:t>zaměřuje</a:t>
            </a:r>
            <a:r>
              <a:rPr lang="en-US" dirty="0" smtClean="0"/>
              <a:t> 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gramatické</a:t>
            </a:r>
            <a:r>
              <a:rPr lang="en-US" dirty="0" smtClean="0"/>
              <a:t> </a:t>
            </a:r>
            <a:r>
              <a:rPr lang="en-US" dirty="0" err="1" smtClean="0"/>
              <a:t>kategorie</a:t>
            </a:r>
            <a:r>
              <a:rPr lang="en-US" dirty="0" smtClean="0"/>
              <a:t> </a:t>
            </a:r>
            <a:r>
              <a:rPr lang="en-US" dirty="0" err="1" smtClean="0"/>
              <a:t>tohoto</a:t>
            </a:r>
            <a:r>
              <a:rPr lang="en-US" dirty="0" smtClean="0"/>
              <a:t> </a:t>
            </a:r>
            <a:r>
              <a:rPr lang="en-US" dirty="0" err="1" smtClean="0"/>
              <a:t>jazyka</a:t>
            </a:r>
            <a:r>
              <a:rPr lang="en-US" dirty="0" smtClean="0"/>
              <a:t>. </a:t>
            </a:r>
            <a:r>
              <a:rPr lang="en-US" dirty="0" err="1" smtClean="0"/>
              <a:t>Během</a:t>
            </a:r>
            <a:r>
              <a:rPr lang="en-US" dirty="0" smtClean="0"/>
              <a:t> </a:t>
            </a:r>
            <a:r>
              <a:rPr lang="en-US" dirty="0" err="1" smtClean="0"/>
              <a:t>několika</a:t>
            </a:r>
            <a:r>
              <a:rPr lang="en-US" dirty="0" smtClean="0"/>
              <a:t> let </a:t>
            </a:r>
            <a:r>
              <a:rPr lang="en-US" dirty="0" err="1" smtClean="0"/>
              <a:t>sepisuje</a:t>
            </a:r>
            <a:r>
              <a:rPr lang="en-US" dirty="0" smtClean="0"/>
              <a:t> </a:t>
            </a:r>
            <a:r>
              <a:rPr lang="en-US" dirty="0" err="1" smtClean="0"/>
              <a:t>slovník</a:t>
            </a:r>
            <a:r>
              <a:rPr lang="en-US" dirty="0" smtClean="0"/>
              <a:t> </a:t>
            </a:r>
            <a:r>
              <a:rPr lang="en-US" dirty="0" err="1" smtClean="0"/>
              <a:t>tohoto</a:t>
            </a:r>
            <a:r>
              <a:rPr lang="en-US" dirty="0" smtClean="0"/>
              <a:t> </a:t>
            </a:r>
            <a:r>
              <a:rPr lang="en-US" dirty="0" err="1" smtClean="0"/>
              <a:t>jazyka</a:t>
            </a:r>
            <a:r>
              <a:rPr lang="en-US" dirty="0" smtClean="0"/>
              <a:t>.</a:t>
            </a:r>
            <a:endParaRPr lang="cs-CZ" dirty="0" smtClean="0"/>
          </a:p>
          <a:p>
            <a:endParaRPr lang="en-US" dirty="0" smtClean="0"/>
          </a:p>
          <a:p>
            <a:r>
              <a:rPr lang="en-US" dirty="0" err="1" smtClean="0"/>
              <a:t>Porovnával</a:t>
            </a:r>
            <a:r>
              <a:rPr lang="en-US" dirty="0" smtClean="0"/>
              <a:t> </a:t>
            </a:r>
            <a:r>
              <a:rPr lang="en-US" dirty="0" err="1" smtClean="0"/>
              <a:t>jazyk</a:t>
            </a:r>
            <a:r>
              <a:rPr lang="en-US" dirty="0" smtClean="0"/>
              <a:t> </a:t>
            </a:r>
            <a:r>
              <a:rPr lang="en-US" dirty="0" err="1" smtClean="0"/>
              <a:t>hopi</a:t>
            </a:r>
            <a:r>
              <a:rPr lang="en-US" dirty="0" smtClean="0"/>
              <a:t> s </a:t>
            </a:r>
            <a:r>
              <a:rPr lang="en-US" dirty="0" err="1" smtClean="0"/>
              <a:t>jazyky</a:t>
            </a:r>
            <a:r>
              <a:rPr lang="en-US" dirty="0" smtClean="0"/>
              <a:t> </a:t>
            </a:r>
            <a:r>
              <a:rPr lang="en-US" dirty="0" err="1" smtClean="0"/>
              <a:t>evropskými</a:t>
            </a:r>
            <a:r>
              <a:rPr lang="en-US" dirty="0" smtClean="0"/>
              <a:t>.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Dnes mnoho jazykovědců souhlasí s jeho studiemi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1776</TotalTime>
  <Words>1037</Words>
  <Application>Microsoft Office PowerPoint</Application>
  <PresentationFormat>Předvádění na obrazovce (4:3)</PresentationFormat>
  <Paragraphs>148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 systému Office</vt:lpstr>
      <vt:lpstr>Sapir-Whorf </vt:lpstr>
      <vt:lpstr>Prezentace aplikace PowerPoint</vt:lpstr>
      <vt:lpstr>Edward Sapir (1884-1939)  </vt:lpstr>
      <vt:lpstr>Prezentace aplikace PowerPoint</vt:lpstr>
      <vt:lpstr>Prezentace aplikace PowerPoint</vt:lpstr>
      <vt:lpstr>Prezentace aplikace PowerPoint</vt:lpstr>
      <vt:lpstr>Benjamin Lee Whorf (1897-1941) </vt:lpstr>
      <vt:lpstr>Prezentace aplikace PowerPoint</vt:lpstr>
      <vt:lpstr>Prezentace aplikace PowerPoint</vt:lpstr>
      <vt:lpstr>Mezi Whorfovi víry o Hopi bylo to:   “… Hopi jazyk je viděn obsahovat žádná slova, gramatické formy, stavbu nebo výrazy nebo to odkazovat přímo k čemu my voláme “čas”, nebo k minulosti, daru nebo budoucnosti …”  “Mluvčí různých jazyků jsou silně determinováni při vnímání světa specifiky svého jazyka.”  </vt:lpstr>
      <vt:lpstr>Prezentace aplikace PowerPoint</vt:lpstr>
      <vt:lpstr>Prezentace aplikace PowerPoint</vt:lpstr>
      <vt:lpstr>Prezentace aplikace PowerPoint</vt:lpstr>
      <vt:lpstr>Prezentace aplikace PowerPoint</vt:lpstr>
      <vt:lpstr>Saphir-Whorfova hypotéza </vt:lpstr>
      <vt:lpstr>Teorie tvrdí :  </vt:lpstr>
      <vt:lpstr>“Language. Introduction to the Study of Speech”  ( Edward Sapir) 1921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</dc:creator>
  <cp:lastModifiedBy>Admin</cp:lastModifiedBy>
  <cp:revision>48</cp:revision>
  <dcterms:created xsi:type="dcterms:W3CDTF">2013-03-05T16:03:31Z</dcterms:created>
  <dcterms:modified xsi:type="dcterms:W3CDTF">2013-05-01T16:03:56Z</dcterms:modified>
</cp:coreProperties>
</file>