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6"/>
  </p:notesMasterIdLst>
  <p:sldIdLst>
    <p:sldId id="256" r:id="rId2"/>
    <p:sldId id="257" r:id="rId3"/>
    <p:sldId id="259" r:id="rId4"/>
    <p:sldId id="260" r:id="rId5"/>
    <p:sldId id="261" r:id="rId6"/>
    <p:sldId id="27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0" autoAdjust="0"/>
    <p:restoredTop sz="94660"/>
  </p:normalViewPr>
  <p:slideViewPr>
    <p:cSldViewPr>
      <p:cViewPr varScale="1">
        <p:scale>
          <a:sx n="69" d="100"/>
          <a:sy n="69" d="100"/>
        </p:scale>
        <p:origin x="-13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08460D-1DFB-4BF8-96FB-F2EBA52685C4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04EBE8-574A-4736-8F91-F429BB6ACB5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965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51777C-6F33-4777-BB7C-44BA2ED3D278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42E7B1-06BB-4ACB-BBA1-270686B50E5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51777C-6F33-4777-BB7C-44BA2ED3D278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42E7B1-06BB-4ACB-BBA1-270686B50E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51777C-6F33-4777-BB7C-44BA2ED3D278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42E7B1-06BB-4ACB-BBA1-270686B50E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51777C-6F33-4777-BB7C-44BA2ED3D278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42E7B1-06BB-4ACB-BBA1-270686B50E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51777C-6F33-4777-BB7C-44BA2ED3D278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42E7B1-06BB-4ACB-BBA1-270686B50E5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51777C-6F33-4777-BB7C-44BA2ED3D278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42E7B1-06BB-4ACB-BBA1-270686B50E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51777C-6F33-4777-BB7C-44BA2ED3D278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42E7B1-06BB-4ACB-BBA1-270686B50E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51777C-6F33-4777-BB7C-44BA2ED3D278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42E7B1-06BB-4ACB-BBA1-270686B50E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51777C-6F33-4777-BB7C-44BA2ED3D278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42E7B1-06BB-4ACB-BBA1-270686B50E5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51777C-6F33-4777-BB7C-44BA2ED3D278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42E7B1-06BB-4ACB-BBA1-270686B50E5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51777C-6F33-4777-BB7C-44BA2ED3D278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42E7B1-06BB-4ACB-BBA1-270686B50E5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451777C-6F33-4777-BB7C-44BA2ED3D278}" type="datetimeFigureOut">
              <a:rPr lang="cs-CZ" smtClean="0"/>
              <a:pPr/>
              <a:t>25.2.2013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E42E7B1-06BB-4ACB-BBA1-270686B50E5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>
            <a:normAutofit/>
          </a:bodyPr>
          <a:lstStyle/>
          <a:p>
            <a:r>
              <a:rPr lang="cs-CZ" b="1" dirty="0" smtClean="0"/>
              <a:t>Společenské zřízení amerických Indiánů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2636912"/>
            <a:ext cx="6944816" cy="3816424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4" name="Obrázek 3" descr="indi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7864" y="2780928"/>
            <a:ext cx="2251071" cy="30689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Frátrie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2. </a:t>
            </a:r>
            <a:r>
              <a:rPr lang="cs-CZ" sz="2000" dirty="0" smtClean="0"/>
              <a:t>člen pořadí společenské organizace</a:t>
            </a:r>
            <a:endParaRPr lang="cs-CZ" sz="2000" dirty="0" smtClean="0"/>
          </a:p>
          <a:p>
            <a:r>
              <a:rPr lang="cs-CZ" sz="2000" dirty="0" smtClean="0"/>
              <a:t>Vznikají spojením </a:t>
            </a:r>
            <a:r>
              <a:rPr lang="cs-CZ" sz="2000" dirty="0" smtClean="0"/>
              <a:t>dvou nebo více rodů téhož kmene</a:t>
            </a:r>
          </a:p>
          <a:p>
            <a:r>
              <a:rPr lang="cs-CZ" sz="2000" dirty="0" smtClean="0"/>
              <a:t>= bratrstvo – rody téže </a:t>
            </a:r>
            <a:r>
              <a:rPr lang="cs-CZ" sz="2000" dirty="0" smtClean="0"/>
              <a:t>frátrie </a:t>
            </a:r>
            <a:r>
              <a:rPr lang="cs-CZ" sz="2000" dirty="0" smtClean="0"/>
              <a:t>jsou rody bratrskými a </a:t>
            </a:r>
            <a:r>
              <a:rPr lang="cs-CZ" sz="2000" dirty="0" smtClean="0"/>
              <a:t>bratraneckými vůči rodům jiné frátrie</a:t>
            </a:r>
            <a:endParaRPr lang="cs-CZ" sz="2000" dirty="0" smtClean="0"/>
          </a:p>
          <a:p>
            <a:r>
              <a:rPr lang="cs-CZ" sz="2000" dirty="0" smtClean="0"/>
              <a:t>Rody </a:t>
            </a:r>
            <a:r>
              <a:rPr lang="cs-CZ" sz="2000" dirty="0" smtClean="0"/>
              <a:t>jsou si ve </a:t>
            </a:r>
            <a:r>
              <a:rPr lang="cs-CZ" sz="2000" dirty="0" smtClean="0"/>
              <a:t>frátrii </a:t>
            </a:r>
            <a:r>
              <a:rPr lang="cs-CZ" sz="2000" dirty="0" smtClean="0"/>
              <a:t>rovnocenné, </a:t>
            </a:r>
            <a:r>
              <a:rPr lang="cs-CZ" sz="2000" dirty="0" smtClean="0"/>
              <a:t>mají stejná </a:t>
            </a:r>
            <a:r>
              <a:rPr lang="cs-CZ" sz="2000" dirty="0" smtClean="0"/>
              <a:t>privilegia</a:t>
            </a:r>
          </a:p>
          <a:p>
            <a:r>
              <a:rPr lang="cs-CZ" sz="2000" dirty="0" smtClean="0"/>
              <a:t>Původně neměla žádné správní funkce</a:t>
            </a:r>
          </a:p>
          <a:p>
            <a:r>
              <a:rPr lang="cs-CZ" sz="2000" dirty="0" smtClean="0"/>
              <a:t>Zakázán sňatek mezi členy téže </a:t>
            </a:r>
            <a:r>
              <a:rPr lang="cs-CZ" sz="2000" dirty="0" smtClean="0"/>
              <a:t>frátrie</a:t>
            </a:r>
            <a:endParaRPr lang="cs-CZ" sz="2000" dirty="0" smtClean="0"/>
          </a:p>
          <a:p>
            <a:r>
              <a:rPr lang="cs-CZ" sz="2000" dirty="0" smtClean="0"/>
              <a:t>Frátrie </a:t>
            </a:r>
            <a:r>
              <a:rPr lang="cs-CZ" sz="2000" dirty="0" smtClean="0"/>
              <a:t>Irokézů měla částečně sociální a částečně náboženský účel</a:t>
            </a:r>
          </a:p>
          <a:p>
            <a:r>
              <a:rPr lang="cs-CZ" sz="2000" dirty="0" smtClean="0"/>
              <a:t>Neměla vůdce, ani náboženské hodnostáře</a:t>
            </a:r>
          </a:p>
          <a:p>
            <a:r>
              <a:rPr lang="cs-CZ" sz="2000" dirty="0" smtClean="0"/>
              <a:t>Některé </a:t>
            </a:r>
            <a:r>
              <a:rPr lang="cs-CZ" sz="2000" dirty="0" smtClean="0"/>
              <a:t>měli </a:t>
            </a:r>
            <a:r>
              <a:rPr lang="cs-CZ" sz="2000" dirty="0" smtClean="0"/>
              <a:t>zvláštní vojenskou organizaci, zvláštní oděv a korouhev a nejvyššího vojevůdce</a:t>
            </a:r>
          </a:p>
          <a:p>
            <a:r>
              <a:rPr lang="cs-CZ" sz="2000" dirty="0" smtClean="0"/>
              <a:t>Vyznačuje se </a:t>
            </a:r>
            <a:r>
              <a:rPr lang="cs-CZ" sz="2000" dirty="0" err="1" smtClean="0"/>
              <a:t>obyčejemi</a:t>
            </a:r>
            <a:r>
              <a:rPr lang="cs-CZ" sz="2000" dirty="0"/>
              <a:t> </a:t>
            </a:r>
            <a:r>
              <a:rPr lang="cs-CZ" sz="2000" dirty="0" smtClean="0"/>
              <a:t>– pohřby, volba </a:t>
            </a:r>
            <a:r>
              <a:rPr lang="cs-CZ" sz="2000" dirty="0" err="1" smtClean="0"/>
              <a:t>sachéma</a:t>
            </a:r>
            <a:r>
              <a:rPr lang="cs-CZ" sz="2000" dirty="0" smtClean="0"/>
              <a:t>…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Kmen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Znázorňuje stav lidstva na nejnižším stupni barbarství</a:t>
            </a:r>
          </a:p>
          <a:p>
            <a:r>
              <a:rPr lang="cs-CZ" sz="2000" dirty="0" smtClean="0"/>
              <a:t>Skládá se z několika rodů</a:t>
            </a:r>
          </a:p>
          <a:p>
            <a:r>
              <a:rPr lang="cs-CZ" sz="2000" dirty="0" smtClean="0"/>
              <a:t>Konečná organizace většiny amerických domorodců</a:t>
            </a:r>
          </a:p>
          <a:p>
            <a:r>
              <a:rPr lang="cs-CZ" sz="2000" dirty="0" smtClean="0"/>
              <a:t>Každý kmen měl své jméno, dialekt, správu, území</a:t>
            </a:r>
          </a:p>
          <a:p>
            <a:r>
              <a:rPr lang="cs-CZ" sz="2000" dirty="0" smtClean="0"/>
              <a:t>Počet kmenů = počet dialektů</a:t>
            </a:r>
          </a:p>
          <a:p>
            <a:r>
              <a:rPr lang="cs-CZ" sz="2000" dirty="0" smtClean="0"/>
              <a:t>Stálá tendence k rozdělování (proto nikdy nevznikl národ)</a:t>
            </a:r>
          </a:p>
          <a:p>
            <a:r>
              <a:rPr lang="cs-CZ" sz="2000" dirty="0" smtClean="0"/>
              <a:t>Dlouhý proces vznikání kmenů </a:t>
            </a:r>
          </a:p>
          <a:p>
            <a:r>
              <a:rPr lang="cs-CZ" sz="2000" dirty="0" smtClean="0"/>
              <a:t>3 stádia vývoje - </a:t>
            </a:r>
          </a:p>
          <a:p>
            <a:pPr lvl="1">
              <a:buFont typeface="Wingdings" pitchFamily="2" charset="2"/>
              <a:buChar char="ü"/>
            </a:pPr>
            <a:r>
              <a:rPr lang="cs-CZ" sz="1600" dirty="0" smtClean="0"/>
              <a:t> správa kmene radou vůdců, volených rody</a:t>
            </a:r>
          </a:p>
          <a:p>
            <a:pPr lvl="1">
              <a:buFont typeface="Wingdings" pitchFamily="2" charset="2"/>
              <a:buChar char="ü"/>
            </a:pPr>
            <a:r>
              <a:rPr lang="cs-CZ" sz="1600" dirty="0" smtClean="0"/>
              <a:t>Správa koordinovaná mezi radou vůdců a nejvyšším vojenským náčelníkem</a:t>
            </a:r>
          </a:p>
          <a:p>
            <a:pPr lvl="1">
              <a:buFont typeface="Wingdings" pitchFamily="2" charset="2"/>
              <a:buChar char="ü"/>
            </a:pPr>
            <a:r>
              <a:rPr lang="cs-CZ" sz="1600" dirty="0" smtClean="0"/>
              <a:t>Správa lidu - Existence lidového shromáždění ( pouze </a:t>
            </a:r>
            <a:r>
              <a:rPr lang="cs-CZ" sz="1600" dirty="0" err="1" smtClean="0"/>
              <a:t>přijmíalo</a:t>
            </a:r>
            <a:r>
              <a:rPr lang="cs-CZ" sz="1600" dirty="0" smtClean="0"/>
              <a:t> nebo zamítalo) = správa tří mocí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Atributy kmene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Vláda nad územím a jméno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Zvláštní dialekt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Právo </a:t>
            </a:r>
            <a:r>
              <a:rPr lang="cs-CZ" sz="2000" dirty="0" err="1" smtClean="0"/>
              <a:t>uváděti</a:t>
            </a:r>
            <a:r>
              <a:rPr lang="cs-CZ" sz="2000" dirty="0" smtClean="0"/>
              <a:t> v hodnost </a:t>
            </a:r>
            <a:r>
              <a:rPr lang="cs-CZ" sz="2000" dirty="0" err="1" smtClean="0"/>
              <a:t>sachemy</a:t>
            </a:r>
            <a:r>
              <a:rPr lang="cs-CZ" sz="2000" dirty="0" smtClean="0"/>
              <a:t> a vůdce, zvolené rody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Právo </a:t>
            </a:r>
            <a:r>
              <a:rPr lang="cs-CZ" sz="2000" dirty="0" err="1" smtClean="0"/>
              <a:t>sesazovati</a:t>
            </a:r>
            <a:r>
              <a:rPr lang="cs-CZ" sz="2000" dirty="0" smtClean="0"/>
              <a:t> tyto </a:t>
            </a:r>
            <a:r>
              <a:rPr lang="cs-CZ" sz="2000" dirty="0" err="1" smtClean="0"/>
              <a:t>sachemy</a:t>
            </a:r>
            <a:r>
              <a:rPr lang="cs-CZ" sz="2000" dirty="0" smtClean="0"/>
              <a:t> a vůdce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Vlastní náboženská víra a kult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Nejvyšší správa – rada vůdců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V některých případech – nejvyšší vůdce kmene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Konfederace kmenů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000" dirty="0" smtClean="0"/>
              <a:t>Skládala se z jednotlivých kmenů, vzniká přirozeným vývojem</a:t>
            </a:r>
          </a:p>
          <a:p>
            <a:r>
              <a:rPr lang="cs-CZ" sz="2000" dirty="0" smtClean="0"/>
              <a:t>Podmínky: členství v rodu a kmenu a společný jazyk</a:t>
            </a:r>
          </a:p>
          <a:p>
            <a:r>
              <a:rPr lang="cs-CZ" sz="2000" dirty="0" smtClean="0"/>
              <a:t>Účel: obrana</a:t>
            </a:r>
          </a:p>
          <a:p>
            <a:r>
              <a:rPr lang="cs-CZ" sz="2000" dirty="0" smtClean="0"/>
              <a:t>Byli si rovni ve svých právech, privilegiích a povinnostech </a:t>
            </a:r>
          </a:p>
          <a:p>
            <a:r>
              <a:rPr lang="cs-CZ" sz="2000" dirty="0" smtClean="0"/>
              <a:t>Vznikly 3 rady: občanská, smuteční, náboženská</a:t>
            </a:r>
          </a:p>
          <a:p>
            <a:r>
              <a:rPr lang="cs-CZ" sz="2000" dirty="0" smtClean="0"/>
              <a:t>Nebylo-li dosaženo jednoznačného souhlasu,</a:t>
            </a:r>
          </a:p>
          <a:p>
            <a:pPr>
              <a:buNone/>
            </a:pPr>
            <a:r>
              <a:rPr lang="cs-CZ" sz="2000" dirty="0" smtClean="0"/>
              <a:t>	záležitost byla zamítnuta</a:t>
            </a:r>
          </a:p>
          <a:p>
            <a:r>
              <a:rPr lang="cs-CZ" sz="2000" dirty="0" smtClean="0"/>
              <a:t>Rovnost a nezávislost</a:t>
            </a:r>
          </a:p>
          <a:p>
            <a:r>
              <a:rPr lang="cs-CZ" sz="2000" dirty="0" smtClean="0"/>
              <a:t>Vznik vojenského velitele=„velkého válečníka“</a:t>
            </a:r>
          </a:p>
          <a:p>
            <a:r>
              <a:rPr lang="cs-CZ" sz="2000" b="1" u="sng" dirty="0" err="1" smtClean="0"/>
              <a:t>Irokézové</a:t>
            </a:r>
            <a:r>
              <a:rPr lang="cs-CZ" sz="2000" b="1" u="sng" dirty="0" smtClean="0"/>
              <a:t> </a:t>
            </a:r>
          </a:p>
          <a:p>
            <a:r>
              <a:rPr lang="cs-CZ" sz="2000" dirty="0" smtClean="0"/>
              <a:t>Skládali se z pěti kmenů, 2 vojevůdci (kmen Seneca)</a:t>
            </a:r>
          </a:p>
          <a:p>
            <a:r>
              <a:rPr lang="cs-CZ" sz="2000" dirty="0" smtClean="0"/>
              <a:t>Stejná hodnost a rovná moc</a:t>
            </a:r>
          </a:p>
          <a:p>
            <a:r>
              <a:rPr lang="cs-CZ" sz="2000" dirty="0" smtClean="0"/>
              <a:t>Celý národ silný a rozumný-výmluvní řečníci, mstiví válečníci a byli nepřekonatelní ve vytrvalosti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V národopise indiánů je nejdůležitějším předmětem rod, frátrie, kmen a konfederace</a:t>
            </a:r>
          </a:p>
          <a:p>
            <a:r>
              <a:rPr lang="cs-CZ" sz="2000" dirty="0" smtClean="0"/>
              <a:t>Představují nám celou organizaci společnosti </a:t>
            </a:r>
          </a:p>
          <a:p>
            <a:r>
              <a:rPr lang="cs-CZ" sz="2000" dirty="0" smtClean="0"/>
              <a:t>Poté následuje zřízení a funkce </a:t>
            </a:r>
            <a:r>
              <a:rPr lang="cs-CZ" sz="2000" dirty="0" err="1" smtClean="0"/>
              <a:t>sachéma</a:t>
            </a:r>
            <a:r>
              <a:rPr lang="cs-CZ" sz="2000" dirty="0" smtClean="0"/>
              <a:t> a vůdce, funkce rady vůdců a funkce hlavního vojevůdce</a:t>
            </a:r>
          </a:p>
          <a:p>
            <a:r>
              <a:rPr lang="cs-CZ" sz="2000" dirty="0" smtClean="0"/>
              <a:t>Obeznámili jsme se s celou strukturou a základnou jejich společenské systémy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Indiáni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j</a:t>
            </a:r>
            <a:r>
              <a:rPr lang="cs-CZ" sz="2000" dirty="0" smtClean="0"/>
              <a:t>sou původním obyvatelstvem amerického kontinentu </a:t>
            </a:r>
            <a:r>
              <a:rPr lang="cs-CZ" sz="2000" dirty="0"/>
              <a:t>(výjimku tvoří Eskymáci a Aleuti na severu</a:t>
            </a:r>
            <a:r>
              <a:rPr lang="cs-CZ" sz="2000" dirty="0" smtClean="0"/>
              <a:t>)</a:t>
            </a:r>
          </a:p>
          <a:p>
            <a:endParaRPr lang="cs-CZ" sz="2000" dirty="0" smtClean="0"/>
          </a:p>
          <a:p>
            <a:r>
              <a:rPr lang="cs-CZ" sz="2000" dirty="0" smtClean="0"/>
              <a:t>označení </a:t>
            </a:r>
            <a:r>
              <a:rPr lang="cs-CZ" sz="2000" dirty="0"/>
              <a:t>jako první použil Kryštof Kolumbus v domnění, že se plavbou na západ přes Atlantik dostal k východnímu břehu </a:t>
            </a:r>
            <a:r>
              <a:rPr lang="cs-CZ" sz="2000" dirty="0" smtClean="0"/>
              <a:t>Indie</a:t>
            </a:r>
          </a:p>
          <a:p>
            <a:endParaRPr lang="cs-CZ" sz="2000" dirty="0" smtClean="0"/>
          </a:p>
          <a:p>
            <a:r>
              <a:rPr lang="cs-CZ" sz="2000" dirty="0" smtClean="0"/>
              <a:t>předchůdci </a:t>
            </a:r>
            <a:r>
              <a:rPr lang="cs-CZ" sz="2000" dirty="0"/>
              <a:t>indiánů přišli do Ameriky patrně v jediné migrační vlně okolo 12–13 tisíc let př. n. l</a:t>
            </a:r>
            <a:r>
              <a:rPr lang="cs-CZ" sz="2000" dirty="0" smtClean="0"/>
              <a:t>.</a:t>
            </a:r>
          </a:p>
          <a:p>
            <a:endParaRPr lang="cs-CZ" sz="2000" dirty="0" smtClean="0"/>
          </a:p>
          <a:p>
            <a:r>
              <a:rPr lang="cs-CZ" sz="2000" dirty="0" smtClean="0"/>
              <a:t>probíhající</a:t>
            </a:r>
            <a:r>
              <a:rPr lang="cs-CZ" sz="2000" dirty="0"/>
              <a:t> doba ledová způsobila výrazný pokles hladiny oceánů, a tak mezi Sibiří a Severní Amerikou místo Beringovy úžiny </a:t>
            </a:r>
            <a:r>
              <a:rPr lang="cs-CZ" sz="2000" dirty="0" smtClean="0"/>
              <a:t>existovala </a:t>
            </a:r>
            <a:r>
              <a:rPr lang="cs-CZ" sz="2000" dirty="0"/>
              <a:t>tzv. Beringova </a:t>
            </a:r>
            <a:r>
              <a:rPr lang="cs-CZ" sz="2000" dirty="0" smtClean="0"/>
              <a:t>šíje</a:t>
            </a:r>
            <a:endParaRPr 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Indiánské kmeny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sz="2400" b="1" i="1" dirty="0"/>
          </a:p>
          <a:p>
            <a:r>
              <a:rPr lang="cs-CZ" sz="2000" dirty="0"/>
              <a:t> indiánské kmeny </a:t>
            </a:r>
            <a:r>
              <a:rPr lang="cs-CZ" sz="2000" dirty="0" smtClean="0"/>
              <a:t>se zařazují </a:t>
            </a:r>
            <a:r>
              <a:rPr lang="cs-CZ" sz="2000" u="sng" dirty="0"/>
              <a:t>do tzv. kulturních oblastí</a:t>
            </a:r>
            <a:r>
              <a:rPr lang="cs-CZ" sz="2000" dirty="0"/>
              <a:t>, kde žila etnika, která většinou hovořila nepříbuznými jazyky, ale sdílela podobnou </a:t>
            </a:r>
            <a:r>
              <a:rPr lang="cs-CZ" sz="2000" dirty="0" smtClean="0"/>
              <a:t>kulturu</a:t>
            </a:r>
          </a:p>
          <a:p>
            <a:endParaRPr lang="cs-CZ" sz="2000" dirty="0" smtClean="0"/>
          </a:p>
          <a:p>
            <a:r>
              <a:rPr lang="cs-CZ" sz="2000" dirty="0"/>
              <a:t> </a:t>
            </a:r>
            <a:r>
              <a:rPr lang="cs-CZ" sz="2000" dirty="0" smtClean="0"/>
              <a:t>také se dělí podle příslušnosti k jazykovým rodinám</a:t>
            </a:r>
          </a:p>
          <a:p>
            <a:endParaRPr lang="cs-CZ" sz="2000" dirty="0"/>
          </a:p>
          <a:p>
            <a:r>
              <a:rPr lang="cs-CZ" sz="2000" dirty="0" smtClean="0"/>
              <a:t>Příklady kmenů: </a:t>
            </a:r>
            <a:r>
              <a:rPr lang="cs-CZ" sz="2000" dirty="0" err="1" smtClean="0"/>
              <a:t>Kríové</a:t>
            </a:r>
            <a:r>
              <a:rPr lang="cs-CZ" sz="2000" dirty="0" smtClean="0"/>
              <a:t>, </a:t>
            </a:r>
            <a:r>
              <a:rPr lang="cs-CZ" sz="2000" dirty="0" err="1" smtClean="0"/>
              <a:t>Montaněsové</a:t>
            </a:r>
            <a:r>
              <a:rPr lang="cs-CZ" sz="2000" dirty="0" smtClean="0"/>
              <a:t>, </a:t>
            </a:r>
            <a:r>
              <a:rPr lang="cs-CZ" sz="2000" dirty="0" err="1" smtClean="0"/>
              <a:t>Naskapiové</a:t>
            </a:r>
            <a:r>
              <a:rPr lang="cs-CZ" sz="2000" dirty="0" smtClean="0"/>
              <a:t>, </a:t>
            </a:r>
            <a:r>
              <a:rPr lang="cs-CZ" sz="2000" dirty="0" err="1" smtClean="0"/>
              <a:t>Kaskové</a:t>
            </a:r>
            <a:r>
              <a:rPr lang="cs-CZ" sz="2000" dirty="0" smtClean="0"/>
              <a:t>, </a:t>
            </a:r>
            <a:r>
              <a:rPr lang="cs-CZ" sz="2000" dirty="0"/>
              <a:t>Psí </a:t>
            </a:r>
            <a:r>
              <a:rPr lang="cs-CZ" sz="2000" dirty="0" smtClean="0"/>
              <a:t>žebra, </a:t>
            </a:r>
            <a:r>
              <a:rPr lang="cs-CZ" sz="2000" dirty="0"/>
              <a:t>Zaječí </a:t>
            </a:r>
            <a:r>
              <a:rPr lang="cs-CZ" sz="2000" dirty="0" smtClean="0"/>
              <a:t>Indiáni, </a:t>
            </a:r>
            <a:r>
              <a:rPr lang="cs-CZ" sz="2000" dirty="0"/>
              <a:t>Kamenní </a:t>
            </a:r>
            <a:r>
              <a:rPr lang="cs-CZ" sz="2000" dirty="0" smtClean="0"/>
              <a:t>Indiáni, </a:t>
            </a:r>
            <a:r>
              <a:rPr lang="cs-CZ" sz="2000" dirty="0" err="1" smtClean="0"/>
              <a:t>Messečusettové</a:t>
            </a:r>
            <a:r>
              <a:rPr lang="cs-CZ" sz="2000" dirty="0" smtClean="0"/>
              <a:t>, </a:t>
            </a:r>
            <a:r>
              <a:rPr lang="cs-CZ" sz="2000" dirty="0" err="1" smtClean="0"/>
              <a:t>Sókové</a:t>
            </a:r>
            <a:r>
              <a:rPr lang="cs-CZ" sz="2000" dirty="0" smtClean="0"/>
              <a:t>, </a:t>
            </a:r>
            <a:r>
              <a:rPr lang="cs-CZ" sz="2000" dirty="0" err="1" smtClean="0"/>
              <a:t>Omahové</a:t>
            </a:r>
            <a:r>
              <a:rPr lang="cs-CZ" sz="2000" dirty="0" smtClean="0"/>
              <a:t>, Otové, </a:t>
            </a:r>
            <a:r>
              <a:rPr lang="cs-CZ" sz="2000" dirty="0"/>
              <a:t>Propíchnuté </a:t>
            </a:r>
            <a:r>
              <a:rPr lang="cs-CZ" sz="2000" dirty="0" smtClean="0"/>
              <a:t>nosy, </a:t>
            </a:r>
            <a:r>
              <a:rPr lang="cs-CZ" sz="2000" dirty="0" err="1" smtClean="0"/>
              <a:t>Irokézové</a:t>
            </a:r>
            <a:r>
              <a:rPr lang="cs-CZ" sz="2000" dirty="0" smtClean="0"/>
              <a:t>, </a:t>
            </a:r>
            <a:r>
              <a:rPr lang="cs-CZ" sz="2000" dirty="0" err="1" smtClean="0"/>
              <a:t>Omaha</a:t>
            </a:r>
            <a:r>
              <a:rPr lang="cs-CZ" sz="2000" dirty="0" smtClean="0"/>
              <a:t>, </a:t>
            </a:r>
            <a:r>
              <a:rPr lang="cs-CZ" sz="2000" dirty="0" err="1" smtClean="0"/>
              <a:t>Maya</a:t>
            </a:r>
            <a:r>
              <a:rPr lang="cs-CZ" sz="2000" dirty="0" smtClean="0"/>
              <a:t>….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80112" y="274638"/>
            <a:ext cx="3106688" cy="5962674"/>
          </a:xfrm>
        </p:spPr>
        <p:txBody>
          <a:bodyPr/>
          <a:lstStyle/>
          <a:p>
            <a:r>
              <a:rPr lang="cs-CZ" dirty="0" smtClean="0"/>
              <a:t>Mapa kulturních oblastí Severní Ameriky</a:t>
            </a:r>
            <a:endParaRPr lang="cs-CZ" dirty="0"/>
          </a:p>
        </p:txBody>
      </p:sp>
      <p:pic>
        <p:nvPicPr>
          <p:cNvPr id="4" name="Zástupný symbol pro obsah 3" descr="indiani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404664"/>
            <a:ext cx="4968552" cy="640805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Lewis</a:t>
            </a:r>
            <a:r>
              <a:rPr lang="cs-CZ" dirty="0" smtClean="0"/>
              <a:t> Henry Morgan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5266928" cy="4525963"/>
          </a:xfrm>
        </p:spPr>
        <p:txBody>
          <a:bodyPr>
            <a:normAutofit/>
          </a:bodyPr>
          <a:lstStyle/>
          <a:p>
            <a:r>
              <a:rPr lang="pl-PL" sz="2000" dirty="0"/>
              <a:t>(21. listopadu </a:t>
            </a:r>
            <a:r>
              <a:rPr lang="pl-PL" sz="2000" dirty="0" smtClean="0"/>
              <a:t>1818, Aurora </a:t>
            </a:r>
            <a:r>
              <a:rPr lang="pl-PL" sz="2000" dirty="0"/>
              <a:t>- 17 prosince </a:t>
            </a:r>
            <a:r>
              <a:rPr lang="pl-PL" sz="2000" dirty="0" smtClean="0"/>
              <a:t>1881,New York)</a:t>
            </a:r>
            <a:endParaRPr lang="pl-PL" sz="2000" dirty="0" smtClean="0"/>
          </a:p>
          <a:p>
            <a:r>
              <a:rPr lang="cs-CZ" sz="2000" dirty="0"/>
              <a:t> </a:t>
            </a:r>
            <a:r>
              <a:rPr lang="en-US" sz="2000" dirty="0" err="1" smtClean="0"/>
              <a:t>Ameri</a:t>
            </a:r>
            <a:r>
              <a:rPr lang="cs-CZ" sz="2000" dirty="0" err="1" smtClean="0"/>
              <a:t>ck</a:t>
            </a:r>
            <a:r>
              <a:rPr lang="cs-CZ" sz="2000" dirty="0" err="1" smtClean="0"/>
              <a:t>ý</a:t>
            </a:r>
            <a:r>
              <a:rPr lang="cs-CZ" sz="2000" dirty="0" smtClean="0"/>
              <a:t> etnolog, antropolog,  evolucionista a spisovatel</a:t>
            </a:r>
            <a:endParaRPr lang="cs-CZ" sz="2000" dirty="0" smtClean="0"/>
          </a:p>
          <a:p>
            <a:r>
              <a:rPr lang="cs-CZ" sz="2000" dirty="0" smtClean="0"/>
              <a:t>byl </a:t>
            </a:r>
            <a:r>
              <a:rPr lang="cs-CZ" sz="2000" dirty="0"/>
              <a:t>současníkem </a:t>
            </a:r>
            <a:r>
              <a:rPr lang="cs-CZ" sz="2000" dirty="0" smtClean="0"/>
              <a:t>evropských sociálních teoretiků</a:t>
            </a:r>
            <a:r>
              <a:rPr lang="cs-CZ" sz="2000" dirty="0"/>
              <a:t> </a:t>
            </a:r>
            <a:r>
              <a:rPr lang="cs-CZ" sz="2000" dirty="0" smtClean="0"/>
              <a:t>Karla Marxe</a:t>
            </a:r>
            <a:r>
              <a:rPr lang="cs-CZ" sz="2000" dirty="0"/>
              <a:t> a </a:t>
            </a:r>
            <a:r>
              <a:rPr lang="cs-CZ" sz="2000" dirty="0" smtClean="0"/>
              <a:t>Bedřicha Engelse, kteří z jeho </a:t>
            </a:r>
            <a:r>
              <a:rPr lang="cs-CZ" sz="2000" dirty="0" smtClean="0"/>
              <a:t>teorií</a:t>
            </a:r>
            <a:r>
              <a:rPr lang="cs-CZ" sz="2000" dirty="0" smtClean="0"/>
              <a:t> </a:t>
            </a:r>
            <a:r>
              <a:rPr lang="cs-CZ" sz="2000" dirty="0" smtClean="0"/>
              <a:t>vycházeli</a:t>
            </a:r>
          </a:p>
          <a:p>
            <a:r>
              <a:rPr lang="cs-CZ" sz="2000" dirty="0" smtClean="0"/>
              <a:t>Přišel s důkazy, že státu předcházela </a:t>
            </a:r>
            <a:r>
              <a:rPr lang="cs-CZ" sz="2000" dirty="0" smtClean="0"/>
              <a:t>i </a:t>
            </a:r>
            <a:r>
              <a:rPr lang="cs-CZ" sz="2000" dirty="0" smtClean="0"/>
              <a:t>jiná společenská </a:t>
            </a:r>
            <a:r>
              <a:rPr lang="cs-CZ" sz="2000" dirty="0" smtClean="0"/>
              <a:t>zřízení a že patriarchát je vrcholnou </a:t>
            </a:r>
            <a:r>
              <a:rPr lang="cs-CZ" sz="2000" dirty="0" smtClean="0"/>
              <a:t>formou</a:t>
            </a:r>
          </a:p>
          <a:p>
            <a:r>
              <a:rPr lang="cs-CZ" sz="2000" dirty="0" smtClean="0"/>
              <a:t>Sedmistupňové vývojové schéma od nižšího stupně divošství až po civilizaci</a:t>
            </a:r>
            <a:endParaRPr lang="cs-CZ" sz="2000" dirty="0" smtClean="0"/>
          </a:p>
          <a:p>
            <a:endParaRPr lang="cs-CZ" sz="1600" dirty="0"/>
          </a:p>
        </p:txBody>
      </p:sp>
      <p:pic>
        <p:nvPicPr>
          <p:cNvPr id="4" name="Obrázek 3" descr="200px-Lewishenrymorga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92697" y="1484784"/>
            <a:ext cx="1995727" cy="26642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Morganova díla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 </a:t>
            </a:r>
            <a:r>
              <a:rPr lang="cs-CZ" dirty="0"/>
              <a:t>Pravěká společnost</a:t>
            </a:r>
            <a:r>
              <a:rPr lang="cs-CZ" dirty="0" smtClean="0"/>
              <a:t>“ - nejvýznamnější</a:t>
            </a:r>
            <a:endParaRPr lang="cs-CZ" dirty="0"/>
          </a:p>
          <a:p>
            <a:r>
              <a:rPr lang="cs-CZ" dirty="0"/>
              <a:t>„Liga Irokézů“</a:t>
            </a:r>
          </a:p>
          <a:p>
            <a:r>
              <a:rPr lang="cs-CZ" dirty="0"/>
              <a:t>„Systémy </a:t>
            </a:r>
            <a:r>
              <a:rPr lang="cs-CZ" dirty="0" smtClean="0"/>
              <a:t>pokrevenství </a:t>
            </a:r>
            <a:r>
              <a:rPr lang="cs-CZ" dirty="0"/>
              <a:t>a příbuzenství lidské rodiny“</a:t>
            </a:r>
          </a:p>
          <a:p>
            <a:r>
              <a:rPr lang="cs-CZ" dirty="0"/>
              <a:t> „Společenské zřízení amerických Indiánů“</a:t>
            </a:r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7714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Morganovy 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Byl přijat jako jeden z rovnoprávných členů do Irokézského kmenu Seneca</a:t>
            </a:r>
          </a:p>
          <a:p>
            <a:pPr>
              <a:buNone/>
            </a:pPr>
            <a:r>
              <a:rPr lang="cs-CZ" sz="2000" dirty="0" smtClean="0"/>
              <a:t> </a:t>
            </a:r>
          </a:p>
          <a:p>
            <a:r>
              <a:rPr lang="cs-CZ" sz="2000" dirty="0"/>
              <a:t>d</a:t>
            </a:r>
            <a:r>
              <a:rPr lang="cs-CZ" sz="2000" dirty="0" smtClean="0"/>
              <a:t>íky tomu se mu podařilo hluboce prostudovat kmenový svaz </a:t>
            </a:r>
            <a:r>
              <a:rPr lang="cs-CZ" sz="2000" dirty="0" err="1" smtClean="0"/>
              <a:t>Irokézů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/>
              <a:t>v</a:t>
            </a:r>
            <a:r>
              <a:rPr lang="cs-CZ" sz="2000" dirty="0" smtClean="0"/>
              <a:t>ycházel ze studia jednotlivých konkrétních etnických skupin v jistých historických obdobích</a:t>
            </a:r>
          </a:p>
          <a:p>
            <a:endParaRPr lang="cs-CZ" sz="2000" dirty="0" smtClean="0"/>
          </a:p>
          <a:p>
            <a:r>
              <a:rPr lang="cs-CZ" sz="2000" dirty="0" smtClean="0"/>
              <a:t>Dokázal univerzálnost rodového zřízení v pravěké společnosti</a:t>
            </a:r>
          </a:p>
          <a:p>
            <a:endParaRPr lang="cs-CZ" sz="2000" dirty="0"/>
          </a:p>
          <a:p>
            <a:pPr marL="82296" indent="0">
              <a:buNone/>
            </a:pP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Jedna z nejstarších a nejrozšířenějších institucí lidstva</a:t>
            </a:r>
          </a:p>
          <a:p>
            <a:r>
              <a:rPr lang="cs-CZ" sz="2000" dirty="0" smtClean="0"/>
              <a:t>Jednotka </a:t>
            </a:r>
            <a:r>
              <a:rPr lang="cs-CZ" sz="2000" dirty="0" smtClean="0"/>
              <a:t>pokrevně spřízněných potomků téhož společného předka</a:t>
            </a:r>
          </a:p>
          <a:p>
            <a:r>
              <a:rPr lang="cs-CZ" sz="2000" dirty="0" smtClean="0"/>
              <a:t>100- 1000 členů</a:t>
            </a:r>
          </a:p>
          <a:p>
            <a:r>
              <a:rPr lang="cs-CZ" sz="2000" dirty="0" smtClean="0"/>
              <a:t>Původ odvozený po ženské linii</a:t>
            </a:r>
          </a:p>
          <a:p>
            <a:r>
              <a:rPr lang="cs-CZ" sz="2000" dirty="0" smtClean="0"/>
              <a:t>Původ odvozený po mužské linii</a:t>
            </a:r>
          </a:p>
          <a:p>
            <a:r>
              <a:rPr lang="cs-CZ" sz="2000" dirty="0" smtClean="0"/>
              <a:t>Rod si prošel postupným vývojem </a:t>
            </a:r>
          </a:p>
          <a:p>
            <a:r>
              <a:rPr lang="cs-CZ" sz="2000" dirty="0" smtClean="0"/>
              <a:t>1. přechod od odvozování po ženské linii na mužskou</a:t>
            </a:r>
          </a:p>
          <a:p>
            <a:r>
              <a:rPr lang="cs-CZ" sz="2000" dirty="0" smtClean="0"/>
              <a:t>2. změna dědičného práva</a:t>
            </a:r>
          </a:p>
          <a:p>
            <a:r>
              <a:rPr lang="cs-CZ" sz="2000" dirty="0"/>
              <a:t>m</a:t>
            </a:r>
            <a:r>
              <a:rPr lang="cs-CZ" sz="2000" dirty="0" smtClean="0"/>
              <a:t>anželství uvnitř rodu bylo zakázáno</a:t>
            </a:r>
          </a:p>
          <a:p>
            <a:r>
              <a:rPr lang="cs-CZ" sz="2000" dirty="0" smtClean="0"/>
              <a:t>3 hlavní důležité základy </a:t>
            </a:r>
            <a:r>
              <a:rPr lang="cs-CZ" sz="2000" dirty="0" smtClean="0"/>
              <a:t>rodu: pokrevní příbuzenství, čistý rodokmen a zákaz manželství</a:t>
            </a:r>
            <a:endParaRPr lang="cs-CZ" sz="2000" dirty="0" smtClean="0"/>
          </a:p>
          <a:p>
            <a:r>
              <a:rPr lang="cs-CZ" sz="2000" dirty="0" smtClean="0"/>
              <a:t>Jméno </a:t>
            </a:r>
            <a:r>
              <a:rPr lang="cs-CZ" sz="2000" dirty="0" smtClean="0"/>
              <a:t>podle živočicha nebo neživého předmětu</a:t>
            </a:r>
          </a:p>
          <a:p>
            <a:pPr>
              <a:buNone/>
            </a:pPr>
            <a:endParaRPr lang="cs-CZ" sz="2000" dirty="0" smtClean="0"/>
          </a:p>
          <a:p>
            <a:endParaRPr lang="cs-CZ" sz="2000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Práva, privilegia a povinnosti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Právo </a:t>
            </a:r>
            <a:r>
              <a:rPr lang="cs-CZ" sz="2000" dirty="0" err="1" smtClean="0"/>
              <a:t>voliti</a:t>
            </a:r>
            <a:r>
              <a:rPr lang="cs-CZ" sz="2000" dirty="0" smtClean="0"/>
              <a:t> svého </a:t>
            </a:r>
            <a:r>
              <a:rPr lang="cs-CZ" sz="2000" dirty="0" err="1" smtClean="0"/>
              <a:t>sachema</a:t>
            </a:r>
            <a:r>
              <a:rPr lang="cs-CZ" sz="2000" dirty="0" smtClean="0"/>
              <a:t> a své vůdce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Právo sesazovat svého </a:t>
            </a:r>
            <a:r>
              <a:rPr lang="cs-CZ" sz="2000" dirty="0" err="1" smtClean="0"/>
              <a:t>sachema</a:t>
            </a:r>
            <a:r>
              <a:rPr lang="cs-CZ" sz="2000" dirty="0" smtClean="0"/>
              <a:t> a své vůdce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Povinnosti neuzavírat manželství uvnitř rodu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Vzájemnými právy </a:t>
            </a:r>
            <a:r>
              <a:rPr lang="cs-CZ" sz="2000" dirty="0" err="1" smtClean="0"/>
              <a:t>děditi</a:t>
            </a:r>
            <a:r>
              <a:rPr lang="cs-CZ" sz="2000" dirty="0" smtClean="0"/>
              <a:t> majetek zemřelých členů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Vzájemnými povinnostmi pomoci, obrany a odčinění křivd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Právo </a:t>
            </a:r>
            <a:r>
              <a:rPr lang="cs-CZ" sz="2000" dirty="0" err="1" smtClean="0"/>
              <a:t>dávati</a:t>
            </a:r>
            <a:r>
              <a:rPr lang="cs-CZ" sz="2000" dirty="0" smtClean="0"/>
              <a:t> jména svým členům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Právo </a:t>
            </a:r>
            <a:r>
              <a:rPr lang="cs-CZ" sz="2000" dirty="0" err="1" smtClean="0"/>
              <a:t>adoptovati</a:t>
            </a:r>
            <a:r>
              <a:rPr lang="cs-CZ" sz="2000" dirty="0" smtClean="0"/>
              <a:t> cizince do rodu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Společné náboženské obřady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Společný hřbitov</a:t>
            </a:r>
          </a:p>
          <a:p>
            <a:pPr marL="514350" indent="-514350">
              <a:buFont typeface="+mj-lt"/>
              <a:buAutoNum type="arabicParenR"/>
            </a:pPr>
            <a:r>
              <a:rPr lang="cs-CZ" sz="2000" dirty="0" smtClean="0"/>
              <a:t>Existence rodové rady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1497</TotalTime>
  <Words>541</Words>
  <Application>Microsoft Office PowerPoint</Application>
  <PresentationFormat>Předvádění na obrazovce (4:3)</PresentationFormat>
  <Paragraphs>112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Slunovrat</vt:lpstr>
      <vt:lpstr>Společenské zřízení amerických Indiánů</vt:lpstr>
      <vt:lpstr>Indiáni</vt:lpstr>
      <vt:lpstr> Indiánské kmeny </vt:lpstr>
      <vt:lpstr>Mapa kulturních oblastí Severní Ameriky</vt:lpstr>
      <vt:lpstr>Lewis Henry Morgan</vt:lpstr>
      <vt:lpstr>Morganova díla</vt:lpstr>
      <vt:lpstr>Morganovy studie</vt:lpstr>
      <vt:lpstr>Rod</vt:lpstr>
      <vt:lpstr>Práva, privilegia a povinnosti </vt:lpstr>
      <vt:lpstr>Frátrie</vt:lpstr>
      <vt:lpstr>Kmen</vt:lpstr>
      <vt:lpstr>Atributy kmene</vt:lpstr>
      <vt:lpstr>Konfederace kmenů</vt:lpstr>
      <vt:lpstr>Závěr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Společenské zřízení amerických Indiánů</dc:title>
  <dc:creator>kristyna</dc:creator>
  <cp:lastModifiedBy>tomas</cp:lastModifiedBy>
  <cp:revision>50</cp:revision>
  <dcterms:created xsi:type="dcterms:W3CDTF">2012-02-26T14:46:29Z</dcterms:created>
  <dcterms:modified xsi:type="dcterms:W3CDTF">2013-02-25T00:59:06Z</dcterms:modified>
</cp:coreProperties>
</file>