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70" r:id="rId9"/>
    <p:sldId id="26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467FC31-CBD1-4421-9A1E-8499F4F81AF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2A50A1-54FD-49A4-A494-62B42DA305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7FC31-CBD1-4421-9A1E-8499F4F81AF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A50A1-54FD-49A4-A494-62B42DA305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7FC31-CBD1-4421-9A1E-8499F4F81AF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A50A1-54FD-49A4-A494-62B42DA305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7FC31-CBD1-4421-9A1E-8499F4F81AF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A50A1-54FD-49A4-A494-62B42DA305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467FC31-CBD1-4421-9A1E-8499F4F81AF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2A50A1-54FD-49A4-A494-62B42DA305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7FC31-CBD1-4421-9A1E-8499F4F81AF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2A50A1-54FD-49A4-A494-62B42DA305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7FC31-CBD1-4421-9A1E-8499F4F81AF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2A50A1-54FD-49A4-A494-62B42DA305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7FC31-CBD1-4421-9A1E-8499F4F81AF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A50A1-54FD-49A4-A494-62B42DA305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7FC31-CBD1-4421-9A1E-8499F4F81AF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A50A1-54FD-49A4-A494-62B42DA305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467FC31-CBD1-4421-9A1E-8499F4F81AF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2A50A1-54FD-49A4-A494-62B42DA305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467FC31-CBD1-4421-9A1E-8499F4F81AF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2A50A1-54FD-49A4-A494-62B42DA305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467FC31-CBD1-4421-9A1E-8499F4F81AF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62A50A1-54FD-49A4-A494-62B42DA305C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334223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Strukturální </a:t>
            </a:r>
            <a:r>
              <a:rPr lang="cs-CZ" dirty="0" smtClean="0"/>
              <a:t>funkcionalismus</a:t>
            </a:r>
            <a:br>
              <a:rPr lang="cs-CZ" dirty="0" smtClean="0"/>
            </a:br>
            <a:r>
              <a:rPr lang="cs-CZ" sz="22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Alfred </a:t>
            </a:r>
            <a:r>
              <a:rPr lang="cs-CZ" dirty="0" err="1" smtClean="0"/>
              <a:t>Reginald</a:t>
            </a:r>
            <a:r>
              <a:rPr lang="cs-CZ" dirty="0" smtClean="0"/>
              <a:t> </a:t>
            </a:r>
            <a:r>
              <a:rPr lang="cs-CZ" dirty="0" err="1" smtClean="0"/>
              <a:t>Radcliffe</a:t>
            </a:r>
            <a:r>
              <a:rPr lang="cs-CZ" dirty="0" smtClean="0"/>
              <a:t>-Brown</a:t>
            </a:r>
            <a:br>
              <a:rPr lang="cs-CZ" dirty="0" smtClean="0"/>
            </a:br>
            <a:r>
              <a:rPr lang="cs-CZ" sz="22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Andamanští ostrované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28184" y="5373216"/>
            <a:ext cx="1832248" cy="625624"/>
          </a:xfrm>
        </p:spPr>
        <p:txBody>
          <a:bodyPr>
            <a:normAutofit fontScale="92500"/>
          </a:bodyPr>
          <a:lstStyle/>
          <a:p>
            <a:r>
              <a:rPr lang="cs-CZ" sz="1500" dirty="0" smtClean="0"/>
              <a:t>Kristina </a:t>
            </a:r>
            <a:r>
              <a:rPr lang="cs-CZ" sz="1500" dirty="0" err="1" smtClean="0"/>
              <a:t>Fejková</a:t>
            </a:r>
            <a:endParaRPr lang="cs-CZ" sz="1500" dirty="0" smtClean="0"/>
          </a:p>
          <a:p>
            <a:r>
              <a:rPr lang="cs-CZ" sz="1500" dirty="0" smtClean="0"/>
              <a:t>Daniel </a:t>
            </a:r>
            <a:r>
              <a:rPr lang="cs-CZ" sz="1500" dirty="0" err="1" smtClean="0"/>
              <a:t>Nebřenský</a:t>
            </a:r>
            <a:endParaRPr lang="cs-CZ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Andamanští ostrované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výsledky výzkumu mezi roky 1906 – 1908</a:t>
            </a:r>
          </a:p>
          <a:p>
            <a:endParaRPr lang="cs-CZ" dirty="0" smtClean="0"/>
          </a:p>
          <a:p>
            <a:r>
              <a:rPr lang="cs-CZ" dirty="0" smtClean="0"/>
              <a:t>publikování </a:t>
            </a:r>
            <a:r>
              <a:rPr lang="cs-CZ" dirty="0" smtClean="0"/>
              <a:t>zdrženo 1. světovou válkou</a:t>
            </a:r>
          </a:p>
          <a:p>
            <a:endParaRPr lang="cs-CZ" dirty="0" smtClean="0"/>
          </a:p>
          <a:p>
            <a:r>
              <a:rPr lang="cs-CZ" dirty="0" smtClean="0"/>
              <a:t>využívá </a:t>
            </a:r>
            <a:r>
              <a:rPr lang="cs-CZ" dirty="0" smtClean="0"/>
              <a:t>poznatky E. H. Mana</a:t>
            </a:r>
          </a:p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717032"/>
            <a:ext cx="1809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studoval domorodce ze severní části ostrova</a:t>
            </a:r>
          </a:p>
          <a:p>
            <a:endParaRPr lang="cs-CZ" dirty="0" smtClean="0"/>
          </a:p>
          <a:p>
            <a:r>
              <a:rPr lang="cs-CZ" dirty="0" smtClean="0"/>
              <a:t>ke </a:t>
            </a:r>
            <a:r>
              <a:rPr lang="cs-CZ" dirty="0" smtClean="0"/>
              <a:t>konci pobytu využíval tlumočníka</a:t>
            </a:r>
          </a:p>
          <a:p>
            <a:endParaRPr lang="cs-CZ" dirty="0" smtClean="0"/>
          </a:p>
          <a:p>
            <a:r>
              <a:rPr lang="cs-CZ" dirty="0" smtClean="0"/>
              <a:t>pokus </a:t>
            </a:r>
            <a:r>
              <a:rPr lang="cs-CZ" dirty="0" smtClean="0"/>
              <a:t>o novou metodu výkladu institucí primitivních lidí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Kmenová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kmeny </a:t>
            </a:r>
            <a:r>
              <a:rPr lang="cs-CZ" dirty="0" smtClean="0"/>
              <a:t>složeny z nezávislých skupin</a:t>
            </a:r>
          </a:p>
          <a:p>
            <a:endParaRPr lang="cs-CZ" dirty="0" smtClean="0"/>
          </a:p>
          <a:p>
            <a:r>
              <a:rPr lang="cs-CZ" dirty="0" smtClean="0"/>
              <a:t>skupiny </a:t>
            </a:r>
            <a:r>
              <a:rPr lang="cs-CZ" dirty="0" smtClean="0"/>
              <a:t>se dělí podle místa, kde žijí obyvatelé</a:t>
            </a:r>
          </a:p>
          <a:p>
            <a:endParaRPr lang="cs-CZ" dirty="0" smtClean="0"/>
          </a:p>
          <a:p>
            <a:r>
              <a:rPr lang="cs-CZ" dirty="0" smtClean="0"/>
              <a:t>3 </a:t>
            </a:r>
            <a:r>
              <a:rPr lang="cs-CZ" dirty="0" smtClean="0"/>
              <a:t>typy kmenů podle složení skupin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25144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Hierarchie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druhy táborů </a:t>
            </a:r>
          </a:p>
          <a:p>
            <a:endParaRPr lang="cs-CZ" dirty="0" smtClean="0"/>
          </a:p>
          <a:p>
            <a:r>
              <a:rPr lang="cs-CZ" dirty="0" smtClean="0"/>
              <a:t>nemají </a:t>
            </a:r>
            <a:r>
              <a:rPr lang="cs-CZ" dirty="0" smtClean="0"/>
              <a:t>ve skupinách jednoho konkrétního vůdce</a:t>
            </a:r>
          </a:p>
          <a:p>
            <a:endParaRPr lang="cs-CZ" dirty="0" smtClean="0"/>
          </a:p>
          <a:p>
            <a:r>
              <a:rPr lang="cs-CZ" dirty="0" smtClean="0"/>
              <a:t>rozhodují </a:t>
            </a:r>
            <a:r>
              <a:rPr lang="cs-CZ" dirty="0" smtClean="0"/>
              <a:t>zde starší muži i ženy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Rodinný život Andamanů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 svatbou není striktní monogamie, po svatbě však ano</a:t>
            </a:r>
          </a:p>
          <a:p>
            <a:endParaRPr lang="cs-CZ" dirty="0" smtClean="0"/>
          </a:p>
          <a:p>
            <a:r>
              <a:rPr lang="cs-CZ" dirty="0" smtClean="0"/>
              <a:t>nesmí </a:t>
            </a:r>
            <a:r>
              <a:rPr lang="cs-CZ" dirty="0" smtClean="0"/>
              <a:t>se ženit mezi příbuznými, maximálně bratranec – sestřenice</a:t>
            </a:r>
          </a:p>
          <a:p>
            <a:endParaRPr lang="cs-CZ" dirty="0" smtClean="0"/>
          </a:p>
          <a:p>
            <a:r>
              <a:rPr lang="cs-CZ" dirty="0" smtClean="0"/>
              <a:t>rodiče </a:t>
            </a:r>
            <a:r>
              <a:rPr lang="cs-CZ" dirty="0" smtClean="0"/>
              <a:t>manželů spolu nesmí mluvit, komunikují přes 3. osobu</a:t>
            </a:r>
          </a:p>
          <a:p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329078"/>
            <a:ext cx="1812032" cy="238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Andamanské mýty a legendy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legenda </a:t>
            </a:r>
            <a:r>
              <a:rPr lang="cs-CZ" dirty="0" smtClean="0"/>
              <a:t>o prvním ohni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legenda </a:t>
            </a:r>
            <a:r>
              <a:rPr lang="cs-CZ" dirty="0" smtClean="0"/>
              <a:t>o jejich původu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Strukturální funkcionalismus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Společnost složená ze struktur plnících různé  dílčí funkce</a:t>
            </a:r>
          </a:p>
          <a:p>
            <a:endParaRPr lang="cs-CZ" dirty="0" smtClean="0"/>
          </a:p>
          <a:p>
            <a:r>
              <a:rPr lang="cs-CZ" dirty="0" smtClean="0"/>
              <a:t>Náznaky </a:t>
            </a:r>
            <a:r>
              <a:rPr lang="cs-CZ" dirty="0" smtClean="0"/>
              <a:t>již v díle A. </a:t>
            </a:r>
            <a:r>
              <a:rPr lang="cs-CZ" dirty="0" err="1" smtClean="0"/>
              <a:t>Comta</a:t>
            </a:r>
            <a:r>
              <a:rPr lang="cs-CZ" dirty="0" smtClean="0"/>
              <a:t> (1. </a:t>
            </a:r>
            <a:r>
              <a:rPr lang="cs-CZ" dirty="0" err="1" smtClean="0"/>
              <a:t>pol</a:t>
            </a:r>
            <a:r>
              <a:rPr lang="cs-CZ" dirty="0" smtClean="0"/>
              <a:t>. 19. stol</a:t>
            </a:r>
            <a:r>
              <a:rPr lang="cs-CZ" dirty="0" smtClean="0"/>
              <a:t>.)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Vychází </a:t>
            </a:r>
            <a:r>
              <a:rPr lang="cs-CZ" dirty="0" smtClean="0"/>
              <a:t>z Emila </a:t>
            </a:r>
            <a:r>
              <a:rPr lang="cs-CZ" dirty="0" err="1" smtClean="0"/>
              <a:t>Durkheima</a:t>
            </a:r>
            <a:r>
              <a:rPr lang="cs-CZ" dirty="0" smtClean="0"/>
              <a:t> – pojem solidarity (primitivní kmeny – mechanická, moderní společnost </a:t>
            </a:r>
            <a:r>
              <a:rPr lang="cs-CZ" dirty="0" smtClean="0"/>
              <a:t>– organická)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Herbert </a:t>
            </a:r>
            <a:r>
              <a:rPr lang="cs-CZ" dirty="0" err="1" smtClean="0"/>
              <a:t>Spencer</a:t>
            </a:r>
            <a:r>
              <a:rPr lang="cs-CZ" dirty="0" smtClean="0"/>
              <a:t>: složitost systému vede k jeho diferenciaci</a:t>
            </a:r>
          </a:p>
          <a:p>
            <a:endParaRPr lang="cs-CZ" dirty="0" smtClean="0"/>
          </a:p>
          <a:p>
            <a:r>
              <a:rPr lang="cs-CZ" dirty="0" err="1" smtClean="0"/>
              <a:t>Talcott</a:t>
            </a:r>
            <a:r>
              <a:rPr lang="cs-CZ" dirty="0" smtClean="0"/>
              <a:t> </a:t>
            </a:r>
            <a:r>
              <a:rPr lang="cs-CZ" dirty="0" err="1" smtClean="0"/>
              <a:t>Parsons</a:t>
            </a:r>
            <a:r>
              <a:rPr lang="cs-CZ" dirty="0" smtClean="0"/>
              <a:t>: </a:t>
            </a:r>
            <a:r>
              <a:rPr lang="cs-CZ" dirty="0" smtClean="0"/>
              <a:t>2 </a:t>
            </a:r>
            <a:r>
              <a:rPr lang="cs-CZ" dirty="0" smtClean="0"/>
              <a:t>složky, </a:t>
            </a:r>
            <a:r>
              <a:rPr lang="cs-CZ" dirty="0" smtClean="0"/>
              <a:t>teorie</a:t>
            </a:r>
            <a:r>
              <a:rPr lang="cs-CZ" dirty="0" smtClean="0"/>
              <a:t> </a:t>
            </a:r>
            <a:r>
              <a:rPr lang="cs-CZ" dirty="0" smtClean="0"/>
              <a:t>sociální činnosti a </a:t>
            </a:r>
            <a:r>
              <a:rPr lang="cs-CZ" dirty="0" smtClean="0"/>
              <a:t>teorie</a:t>
            </a:r>
            <a:r>
              <a:rPr lang="cs-CZ" dirty="0" smtClean="0"/>
              <a:t> </a:t>
            </a:r>
            <a:r>
              <a:rPr lang="cs-CZ" dirty="0" smtClean="0"/>
              <a:t>sociálního </a:t>
            </a:r>
            <a:r>
              <a:rPr lang="cs-CZ" dirty="0" smtClean="0"/>
              <a:t>systému</a:t>
            </a: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088232" cy="30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A. R. </a:t>
            </a:r>
            <a:r>
              <a:rPr lang="cs-CZ" dirty="0" err="1" smtClean="0"/>
              <a:t>Radcliffe</a:t>
            </a:r>
            <a:r>
              <a:rPr lang="cs-CZ" dirty="0" smtClean="0"/>
              <a:t>-Brown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0820" y="1628800"/>
            <a:ext cx="231927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5" y="3860022"/>
            <a:ext cx="1668626" cy="251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Životopis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Narozen 17. 1. 1881</a:t>
            </a:r>
          </a:p>
          <a:p>
            <a:r>
              <a:rPr lang="cs-CZ" dirty="0" smtClean="0"/>
              <a:t>Studoval na Cambridge</a:t>
            </a:r>
          </a:p>
          <a:p>
            <a:r>
              <a:rPr lang="cs-CZ" dirty="0" smtClean="0"/>
              <a:t>Přednášel v Anglii etnologii a francouzskou sociologii</a:t>
            </a:r>
          </a:p>
          <a:p>
            <a:r>
              <a:rPr lang="cs-CZ" dirty="0" smtClean="0"/>
              <a:t>1916-1919 řídil školství v království Tonga</a:t>
            </a:r>
          </a:p>
          <a:p>
            <a:r>
              <a:rPr lang="cs-CZ" dirty="0" smtClean="0"/>
              <a:t>1920-1926 působil v Kapském městě</a:t>
            </a:r>
          </a:p>
          <a:p>
            <a:r>
              <a:rPr lang="cs-CZ" dirty="0" smtClean="0"/>
              <a:t>1926 se přesunul do Sydney, kde pracoval na universitě</a:t>
            </a:r>
          </a:p>
          <a:p>
            <a:r>
              <a:rPr lang="cs-CZ" dirty="0" smtClean="0"/>
              <a:t>Od roku 1930 žil v Chicagu</a:t>
            </a:r>
          </a:p>
          <a:p>
            <a:r>
              <a:rPr lang="cs-CZ" dirty="0" smtClean="0"/>
              <a:t>Od roku 1937 učil v Oxfordu, kde získal post nejvýznamnější osoby sociální antropologie</a:t>
            </a:r>
          </a:p>
          <a:p>
            <a:r>
              <a:rPr lang="cs-CZ" dirty="0" smtClean="0"/>
              <a:t>Od roku 1946 opět učil v Kapském městě a Alexandrii</a:t>
            </a:r>
          </a:p>
          <a:p>
            <a:r>
              <a:rPr lang="cs-CZ" dirty="0" smtClean="0"/>
              <a:t>1954 se vrátil do Anglie a o rok později zemřel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1922, Andamanští ostrované,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</a:t>
            </a:r>
            <a:r>
              <a:rPr lang="cs-CZ" dirty="0" smtClean="0"/>
              <a:t>studium </a:t>
            </a:r>
            <a:r>
              <a:rPr lang="cs-CZ" dirty="0" smtClean="0"/>
              <a:t>v oboru sociální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</a:t>
            </a:r>
            <a:r>
              <a:rPr lang="cs-CZ" dirty="0" smtClean="0"/>
              <a:t>antropologie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cs-CZ" dirty="0" smtClean="0"/>
              <a:t> </a:t>
            </a:r>
            <a:r>
              <a:rPr lang="cs-CZ" dirty="0" smtClean="0"/>
              <a:t>Z</a:t>
            </a:r>
            <a:r>
              <a:rPr lang="cs-CZ" dirty="0" smtClean="0"/>
              <a:t>ásadní </a:t>
            </a:r>
            <a:r>
              <a:rPr lang="cs-CZ" dirty="0" smtClean="0"/>
              <a:t>dílo jeho tvorby.</a:t>
            </a:r>
          </a:p>
          <a:p>
            <a:endParaRPr lang="cs-CZ" dirty="0" smtClean="0"/>
          </a:p>
          <a:p>
            <a:r>
              <a:rPr lang="cs-CZ" dirty="0" smtClean="0"/>
              <a:t>1931</a:t>
            </a:r>
            <a:r>
              <a:rPr lang="cs-CZ" dirty="0" smtClean="0"/>
              <a:t>, Sociální organizace australských kmenů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smtClean="0"/>
              <a:t>Výzkum </a:t>
            </a:r>
            <a:r>
              <a:rPr lang="cs-CZ" dirty="0" smtClean="0"/>
              <a:t>prováděl v letech 1910-12 spolu s E. L. Grant </a:t>
            </a:r>
            <a:r>
              <a:rPr lang="cs-CZ" dirty="0" err="1" smtClean="0"/>
              <a:t>Watsonem</a:t>
            </a:r>
            <a:r>
              <a:rPr lang="cs-CZ" dirty="0" smtClean="0"/>
              <a:t> a </a:t>
            </a:r>
            <a:r>
              <a:rPr lang="cs-CZ" dirty="0" err="1" smtClean="0"/>
              <a:t>Daisy</a:t>
            </a:r>
            <a:r>
              <a:rPr lang="cs-CZ" dirty="0" smtClean="0"/>
              <a:t> </a:t>
            </a:r>
            <a:r>
              <a:rPr lang="cs-CZ" dirty="0" err="1" smtClean="0"/>
              <a:t>Batesovou</a:t>
            </a:r>
            <a:r>
              <a:rPr lang="cs-CZ" dirty="0" smtClean="0"/>
              <a:t> v západní </a:t>
            </a:r>
            <a:r>
              <a:rPr lang="cs-CZ" dirty="0" smtClean="0"/>
              <a:t>Austrálii.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D</a:t>
            </a:r>
            <a:r>
              <a:rPr lang="cs-CZ" dirty="0" smtClean="0"/>
              <a:t>ílo </a:t>
            </a:r>
            <a:r>
              <a:rPr lang="cs-CZ" dirty="0" smtClean="0"/>
              <a:t>provázeno sporem s </a:t>
            </a:r>
            <a:r>
              <a:rPr lang="cs-CZ" dirty="0" err="1" smtClean="0"/>
              <a:t>Batesovou</a:t>
            </a:r>
            <a:r>
              <a:rPr lang="cs-CZ" dirty="0" smtClean="0"/>
              <a:t>, která ho nařkla z plagiátorství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92696"/>
            <a:ext cx="1790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1940, On Joking Relationships: </a:t>
            </a:r>
            <a:r>
              <a:rPr lang="en-US" dirty="0" err="1" smtClean="0"/>
              <a:t>Afri</a:t>
            </a:r>
            <a:r>
              <a:rPr lang="cs-CZ" dirty="0" smtClean="0"/>
              <a:t>k</a:t>
            </a:r>
            <a:r>
              <a:rPr lang="en-US" dirty="0" smtClean="0"/>
              <a:t>a: Journal of the International African Institute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smtClean="0"/>
              <a:t>Popisuje </a:t>
            </a:r>
            <a:r>
              <a:rPr lang="cs-CZ" dirty="0" smtClean="0"/>
              <a:t>zvláštní typ rituálu mezi dvěma osobami v určitém vztahu (například muž a tchýně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r>
              <a:rPr lang="en-US" dirty="0" smtClean="0"/>
              <a:t>1952, </a:t>
            </a:r>
            <a:r>
              <a:rPr lang="cs-CZ" dirty="0" smtClean="0"/>
              <a:t>Struktura a funkce v primitivní </a:t>
            </a:r>
            <a:r>
              <a:rPr lang="cs-CZ" dirty="0" smtClean="0"/>
              <a:t>společnosti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1957, A Natural Science of Society: </a:t>
            </a:r>
            <a:r>
              <a:rPr lang="cs-CZ" dirty="0" smtClean="0"/>
              <a:t>založeno na přednáškách z Chicagské univerzity</a:t>
            </a:r>
            <a:r>
              <a:rPr lang="en-US" dirty="0" smtClean="0"/>
              <a:t> </a:t>
            </a:r>
            <a:r>
              <a:rPr lang="cs-CZ" dirty="0" smtClean="0"/>
              <a:t>z roku</a:t>
            </a:r>
            <a:r>
              <a:rPr lang="en-US" dirty="0" smtClean="0"/>
              <a:t> 1937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/>
              <a:t>posmrtně vydáno studenty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Andamanské ostrovy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52542"/>
            <a:ext cx="7560840" cy="51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Andamanské ostrovy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2952328" cy="523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Andamanské ostrovy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Souostroví, které společně s Nikobary odděluje Andamanské moře od Indického oceánu</a:t>
            </a:r>
          </a:p>
          <a:p>
            <a:endParaRPr lang="cs-CZ" dirty="0" smtClean="0"/>
          </a:p>
          <a:p>
            <a:r>
              <a:rPr lang="cs-CZ" dirty="0" smtClean="0"/>
              <a:t>Patří </a:t>
            </a:r>
            <a:r>
              <a:rPr lang="cs-CZ" dirty="0" smtClean="0"/>
              <a:t>pod Indii</a:t>
            </a:r>
          </a:p>
          <a:p>
            <a:endParaRPr lang="cs-CZ" dirty="0" smtClean="0"/>
          </a:p>
          <a:p>
            <a:r>
              <a:rPr lang="cs-CZ" dirty="0" smtClean="0"/>
              <a:t>Lidé </a:t>
            </a:r>
            <a:r>
              <a:rPr lang="cs-CZ" dirty="0" smtClean="0"/>
              <a:t>zde žili </a:t>
            </a:r>
            <a:r>
              <a:rPr lang="cs-CZ" dirty="0" smtClean="0"/>
              <a:t>izolovaně </a:t>
            </a:r>
            <a:r>
              <a:rPr lang="cs-CZ" dirty="0" smtClean="0"/>
              <a:t>pravděpodobně od středního paleolitu až do 18. století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761</TotalTime>
  <Words>418</Words>
  <Application>Microsoft Office PowerPoint</Application>
  <PresentationFormat>Předvádění na obrazovce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Lití písma</vt:lpstr>
      <vt:lpstr>   Strukturální funkcionalismus   Alfred Reginald Radcliffe-Brown   Andamanští ostrované</vt:lpstr>
      <vt:lpstr>Strukturální funkcionalismus</vt:lpstr>
      <vt:lpstr>A. R. Radcliffe-Brown</vt:lpstr>
      <vt:lpstr>Životopis</vt:lpstr>
      <vt:lpstr>Dílo</vt:lpstr>
      <vt:lpstr>Dílo</vt:lpstr>
      <vt:lpstr>Andamanské ostrovy</vt:lpstr>
      <vt:lpstr>Andamanské ostrovy</vt:lpstr>
      <vt:lpstr>Andamanské ostrovy</vt:lpstr>
      <vt:lpstr>Andamanští ostrované</vt:lpstr>
      <vt:lpstr>Výzkum</vt:lpstr>
      <vt:lpstr>Kmenová struktura</vt:lpstr>
      <vt:lpstr>Hierarchie</vt:lpstr>
      <vt:lpstr>Rodinný život Andamanů</vt:lpstr>
      <vt:lpstr>Andamanské mýty a legendy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Reginald Radcliffe Brown</dc:title>
  <dc:creator>E6500</dc:creator>
  <cp:lastModifiedBy>E6500</cp:lastModifiedBy>
  <cp:revision>37</cp:revision>
  <dcterms:created xsi:type="dcterms:W3CDTF">2013-04-16T20:25:54Z</dcterms:created>
  <dcterms:modified xsi:type="dcterms:W3CDTF">2013-04-21T21:52:18Z</dcterms:modified>
</cp:coreProperties>
</file>