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y="6858000" cx="12192000"/>
  <p:notesSz cx="6858000" cy="9144000"/>
  <p:embeddedFontLst>
    <p:embeddedFont>
      <p:font typeface="Century Gothic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CenturyGothic-regular.fntdata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CenturyGothic-italic.fntdata"/><Relationship Id="rId10" Type="http://schemas.openxmlformats.org/officeDocument/2006/relationships/slide" Target="slides/slide6.xml"/><Relationship Id="rId32" Type="http://schemas.openxmlformats.org/officeDocument/2006/relationships/font" Target="fonts/CenturyGothic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34" Type="http://schemas.openxmlformats.org/officeDocument/2006/relationships/font" Target="fonts/CenturyGothic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Shape 16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Shape 2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350">
                <a:solidFill>
                  <a:srgbClr val="1D1D1B"/>
                </a:solidFill>
                <a:highlight>
                  <a:srgbClr val="FFFFFF"/>
                </a:highlight>
              </a:rPr>
              <a:t>Společnost vznikla v roce 1992 v okruhu válečných zpravodajů a novinářů, kterým už nestačilo jen přivážet ze zahraničních cest informace o probíhajících válkách a začali do oblastí konfliktů vyvážet pomoc. Profesionální humanitární organizace s cílem pomáhat v krizových oblastech a podporovat respektování lidských práv ve světě. Během dvaceti pěti let své existence jsme se stali jednou z největších neziskových organizací ve střední Evropě. Začali jsme se také věnovat oblasti vzdělávání a pomáhat lidem žijícím v sociálním vyloučení.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Shape 2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Shape 3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Shape 3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Shape 3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Shape 3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350">
                <a:solidFill>
                  <a:srgbClr val="1D1D1B"/>
                </a:solidFill>
              </a:rPr>
              <a:t>Člověk v tísni poskytuje okamžitou humanitární pomoc lidem v nouzi při přírodních katastrofách nebo ve válečných krizích. </a:t>
            </a:r>
            <a:r>
              <a:rPr lang="cs-CZ" sz="1350">
                <a:solidFill>
                  <a:srgbClr val="1D1D1B"/>
                </a:solidFill>
                <a:highlight>
                  <a:srgbClr val="FFFFFF"/>
                </a:highlight>
              </a:rPr>
              <a:t>Zároveň se zaměřuje na dlouhodobou pomoc lidem žijícím v chudobě a špatných životních podmínkách. </a:t>
            </a:r>
            <a:r>
              <a:rPr lang="cs-CZ" sz="1350">
                <a:solidFill>
                  <a:srgbClr val="1D1D1B"/>
                </a:solidFill>
              </a:rPr>
              <a:t>Humanitární tým několikrát zasahoval i při povodních v České republice. Za dvacet pět let činnosti realizovala společnost Člověk v tísni humanitární a rozvojovou pomoc ve více než 40 zemích.</a:t>
            </a:r>
            <a:endParaRPr sz="1350">
              <a:solidFill>
                <a:srgbClr val="1D1D1B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1D1D1B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1D1D1B"/>
              </a:solidFill>
              <a:highlight>
                <a:srgbClr val="FFFFFF"/>
              </a:highlight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-CZ" sz="1350">
                <a:solidFill>
                  <a:srgbClr val="1D1D1B"/>
                </a:solidFill>
                <a:highlight>
                  <a:srgbClr val="FFFFFF"/>
                </a:highlight>
              </a:rPr>
              <a:t>Centrum pro lidská práva a demokracii Člověka v tísni pracuje v zahraničí a věnuje se zejména podpoře lidí a skupin, kteří se v zemích s represivními režimy potýkají s perzekucemi, pronásledováním, šikanou, či jsou vězněni kvůli svým názorům nebo aktivitám, zpravidla nezávislých na státní moci. </a:t>
            </a:r>
            <a:endParaRPr>
              <a:solidFill>
                <a:srgbClr val="1D1D1B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-CZ">
                <a:solidFill>
                  <a:srgbClr val="1D1D1B"/>
                </a:solidFill>
              </a:rPr>
              <a:t>Základní pilíře naší práce. </a:t>
            </a:r>
            <a:r>
              <a:rPr lang="cs-CZ">
                <a:solidFill>
                  <a:srgbClr val="1D1D1B"/>
                </a:solidFill>
                <a:highlight>
                  <a:srgbClr val="FFFFFF"/>
                </a:highlight>
              </a:rPr>
              <a:t>Přímá pomoc politicky perzekvovaným: Celkem jsme v roce 2016 pomohli 1080 lidem - právníkům, nezávislým kritickým novinářům, blogerům, studentům, nebo aktivistům, kteří jsou ve své zemi postihováni, a také běžným občanům, jejichž práva jsou porušována v důsledku nefunkčnosti právního státu nebo zvůle místních úřadů.</a:t>
            </a:r>
            <a:endParaRPr>
              <a:solidFill>
                <a:srgbClr val="1D1D1B"/>
              </a:solidFill>
              <a:highlight>
                <a:srgbClr val="FFFFFF"/>
              </a:highlight>
            </a:endParaRPr>
          </a:p>
          <a:p>
            <a:pPr indent="0" lvl="0" marL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-CZ" sz="1350">
                <a:solidFill>
                  <a:srgbClr val="1D1D1B"/>
                </a:solidFill>
                <a:highlight>
                  <a:srgbClr val="FFFFFF"/>
                </a:highlight>
              </a:rPr>
              <a:t>Věnujeme se různým aktivitám, jejichž cílem je upozornit na porušování lidských práv ve světě a najít širší veřejnou podporu pro jejich ochranu.</a:t>
            </a:r>
            <a:endParaRPr>
              <a:solidFill>
                <a:srgbClr val="1D1D1B"/>
              </a:solidFill>
              <a:highlight>
                <a:srgbClr val="FFFFFF"/>
              </a:highlight>
            </a:endParaRPr>
          </a:p>
          <a:p>
            <a:pPr indent="0" lvl="0" marL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350">
                <a:solidFill>
                  <a:srgbClr val="1D1D1B"/>
                </a:solidFill>
                <a:highlight>
                  <a:srgbClr val="FFFFFF"/>
                </a:highlight>
              </a:rPr>
              <a:t>V roce 2016 jsme spolupracovali s 350 představiteli občanské společnosti - novináři, právníky, nezávislými aktivisty a nevládními organizacemi.</a:t>
            </a:r>
            <a:endParaRPr>
              <a:solidFill>
                <a:srgbClr val="1D1D1B"/>
              </a:solidFill>
              <a:highlight>
                <a:srgbClr val="FFFFFF"/>
              </a:highlight>
            </a:endParaRPr>
          </a:p>
          <a:p>
            <a:pPr indent="0" lvl="0" marL="0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350">
                <a:solidFill>
                  <a:srgbClr val="1D1D1B"/>
                </a:solidFill>
                <a:highlight>
                  <a:srgbClr val="FFFFFF"/>
                </a:highlight>
              </a:rPr>
              <a:t>Problematikou života v sociálním vyloučení jsme se začali zabývat v roce 1999. Od té doby nabízíme sociální poradenství a vzdělávací služby lidem z chudinských lokalit. V současnosti provozujeme devět regionálních poboček, celkem působíme ve více než padesáti městech a obcích v ČR. V roce 2016 jsme podpořili více než 6 200 lidí, z čehož jsou přes 30 % děti.</a:t>
            </a:r>
            <a:endParaRPr sz="1350">
              <a:solidFill>
                <a:srgbClr val="1D1D1B"/>
              </a:solidFill>
              <a:highlight>
                <a:srgbClr val="FFFFFF"/>
              </a:highlight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1D1D1B"/>
              </a:solidFill>
              <a:highlight>
                <a:srgbClr val="FFFFFF"/>
              </a:highlight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350">
                <a:solidFill>
                  <a:srgbClr val="1D1D1B"/>
                </a:solidFill>
                <a:highlight>
                  <a:srgbClr val="FFFFFF"/>
                </a:highlight>
              </a:rPr>
              <a:t>Velká část naší pozornosti věnujeme práci s dětmi a mládeží. Věříme, že kvalitní vzdělání je právě tou hybnou silou, která je schopna v dospělosti posunout člověka mimo život v sociálně vyloučených lokalitách. S dětmi se snažíme pracovat již od předškolního věku a je-li to možné, provázíme je po celou dobu jejich vzdělávání. Důležitou roli ve všech vzdělávacích službách hrají rodiče. Při práci s dětmi uplatňujeme individuální přístup, protože věříme, že každé dítě má talent a schopnosti, které je potřeba rozvinout.</a:t>
            </a:r>
            <a:endParaRPr sz="1350">
              <a:solidFill>
                <a:srgbClr val="1D1D1B"/>
              </a:solidFill>
              <a:highlight>
                <a:srgbClr val="FFFFFF"/>
              </a:highlight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1D1D1B"/>
              </a:solidFill>
              <a:highlight>
                <a:srgbClr val="FFFFFF"/>
              </a:highlight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350">
                <a:solidFill>
                  <a:srgbClr val="1D1D1B"/>
                </a:solidFill>
                <a:highlight>
                  <a:srgbClr val="FFFFFF"/>
                </a:highlight>
              </a:rPr>
              <a:t>Zaměřujeme se především na práci s celou rodinou, kde klademe důraz především na zájmy dětí. Při hledání cest z mnohdy velmi složitých situací spolupracujeme s ostatními neziskovými organizacemi, městskými úřady, úřady práce, školami, policií apod. Chceme, aby naše podpora vedla k získávání potřebných znalostí a dovedností tak, aby ti, kteří využívají naše služby, získali důvěru ve vlastní schopnosti a dokázali si své záležitosti v budoucnu zorganizovat sami. Aktivní účast klienta při hledání řešení jeho problémů proto bereme jako nezbytný předpoklad vzájemné spolupráce.</a:t>
            </a:r>
            <a:endParaRPr sz="1350">
              <a:solidFill>
                <a:srgbClr val="1D1D1B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350">
                <a:solidFill>
                  <a:srgbClr val="1D1D1B"/>
                </a:solidFill>
                <a:highlight>
                  <a:srgbClr val="FFFFFF"/>
                </a:highlight>
              </a:rPr>
              <a:t>Usilujeme o zvyšování povědomí české společnosti o problematice chudoby, rozvojové spolupráce, migrace nebo porušování lidských práv. Snažíme se i o zmírnění rasových a národnostních předsudků a xenofobie v České republice. Prostředkem k naplnění těchto cílů jsou vzdělávací a informační programy.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1D1D1B"/>
              </a:solidFill>
            </a:endParaRPr>
          </a:p>
          <a:p>
            <a:pPr indent="0" lvl="0" marL="0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Úvodní snímek" type="title">
  <p:cSld name="TITL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b="0" i="0" sz="5400" u="none" cap="none" strike="noStrik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" type="subTitle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3" name="Shape 43"/>
          <p:cNvSpPr/>
          <p:nvPr/>
        </p:nvSpPr>
        <p:spPr>
          <a:xfrm>
            <a:off x="0" y="4323810"/>
            <a:ext cx="1744652" cy="778589"/>
          </a:xfrm>
          <a:custGeom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ázev a popisek">
  <p:cSld name="Název a popisek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b="0" i="0" sz="4800" u="none" cap="none" strike="noStrik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7" name="Shape 107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8" name="Shape 108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9" name="Shape 109"/>
          <p:cNvSpPr/>
          <p:nvPr/>
        </p:nvSpPr>
        <p:spPr>
          <a:xfrm flipH="1" rot="10800000">
            <a:off x="-4189" y="3178175"/>
            <a:ext cx="1588527" cy="507297"/>
          </a:xfrm>
          <a:custGeom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Shape 110"/>
          <p:cNvSpPr txBox="1"/>
          <p:nvPr>
            <p:ph idx="12" type="sldNum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itace s popiskem">
  <p:cSld name="Citace s popiskem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b="0" i="0" sz="4800" u="none" cap="none" strike="noStrik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4" name="Shape 114"/>
          <p:cNvSpPr txBox="1"/>
          <p:nvPr>
            <p:ph idx="2" type="body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5" name="Shape 115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6" name="Shape 116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7" name="Shape 117"/>
          <p:cNvSpPr/>
          <p:nvPr/>
        </p:nvSpPr>
        <p:spPr>
          <a:xfrm flipH="1" rot="10800000">
            <a:off x="-4189" y="3178175"/>
            <a:ext cx="1588527" cy="507297"/>
          </a:xfrm>
          <a:custGeom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Shape 118"/>
          <p:cNvSpPr txBox="1"/>
          <p:nvPr>
            <p:ph idx="12" type="sldNum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19" name="Shape 119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8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20" name="Shape 120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8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Jmenovka">
  <p:cSld name="Jmenovka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b="0" i="0" sz="4800" u="none" cap="none" strike="noStrik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4" name="Shape 124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5" name="Shape 125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6" name="Shape 126"/>
          <p:cNvSpPr/>
          <p:nvPr/>
        </p:nvSpPr>
        <p:spPr>
          <a:xfrm flipH="1" rot="10800000">
            <a:off x="-4189" y="4911725"/>
            <a:ext cx="1588527" cy="507297"/>
          </a:xfrm>
          <a:custGeom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Shape 127"/>
          <p:cNvSpPr txBox="1"/>
          <p:nvPr>
            <p:ph idx="12" type="sldNum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Jmenovka s citací">
  <p:cSld name="Jmenovka s citací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b="0" i="0" sz="4800" u="none" cap="none" strike="noStrik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1" name="Shape 131"/>
          <p:cNvSpPr txBox="1"/>
          <p:nvPr>
            <p:ph idx="2" type="body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2" name="Shape 132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3" name="Shape 133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4" name="Shape 134"/>
          <p:cNvSpPr/>
          <p:nvPr/>
        </p:nvSpPr>
        <p:spPr>
          <a:xfrm flipH="1" rot="10800000">
            <a:off x="-4189" y="4911725"/>
            <a:ext cx="1588527" cy="507297"/>
          </a:xfrm>
          <a:custGeom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Shape 135"/>
          <p:cNvSpPr txBox="1"/>
          <p:nvPr>
            <p:ph idx="12" type="sldNum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36" name="Shape 13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8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37" name="Shape 13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8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avda nebo nepravda">
  <p:cSld name="Pravda nebo nepravda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b="0" i="0" sz="4800" u="none" cap="none" strike="noStrik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1" name="Shape 141"/>
          <p:cNvSpPr txBox="1"/>
          <p:nvPr>
            <p:ph idx="2" type="body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2" name="Shape 142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3" name="Shape 143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4" name="Shape 144"/>
          <p:cNvSpPr/>
          <p:nvPr/>
        </p:nvSpPr>
        <p:spPr>
          <a:xfrm flipH="1" rot="10800000">
            <a:off x="-4189" y="4911725"/>
            <a:ext cx="1588527" cy="507297"/>
          </a:xfrm>
          <a:custGeom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Shape 145"/>
          <p:cNvSpPr txBox="1"/>
          <p:nvPr>
            <p:ph idx="12" type="sldNum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dpis a svislý text" type="vertTx">
  <p:cSld name="VERTICAL_TEX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8" name="Shape 148"/>
          <p:cNvSpPr txBox="1"/>
          <p:nvPr>
            <p:ph idx="1" type="body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9" name="Shape 149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0" name="Shape 150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1" name="Shape 151"/>
          <p:cNvSpPr/>
          <p:nvPr/>
        </p:nvSpPr>
        <p:spPr>
          <a:xfrm flipH="1" rot="10800000">
            <a:off x="-4189" y="714375"/>
            <a:ext cx="1588527" cy="507297"/>
          </a:xfrm>
          <a:custGeom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Shape 152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vislý nadpis a text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5" name="Shape 155"/>
          <p:cNvSpPr txBox="1"/>
          <p:nvPr>
            <p:ph idx="1" type="body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6" name="Shape 156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7" name="Shape 157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8" name="Shape 158"/>
          <p:cNvSpPr/>
          <p:nvPr/>
        </p:nvSpPr>
        <p:spPr>
          <a:xfrm flipH="1" rot="10800000">
            <a:off x="-4189" y="714375"/>
            <a:ext cx="1588527" cy="507297"/>
          </a:xfrm>
          <a:custGeom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Shape 159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0" name="Shape 50"/>
          <p:cNvSpPr/>
          <p:nvPr/>
        </p:nvSpPr>
        <p:spPr>
          <a:xfrm flipH="1" rot="10800000">
            <a:off x="-4189" y="714375"/>
            <a:ext cx="1588527" cy="507297"/>
          </a:xfrm>
          <a:custGeom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Záhlaví části" type="secHead">
  <p:cSld name="SECTION_HEAD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7" name="Shape 57"/>
          <p:cNvSpPr/>
          <p:nvPr/>
        </p:nvSpPr>
        <p:spPr>
          <a:xfrm flipH="1" rot="10800000">
            <a:off x="-4189" y="3178175"/>
            <a:ext cx="1588527" cy="507297"/>
          </a:xfrm>
          <a:custGeom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Shape 58"/>
          <p:cNvSpPr txBox="1"/>
          <p:nvPr>
            <p:ph idx="12" type="sldNum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va obsahy" type="twoObj">
  <p:cSld name="TWO_OBJECTS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2" type="body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5" name="Shape 65"/>
          <p:cNvSpPr/>
          <p:nvPr/>
        </p:nvSpPr>
        <p:spPr>
          <a:xfrm flipH="1" rot="10800000">
            <a:off x="-4189" y="714375"/>
            <a:ext cx="1588527" cy="507297"/>
          </a:xfrm>
          <a:custGeom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Shape 66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orovnání" type="twoTxTwoObj">
  <p:cSld name="TWO_OBJECTS_WITH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b="1" i="0" sz="20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1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2" type="body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3" type="body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b="1" i="0" sz="20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1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4" type="body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5" name="Shape 75"/>
          <p:cNvSpPr/>
          <p:nvPr/>
        </p:nvSpPr>
        <p:spPr>
          <a:xfrm flipH="1" rot="10800000">
            <a:off x="-4189" y="714375"/>
            <a:ext cx="1588527" cy="507297"/>
          </a:xfrm>
          <a:custGeom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Shape 76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ouze nadpis" type="titleOnly">
  <p:cSld name="TITLE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0" name="Shape 80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1" name="Shape 81"/>
          <p:cNvSpPr/>
          <p:nvPr/>
        </p:nvSpPr>
        <p:spPr>
          <a:xfrm flipH="1" rot="10800000">
            <a:off x="-4189" y="714375"/>
            <a:ext cx="1588527" cy="507297"/>
          </a:xfrm>
          <a:custGeom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Shape 82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ázdný" type="blank">
  <p:cSld name="BLANK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6" name="Shape 86"/>
          <p:cNvSpPr/>
          <p:nvPr/>
        </p:nvSpPr>
        <p:spPr>
          <a:xfrm flipH="1" rot="10800000">
            <a:off x="-4189" y="714375"/>
            <a:ext cx="1588527" cy="507297"/>
          </a:xfrm>
          <a:custGeom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Shape 87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sah s titulkem" type="objTx">
  <p:cSld name="OBJECT_WITH_CAPTION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3429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1" name="Shape 91"/>
          <p:cNvSpPr txBox="1"/>
          <p:nvPr>
            <p:ph idx="2" type="body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0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2" name="Shape 92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4" name="Shape 94"/>
          <p:cNvSpPr/>
          <p:nvPr/>
        </p:nvSpPr>
        <p:spPr>
          <a:xfrm flipH="1" rot="10800000">
            <a:off x="-4189" y="714375"/>
            <a:ext cx="1588527" cy="507297"/>
          </a:xfrm>
          <a:custGeom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Shape 95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rázek s titulkem" type="picTx">
  <p:cSld name="PICTURE_WITH_CAPTION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b="0" i="0" sz="2400" u="none" cap="none" strike="noStrik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8" name="Shape 98"/>
          <p:cNvSpPr/>
          <p:nvPr>
            <p:ph idx="2" type="pic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0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0" name="Shape 100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1" name="Shape 101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2" name="Shape 102"/>
          <p:cNvSpPr/>
          <p:nvPr/>
        </p:nvSpPr>
        <p:spPr>
          <a:xfrm flipH="1" rot="10800000">
            <a:off x="-4189" y="4911725"/>
            <a:ext cx="1588527" cy="507297"/>
          </a:xfrm>
          <a:custGeom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Shape 103"/>
          <p:cNvSpPr txBox="1"/>
          <p:nvPr>
            <p:ph idx="12" type="sldNum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hape 6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7" name="Shape 7"/>
            <p:cNvSpPr/>
            <p:nvPr/>
          </p:nvSpPr>
          <p:spPr>
            <a:xfrm>
              <a:off x="2487613" y="2284413"/>
              <a:ext cx="85725" cy="533400"/>
            </a:xfrm>
            <a:custGeom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" name="Shape 8"/>
            <p:cNvSpPr/>
            <p:nvPr/>
          </p:nvSpPr>
          <p:spPr>
            <a:xfrm>
              <a:off x="2597151" y="2779713"/>
              <a:ext cx="550863" cy="1978025"/>
            </a:xfrm>
            <a:custGeom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" name="Shape 9"/>
            <p:cNvSpPr/>
            <p:nvPr/>
          </p:nvSpPr>
          <p:spPr>
            <a:xfrm>
              <a:off x="3175001" y="4730750"/>
              <a:ext cx="519113" cy="1209675"/>
            </a:xfrm>
            <a:custGeom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" name="Shape 10"/>
            <p:cNvSpPr/>
            <p:nvPr/>
          </p:nvSpPr>
          <p:spPr>
            <a:xfrm>
              <a:off x="3305176" y="5630863"/>
              <a:ext cx="146050" cy="309563"/>
            </a:xfrm>
            <a:custGeom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Shape 11"/>
            <p:cNvSpPr/>
            <p:nvPr/>
          </p:nvSpPr>
          <p:spPr>
            <a:xfrm>
              <a:off x="2573338" y="2817813"/>
              <a:ext cx="700088" cy="2835275"/>
            </a:xfrm>
            <a:custGeom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2506663" y="285750"/>
              <a:ext cx="90488" cy="2493963"/>
            </a:xfrm>
            <a:custGeom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2554288" y="2598738"/>
              <a:ext cx="66675" cy="420688"/>
            </a:xfrm>
            <a:custGeom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3143251" y="4757738"/>
              <a:ext cx="161925" cy="873125"/>
            </a:xfrm>
            <a:custGeom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3148013" y="1282700"/>
              <a:ext cx="1768475" cy="3448050"/>
            </a:xfrm>
            <a:custGeom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3273426" y="5653088"/>
              <a:ext cx="138113" cy="287338"/>
            </a:xfrm>
            <a:custGeom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3143251" y="4656138"/>
              <a:ext cx="31750" cy="188913"/>
            </a:xfrm>
            <a:custGeom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Shape 18"/>
            <p:cNvSpPr/>
            <p:nvPr/>
          </p:nvSpPr>
          <p:spPr>
            <a:xfrm>
              <a:off x="3211513" y="5410200"/>
              <a:ext cx="203200" cy="530225"/>
            </a:xfrm>
            <a:custGeom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" name="Shape 19"/>
          <p:cNvGrpSpPr/>
          <p:nvPr/>
        </p:nvGrpSpPr>
        <p:grpSpPr>
          <a:xfrm>
            <a:off x="27222" y="-786"/>
            <a:ext cx="2356674" cy="6854039"/>
            <a:chOff x="6627813" y="194833"/>
            <a:chExt cx="1952625" cy="5678918"/>
          </a:xfrm>
        </p:grpSpPr>
        <p:sp>
          <p:nvSpPr>
            <p:cNvPr id="20" name="Shape 20"/>
            <p:cNvSpPr/>
            <p:nvPr/>
          </p:nvSpPr>
          <p:spPr>
            <a:xfrm>
              <a:off x="6627813" y="194833"/>
              <a:ext cx="409575" cy="3646488"/>
            </a:xfrm>
            <a:custGeom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7061201" y="3771900"/>
              <a:ext cx="350838" cy="1309688"/>
            </a:xfrm>
            <a:custGeom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>
              <a:off x="7439026" y="5053013"/>
              <a:ext cx="357188" cy="820738"/>
            </a:xfrm>
            <a:custGeom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>
              <a:off x="7037388" y="3811588"/>
              <a:ext cx="457200" cy="1852613"/>
            </a:xfrm>
            <a:custGeom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6992938" y="1263650"/>
              <a:ext cx="144463" cy="2508250"/>
            </a:xfrm>
            <a:custGeom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7526338" y="5640388"/>
              <a:ext cx="111125" cy="233363"/>
            </a:xfrm>
            <a:custGeom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>
              <a:off x="7021513" y="3598863"/>
              <a:ext cx="68263" cy="423863"/>
            </a:xfrm>
            <a:custGeom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>
              <a:off x="7412038" y="2801938"/>
              <a:ext cx="1168400" cy="2251075"/>
            </a:xfrm>
            <a:custGeom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7494588" y="5664200"/>
              <a:ext cx="100013" cy="209550"/>
            </a:xfrm>
            <a:custGeom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7412038" y="5081588"/>
              <a:ext cx="114300" cy="558800"/>
            </a:xfrm>
            <a:custGeom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>
              <a:off x="7412038" y="4978400"/>
              <a:ext cx="31750" cy="188913"/>
            </a:xfrm>
            <a:custGeom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>
              <a:off x="7439026" y="5434013"/>
              <a:ext cx="174625" cy="439738"/>
            </a:xfrm>
            <a:custGeom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" name="Shape 32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Shape 33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Relationship Id="rId4" Type="http://schemas.openxmlformats.org/officeDocument/2006/relationships/image" Target="../media/image18.jpg"/><Relationship Id="rId5" Type="http://schemas.openxmlformats.org/officeDocument/2006/relationships/image" Target="../media/image17.jpg"/><Relationship Id="rId6" Type="http://schemas.openxmlformats.org/officeDocument/2006/relationships/image" Target="../media/image11.jpg"/><Relationship Id="rId7" Type="http://schemas.openxmlformats.org/officeDocument/2006/relationships/image" Target="../media/image7.jpg"/><Relationship Id="rId8" Type="http://schemas.openxmlformats.org/officeDocument/2006/relationships/image" Target="../media/image2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youtube.com/watch?v=VPRwzB_1YEk" TargetMode="External"/><Relationship Id="rId4" Type="http://schemas.openxmlformats.org/officeDocument/2006/relationships/image" Target="../media/image10.png"/><Relationship Id="rId5" Type="http://schemas.openxmlformats.org/officeDocument/2006/relationships/image" Target="../media/image19.png"/><Relationship Id="rId6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youtube.com/watch?v=kR9CiWyzcKw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Relationship Id="rId4" Type="http://schemas.openxmlformats.org/officeDocument/2006/relationships/image" Target="../media/image28.png"/><Relationship Id="rId5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type="ctrTitle"/>
          </p:nvPr>
        </p:nvSpPr>
        <p:spPr>
          <a:xfrm>
            <a:off x="1834551" y="1186132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</a:pPr>
            <a:r>
              <a:rPr b="0" i="0" lang="cs-CZ" sz="5400" u="none" cap="none" strike="noStrik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Rozvojová a humanitní pomoc a projekty </a:t>
            </a:r>
            <a:endParaRPr b="0" i="0" sz="5400" u="none" cap="none" strike="noStrike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5" name="Shape 165"/>
          <p:cNvSpPr txBox="1"/>
          <p:nvPr>
            <p:ph idx="1" type="subTitle"/>
          </p:nvPr>
        </p:nvSpPr>
        <p:spPr>
          <a:xfrm>
            <a:off x="1834551" y="4499185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rPr b="0" i="0" lang="cs-CZ" sz="18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Tellingerová, Kopecká, Čelustková</a:t>
            </a:r>
            <a:endParaRPr b="0" i="0" sz="1800" u="none" cap="none" strike="noStrike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0625" y="179425"/>
            <a:ext cx="3921825" cy="220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8800" y="4220825"/>
            <a:ext cx="4533899" cy="2550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7125" y="2070062"/>
            <a:ext cx="3181350" cy="209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17625" y="4395073"/>
            <a:ext cx="5020170" cy="220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" y="1844738"/>
            <a:ext cx="3831478" cy="255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00300" y="179424"/>
            <a:ext cx="4727294" cy="220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https://www.youtube.com/watch?v=X79toXOthCc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/>
              <a:t>Koncert pro Bangladéš (1971)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x="2589200" y="2133600"/>
            <a:ext cx="8915400" cy="44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b="1" lang="cs-CZ" sz="2000">
                <a:solidFill>
                  <a:srgbClr val="000000"/>
                </a:solidFill>
              </a:rPr>
              <a:t>1. 8. 1971</a:t>
            </a:r>
            <a:r>
              <a:rPr lang="cs-CZ" sz="2000">
                <a:solidFill>
                  <a:srgbClr val="000000"/>
                </a:solidFill>
              </a:rPr>
              <a:t> v Madison Square Garden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cs-CZ" sz="2000">
                <a:solidFill>
                  <a:srgbClr val="000000"/>
                </a:solidFill>
              </a:rPr>
              <a:t>Iniciátoři - George Harrison a Ravi Shankar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cs-CZ" sz="2000">
                <a:solidFill>
                  <a:srgbClr val="000000"/>
                </a:solidFill>
              </a:rPr>
              <a:t>Válečný konflikt s Pákistánem (mnoho hladovějících obyvatel Bangladéše)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cs-CZ" sz="2000">
                <a:solidFill>
                  <a:srgbClr val="000000"/>
                </a:solidFill>
              </a:rPr>
              <a:t>Výtěžek koncertu - 15 milionů dolarů (- daně), poslán až po 10 letech přes UNICEF 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cs-CZ" sz="2000">
                <a:solidFill>
                  <a:srgbClr val="000000"/>
                </a:solidFill>
              </a:rPr>
              <a:t>1. charitativní koncert v tomto rozsahu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cs-CZ" sz="2000">
                <a:solidFill>
                  <a:srgbClr val="000000"/>
                </a:solidFill>
              </a:rPr>
              <a:t>Album, film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cs-CZ" sz="2000">
                <a:solidFill>
                  <a:srgbClr val="000000"/>
                </a:solidFill>
              </a:rPr>
              <a:t>Píseň „Bangladesh“ 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cs-CZ" sz="2000">
                <a:solidFill>
                  <a:srgbClr val="000000"/>
                </a:solidFill>
              </a:rPr>
              <a:t>40.000 diváků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cs-CZ" sz="2000">
                <a:solidFill>
                  <a:srgbClr val="000000"/>
                </a:solidFill>
              </a:rPr>
              <a:t>Bob Dylan, Ringo Starr, Billy Preston, …</a:t>
            </a:r>
            <a:endParaRPr sz="2000">
              <a:solidFill>
                <a:srgbClr val="000000"/>
              </a:solidFill>
            </a:endParaRPr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000" u="sng">
                <a:solidFill>
                  <a:schemeClr val="hlink"/>
                </a:solidFill>
                <a:hlinkClick r:id="rId3"/>
              </a:rPr>
              <a:t>https://www.youtube.com/watch?v=VPRwzB_1YEk</a:t>
            </a:r>
            <a:endParaRPr sz="2000">
              <a:solidFill>
                <a:srgbClr val="000000"/>
              </a:solidFill>
            </a:endParaRPr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0" lvl="0" mar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9" name="Shape 2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2199938"/>
            <a:ext cx="2284412" cy="320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Shape 2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71100" y="133450"/>
            <a:ext cx="1333500" cy="17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Shape 2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51750" y="4076473"/>
            <a:ext cx="3357675" cy="251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/>
              <a:t>Koncert pro Etiopii Live Aid (1985)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Shape 247"/>
          <p:cNvSpPr txBox="1"/>
          <p:nvPr>
            <p:ph idx="1" type="body"/>
          </p:nvPr>
        </p:nvSpPr>
        <p:spPr>
          <a:xfrm>
            <a:off x="2589200" y="2133600"/>
            <a:ext cx="8915400" cy="45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b="1" lang="cs-CZ" sz="2200">
                <a:solidFill>
                  <a:srgbClr val="000000"/>
                </a:solidFill>
              </a:rPr>
              <a:t>13. 6. 1985</a:t>
            </a:r>
            <a:r>
              <a:rPr lang="cs-CZ" sz="2200">
                <a:solidFill>
                  <a:srgbClr val="000000"/>
                </a:solidFill>
              </a:rPr>
              <a:t> na londýnském Webley Stadium, a na americkém J. F. K. Stadium ve Philadephii. 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cs-CZ" sz="2200">
                <a:solidFill>
                  <a:srgbClr val="000000"/>
                </a:solidFill>
              </a:rPr>
              <a:t>Bob Geldof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cs-CZ" sz="2200">
                <a:solidFill>
                  <a:srgbClr val="000000"/>
                </a:solidFill>
              </a:rPr>
              <a:t>Na podporu hladovějících lidí v Etiopii. 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cs-CZ" sz="2200">
                <a:solidFill>
                  <a:srgbClr val="000000"/>
                </a:solidFill>
              </a:rPr>
              <a:t>Píseň We Are The Worl, Do They Know It’s Christmas?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cs-CZ" sz="2200">
                <a:solidFill>
                  <a:srgbClr val="000000"/>
                </a:solidFill>
              </a:rPr>
              <a:t>Zisk - přes 280 milionů dolarů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cs-CZ" sz="2200">
                <a:solidFill>
                  <a:srgbClr val="000000"/>
                </a:solidFill>
              </a:rPr>
              <a:t>Madonna, Sting, Mick Jagger, Tina Turner, Bryan Adams, David Wowie, Paul McCartney, Freddie Mercury…</a:t>
            </a:r>
            <a:endParaRPr sz="22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cs-CZ" sz="2400" u="sng">
                <a:solidFill>
                  <a:schemeClr val="hlink"/>
                </a:solidFill>
                <a:hlinkClick r:id="rId3"/>
              </a:rPr>
              <a:t>https://www.youtube.com/watch?v=kR9CiWyzcKw</a:t>
            </a:r>
            <a:endParaRPr sz="2400">
              <a:solidFill>
                <a:srgbClr val="000000"/>
              </a:solidFill>
            </a:endParaRPr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248" name="Shape 2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61825" y="49200"/>
            <a:ext cx="1640725" cy="225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150" y="2228325"/>
            <a:ext cx="2425300" cy="337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/>
              <a:t>Koncert Live 8 (2005)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2591125" y="2143100"/>
            <a:ext cx="8915400" cy="449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b="1" lang="cs-CZ" sz="2200">
                <a:solidFill>
                  <a:srgbClr val="000000"/>
                </a:solidFill>
              </a:rPr>
              <a:t>2. 7. 2005</a:t>
            </a:r>
            <a:r>
              <a:rPr lang="cs-CZ" sz="2200">
                <a:solidFill>
                  <a:srgbClr val="000000"/>
                </a:solidFill>
              </a:rPr>
              <a:t> (Londýn, Paříž, Berlín, Řím, Philadelphia, Ontário, Tokio, Johannesburg, Moskva, Cornwall, Edinburg).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cs-CZ" sz="2200">
                <a:solidFill>
                  <a:srgbClr val="000000"/>
                </a:solidFill>
              </a:rPr>
              <a:t>Odpuštění dluhů Africe (summit skupiny G8 ve Skotsku).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cs-CZ" sz="2200">
                <a:solidFill>
                  <a:srgbClr val="000000"/>
                </a:solidFill>
              </a:rPr>
              <a:t>1250 hudebníků, 150 kapel.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cs-CZ" sz="2200">
                <a:solidFill>
                  <a:srgbClr val="000000"/>
                </a:solidFill>
              </a:rPr>
              <a:t>182 televizních stanic, přes 2 000 rádií.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cs-CZ" sz="2200">
                <a:solidFill>
                  <a:srgbClr val="000000"/>
                </a:solidFill>
              </a:rPr>
              <a:t>Více než 26 milionů SMS, přes 2 miliardy televizních diváků.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cs-CZ" sz="2200">
                <a:solidFill>
                  <a:srgbClr val="000000"/>
                </a:solidFill>
              </a:rPr>
              <a:t>Linkin Park, U2, Coldplay, Robbie Williams, Pink Floyd…</a:t>
            </a:r>
            <a:endParaRPr sz="22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cs-CZ" sz="2200">
                <a:solidFill>
                  <a:srgbClr val="000000"/>
                </a:solidFill>
              </a:rPr>
              <a:t>"Ještě jednou se pokusíme o průlom. Co začalo před dvaceti lety, se během několika týdnů stane politikou. Máme šanci, že chlapci a dívky s kytarami konečně pohnou světem." </a:t>
            </a:r>
            <a:endParaRPr i="1" sz="950">
              <a:solidFill>
                <a:schemeClr val="dk1"/>
              </a:solidFill>
              <a:highlight>
                <a:srgbClr val="AAC7D6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</a:endParaRPr>
          </a:p>
        </p:txBody>
      </p:sp>
      <p:pic>
        <p:nvPicPr>
          <p:cNvPr id="256" name="Shape 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4125" y="190600"/>
            <a:ext cx="1247775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Shape 2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650" y="1905100"/>
            <a:ext cx="2284412" cy="3430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/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/>
              <a:t>Koncert Live Earth (2008)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x="2589200" y="2133600"/>
            <a:ext cx="8915400" cy="460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b="1" lang="cs-CZ" sz="2200">
                <a:solidFill>
                  <a:srgbClr val="000000"/>
                </a:solidFill>
              </a:rPr>
              <a:t>7. 7. 2007</a:t>
            </a:r>
            <a:r>
              <a:rPr lang="cs-CZ" sz="2200">
                <a:solidFill>
                  <a:srgbClr val="000000"/>
                </a:solidFill>
              </a:rPr>
              <a:t> (Londýn, Hamburk, Sydney, Šanghaj, Johannesburk, Tokio, Rio de Janeiro, New York, výzkumná stanice Rother v Antarktidě)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cs-CZ" sz="2200">
                <a:solidFill>
                  <a:srgbClr val="000000"/>
                </a:solidFill>
              </a:rPr>
              <a:t>Al Gore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cs-CZ" sz="2200">
                <a:solidFill>
                  <a:srgbClr val="000000"/>
                </a:solidFill>
              </a:rPr>
              <a:t>Upozornění na zhoršující se klimatické podmínky na Zemi.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cs-CZ" sz="2200">
                <a:solidFill>
                  <a:srgbClr val="000000"/>
                </a:solidFill>
              </a:rPr>
              <a:t>Na všech kontinentech, 11 míst. 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cs-CZ" sz="2200">
                <a:solidFill>
                  <a:srgbClr val="000000"/>
                </a:solidFill>
              </a:rPr>
              <a:t>Přes 150 skupin a interpretů</a:t>
            </a:r>
            <a:endParaRPr sz="22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cs-CZ" sz="2200">
                <a:solidFill>
                  <a:srgbClr val="000000"/>
                </a:solidFill>
              </a:rPr>
              <a:t>Přes 2 mld televizních diváků</a:t>
            </a:r>
            <a:r>
              <a:rPr lang="cs-CZ" sz="2400">
                <a:solidFill>
                  <a:srgbClr val="000000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cs-CZ" sz="2400">
                <a:solidFill>
                  <a:srgbClr val="000000"/>
                </a:solidFill>
              </a:rPr>
              <a:t>Madonna, Metallica, Red Hot Chili Peppers...</a:t>
            </a:r>
            <a:endParaRPr sz="2400">
              <a:solidFill>
                <a:srgbClr val="000000"/>
              </a:solidFill>
            </a:endParaRPr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rPr i="1" lang="cs-CZ" sz="2200">
                <a:solidFill>
                  <a:srgbClr val="000000"/>
                </a:solidFill>
              </a:rPr>
              <a:t>"Africké přísloví říká, že když chceš jít rychle, jdi sám. Ale jesti chceš dojít daleko, jdi s ostatními. My musíme dojít daleko a rychle," </a:t>
            </a:r>
            <a:endParaRPr i="1" sz="2200">
              <a:solidFill>
                <a:srgbClr val="000000"/>
              </a:solidFill>
            </a:endParaRPr>
          </a:p>
        </p:txBody>
      </p:sp>
      <p:pic>
        <p:nvPicPr>
          <p:cNvPr id="264" name="Shape 2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41400" y="190475"/>
            <a:ext cx="2284412" cy="163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500" y="2255775"/>
            <a:ext cx="2284413" cy="2855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2" name="Shape 2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6799" y="737187"/>
            <a:ext cx="10894200" cy="553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/>
          <p:nvPr>
            <p:ph idx="1" type="body"/>
          </p:nvPr>
        </p:nvSpPr>
        <p:spPr>
          <a:xfrm>
            <a:off x="2556712" y="2556150"/>
            <a:ext cx="8915400" cy="37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rPr b="1" lang="cs-CZ" sz="2400">
                <a:solidFill>
                  <a:srgbClr val="000000"/>
                </a:solidFill>
              </a:rPr>
              <a:t>Základní informace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cs-CZ" sz="2400">
                <a:solidFill>
                  <a:srgbClr val="000000"/>
                </a:solidFill>
              </a:rPr>
              <a:t>Rok založení v ČR </a:t>
            </a:r>
            <a:r>
              <a:rPr lang="cs-CZ" sz="2400">
                <a:solidFill>
                  <a:srgbClr val="000000"/>
                </a:solidFill>
              </a:rPr>
              <a:t>1992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cs-CZ" sz="2400">
                <a:solidFill>
                  <a:srgbClr val="000000"/>
                </a:solidFill>
              </a:rPr>
              <a:t>Ve více než 130 zemích světa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cs-CZ" sz="2400">
                <a:solidFill>
                  <a:srgbClr val="000000"/>
                </a:solidFill>
              </a:rPr>
              <a:t>Poskytuje pomoc lidem v nouzi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cs-CZ" sz="2000">
                <a:solidFill>
                  <a:schemeClr val="dk1"/>
                </a:solidFill>
              </a:rPr>
              <a:t>O</a:t>
            </a:r>
            <a:r>
              <a:rPr lang="cs-CZ" sz="2400">
                <a:solidFill>
                  <a:srgbClr val="000000"/>
                </a:solidFill>
              </a:rPr>
              <a:t>kamžitá humanitární a rozvojová pomoc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cs-CZ" sz="2400">
                <a:solidFill>
                  <a:srgbClr val="000000"/>
                </a:solidFill>
              </a:rPr>
              <a:t>Kodex efektivnosti FoRS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278" name="Shape 2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000" y="215738"/>
            <a:ext cx="6858000" cy="20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Shape 2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82600" y="4730750"/>
            <a:ext cx="3289500" cy="204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/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Shape 285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6" name="Shape 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9700" y="457450"/>
            <a:ext cx="10184900" cy="573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Shape 287"/>
          <p:cNvSpPr txBox="1"/>
          <p:nvPr/>
        </p:nvSpPr>
        <p:spPr>
          <a:xfrm>
            <a:off x="1708200" y="6289200"/>
            <a:ext cx="8775600" cy="1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Zdroj: http://www.fors.cz/cile-udrzitelneho-rozvoje-sdgs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/>
          <p:nvPr>
            <p:ph type="title"/>
          </p:nvPr>
        </p:nvSpPr>
        <p:spPr>
          <a:xfrm>
            <a:off x="2145150" y="624100"/>
            <a:ext cx="9359700" cy="12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Humanitární pomoc</a:t>
            </a:r>
            <a:endParaRPr/>
          </a:p>
        </p:txBody>
      </p:sp>
      <p:sp>
        <p:nvSpPr>
          <p:cNvPr id="293" name="Shape 293"/>
          <p:cNvSpPr txBox="1"/>
          <p:nvPr>
            <p:ph idx="1" type="body"/>
          </p:nvPr>
        </p:nvSpPr>
        <p:spPr>
          <a:xfrm>
            <a:off x="1920212" y="1393200"/>
            <a:ext cx="8915400" cy="37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b="1" lang="cs-CZ" sz="2000">
                <a:solidFill>
                  <a:srgbClr val="000000"/>
                </a:solidFill>
              </a:rPr>
              <a:t>Bangladéš</a:t>
            </a:r>
            <a:r>
              <a:rPr lang="cs-CZ" sz="2000">
                <a:solidFill>
                  <a:srgbClr val="000000"/>
                </a:solidFill>
              </a:rPr>
              <a:t> - </a:t>
            </a:r>
            <a:r>
              <a:rPr lang="cs-CZ" sz="2000" u="sng">
                <a:solidFill>
                  <a:srgbClr val="000000"/>
                </a:solidFill>
              </a:rPr>
              <a:t>Materiální pomoc Rohingům</a:t>
            </a:r>
            <a:r>
              <a:rPr lang="cs-CZ" sz="2000">
                <a:solidFill>
                  <a:srgbClr val="000000"/>
                </a:solidFill>
              </a:rPr>
              <a:t> (probíhající projekt)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Shape 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600" y="4114125"/>
            <a:ext cx="3842475" cy="255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5700" y="4114118"/>
            <a:ext cx="4544048" cy="255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Shape 2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5150" y="3718363"/>
            <a:ext cx="4021699" cy="295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Člověk v tísni</a:t>
            </a:r>
            <a:endParaRPr/>
          </a:p>
        </p:txBody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2305812" y="2133600"/>
            <a:ext cx="8915400" cy="37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1992</a:t>
            </a:r>
            <a:endParaRPr/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Jedna z největších neziskových organizací </a:t>
            </a:r>
            <a:endParaRPr/>
          </a:p>
          <a:p>
            <a:pPr indent="0" lvl="0" mar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       v Evropě</a:t>
            </a:r>
            <a:endParaRPr/>
          </a:p>
        </p:txBody>
      </p:sp>
      <p:pic>
        <p:nvPicPr>
          <p:cNvPr id="172" name="Shape 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6175" y="450369"/>
            <a:ext cx="3459751" cy="345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/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Shape 302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3" name="Shape 3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" y="0"/>
            <a:ext cx="1264874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/>
          <p:nvPr>
            <p:ph type="title"/>
          </p:nvPr>
        </p:nvSpPr>
        <p:spPr>
          <a:xfrm>
            <a:off x="2024125" y="591610"/>
            <a:ext cx="8911800" cy="12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Rozvojové projekty</a:t>
            </a:r>
            <a:endParaRPr/>
          </a:p>
        </p:txBody>
      </p:sp>
      <p:sp>
        <p:nvSpPr>
          <p:cNvPr id="309" name="Shape 309"/>
          <p:cNvSpPr txBox="1"/>
          <p:nvPr>
            <p:ph idx="1" type="body"/>
          </p:nvPr>
        </p:nvSpPr>
        <p:spPr>
          <a:xfrm>
            <a:off x="2117912" y="1629825"/>
            <a:ext cx="8915400" cy="37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b="1" lang="cs-CZ" sz="2400" u="sng">
                <a:solidFill>
                  <a:srgbClr val="000000"/>
                </a:solidFill>
              </a:rPr>
              <a:t>Centrum Čalantika</a:t>
            </a:r>
            <a:endParaRPr b="1" sz="2400" u="sng">
              <a:solidFill>
                <a:srgbClr val="000000"/>
              </a:solidFill>
            </a:endParaRPr>
          </a:p>
          <a:p>
            <a:pPr indent="0" lvl="0" marL="457200" rtl="0">
              <a:spcBef>
                <a:spcPts val="1000"/>
              </a:spcBef>
              <a:spcAft>
                <a:spcPts val="0"/>
              </a:spcAft>
              <a:buNone/>
            </a:pPr>
            <a:r>
              <a:rPr b="1" lang="cs-CZ">
                <a:solidFill>
                  <a:srgbClr val="000000"/>
                </a:solidFill>
              </a:rPr>
              <a:t>vzdělávací centrum pro děti a jejich rodiny žijící ve slumu v bangladéšském hlavním městě Dháka</a:t>
            </a:r>
            <a:endParaRPr b="1">
              <a:solidFill>
                <a:srgbClr val="000000"/>
              </a:solidFill>
            </a:endParaRPr>
          </a:p>
          <a:p>
            <a:pPr indent="0" lvl="0" mar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310" name="Shape 3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125" y="3500125"/>
            <a:ext cx="3841124" cy="256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Shape 3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23550" y="3114813"/>
            <a:ext cx="2281169" cy="350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7403" y="3418875"/>
            <a:ext cx="4242000" cy="305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/>
          <p:nvPr>
            <p:ph type="title"/>
          </p:nvPr>
        </p:nvSpPr>
        <p:spPr>
          <a:xfrm>
            <a:off x="2591000" y="364085"/>
            <a:ext cx="8911800" cy="12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3000">
                <a:solidFill>
                  <a:srgbClr val="5C8A8B"/>
                </a:solidFill>
                <a:latin typeface="Arial"/>
                <a:ea typeface="Arial"/>
                <a:cs typeface="Arial"/>
                <a:sym typeface="Arial"/>
              </a:rPr>
              <a:t>Kam putují prostředky z našich darů?</a:t>
            </a:r>
            <a:endParaRPr b="1" sz="3000">
              <a:solidFill>
                <a:srgbClr val="5C8A8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Shape 318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9" name="Shape 3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375" y="1188450"/>
            <a:ext cx="10870832" cy="516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/>
          <p:nvPr>
            <p:ph type="title"/>
          </p:nvPr>
        </p:nvSpPr>
        <p:spPr>
          <a:xfrm>
            <a:off x="2591000" y="656635"/>
            <a:ext cx="8911800" cy="12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rgbClr val="000000"/>
                </a:solidFill>
              </a:rPr>
              <a:t>Aktuálně</a:t>
            </a:r>
            <a:endParaRPr b="1">
              <a:solidFill>
                <a:srgbClr val="000000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Shape 325"/>
          <p:cNvSpPr txBox="1"/>
          <p:nvPr>
            <p:ph idx="1" type="body"/>
          </p:nvPr>
        </p:nvSpPr>
        <p:spPr>
          <a:xfrm>
            <a:off x="2096375" y="2426125"/>
            <a:ext cx="9539400" cy="37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81000" lvl="0" marL="457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cs-CZ" sz="24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Zapojení ČR do Svěřeneckého fondu EU pro Afriku (Člověk v tísni a ČZU)</a:t>
            </a:r>
            <a:endParaRPr sz="24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eorgia"/>
              <a:buChar char="•"/>
            </a:pPr>
            <a:r>
              <a:rPr lang="cs-CZ" sz="24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Zpráva OSN o lidském rozvoji za rok 2016</a:t>
            </a:r>
            <a:endParaRPr sz="5050">
              <a:solidFill>
                <a:srgbClr val="D52B1E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6" name="Shape 3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7700" y="656625"/>
            <a:ext cx="5584305" cy="118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/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/>
              <a:t>Otázky</a:t>
            </a:r>
            <a:endParaRPr/>
          </a:p>
        </p:txBody>
      </p:sp>
      <p:sp>
        <p:nvSpPr>
          <p:cNvPr id="332" name="Shape 332"/>
          <p:cNvSpPr txBox="1"/>
          <p:nvPr>
            <p:ph idx="1" type="body"/>
          </p:nvPr>
        </p:nvSpPr>
        <p:spPr>
          <a:xfrm>
            <a:off x="2703412" y="2228775"/>
            <a:ext cx="8915400" cy="37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/>
              <a:t>Kdo byl iniciátorem koncertů Live Aid a Live 8?</a:t>
            </a:r>
            <a:endParaRPr/>
          </a:p>
          <a:p>
            <a:pPr indent="-342900" lvl="0" marL="457200" rtl="0"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cs-CZ"/>
              <a:t>Paul McCartney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lphaLcParenR"/>
            </a:pPr>
            <a:r>
              <a:rPr lang="cs-CZ"/>
              <a:t>Elton John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lphaLcParenR"/>
            </a:pPr>
            <a:r>
              <a:rPr lang="cs-CZ"/>
              <a:t>Bob Geldof</a:t>
            </a:r>
            <a:endParaRPr/>
          </a:p>
          <a:p>
            <a:pPr indent="0" lvl="0" mar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/>
              <a:t>Na co chtěl upozornit</a:t>
            </a:r>
            <a:r>
              <a:rPr lang="cs-CZ"/>
              <a:t> koncer Live Earth?</a:t>
            </a:r>
            <a:endParaRPr/>
          </a:p>
          <a:p>
            <a:pPr indent="-342900" lvl="0" marL="457200" rtl="0"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cs-CZ"/>
              <a:t>Na zhoršující klimatické podmínky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lphaLcParenR"/>
            </a:pPr>
            <a:r>
              <a:rPr lang="cs-CZ"/>
              <a:t>Na otroctví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lphaLcParenR"/>
            </a:pPr>
            <a:r>
              <a:rPr lang="cs-CZ"/>
              <a:t>Na vysokou kriminalitu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/>
          <p:nvPr>
            <p:ph idx="1" type="body"/>
          </p:nvPr>
        </p:nvSpPr>
        <p:spPr>
          <a:xfrm>
            <a:off x="2524212" y="1142300"/>
            <a:ext cx="8915400" cy="37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/>
              <a:t>V jakém roce vznikla humanitární organizace ADRA?</a:t>
            </a:r>
            <a:endParaRPr sz="2400"/>
          </a:p>
          <a:p>
            <a:pPr indent="-381000" lvl="0" marL="457200" rtl="0">
              <a:spcBef>
                <a:spcPts val="1000"/>
              </a:spcBef>
              <a:spcAft>
                <a:spcPts val="0"/>
              </a:spcAft>
              <a:buSzPts val="2400"/>
              <a:buAutoNum type="alphaLcParenR"/>
            </a:pPr>
            <a:r>
              <a:rPr lang="cs-CZ" sz="2400"/>
              <a:t>1969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AutoNum type="alphaLcParenR"/>
            </a:pPr>
            <a:r>
              <a:rPr lang="cs-CZ" sz="2400"/>
              <a:t>2010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AutoNum type="alphaLcParenR"/>
            </a:pPr>
            <a:r>
              <a:rPr lang="cs-CZ" sz="2400"/>
              <a:t>1992</a:t>
            </a:r>
            <a:endParaRPr sz="2400"/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/>
              <a:t>Jak se jmenuje vzdělávací centrum pro děti v Bangladéšském hlavním městě Dháka, které založila humanitární organizace ADRA?</a:t>
            </a:r>
            <a:endParaRPr sz="2400"/>
          </a:p>
          <a:p>
            <a:pPr indent="-381000" lvl="0" marL="457200">
              <a:spcBef>
                <a:spcPts val="1000"/>
              </a:spcBef>
              <a:spcAft>
                <a:spcPts val="0"/>
              </a:spcAft>
              <a:buSzPts val="2400"/>
              <a:buAutoNum type="alphaLcParenR"/>
            </a:pPr>
            <a:r>
              <a:rPr lang="cs-CZ" sz="2400"/>
              <a:t>Karmela</a:t>
            </a:r>
            <a:endParaRPr sz="2400"/>
          </a:p>
          <a:p>
            <a:pPr indent="-381000" lvl="0" marL="457200">
              <a:spcBef>
                <a:spcPts val="0"/>
              </a:spcBef>
              <a:spcAft>
                <a:spcPts val="0"/>
              </a:spcAft>
              <a:buSzPts val="2400"/>
              <a:buAutoNum type="alphaLcParenR"/>
            </a:pPr>
            <a:r>
              <a:rPr lang="cs-CZ" sz="2400"/>
              <a:t>Čalantika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AutoNum type="alphaLcParenR"/>
            </a:pPr>
            <a:r>
              <a:rPr lang="cs-CZ" sz="2400"/>
              <a:t>InGarden</a:t>
            </a:r>
            <a:endParaRPr sz="2400"/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V kolika zemích společnost Člověk v tísni pomáhá? </a:t>
            </a:r>
            <a:endParaRPr/>
          </a:p>
          <a:p>
            <a:pPr indent="-342900" lvl="0" marL="457200" rtl="0"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cs-CZ"/>
              <a:t>více než 20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lphaLcParenR"/>
            </a:pPr>
            <a:r>
              <a:rPr lang="cs-CZ"/>
              <a:t>více než 30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lphaLcParenR"/>
            </a:pPr>
            <a:r>
              <a:rPr lang="cs-CZ"/>
              <a:t>více než 40</a:t>
            </a:r>
            <a:endParaRPr/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Kolik misí uskutečnila společnost Člověk v tísni v rámci humanitní a rozvojové pomoci v roce 2017?</a:t>
            </a:r>
            <a:endParaRPr/>
          </a:p>
          <a:p>
            <a:pPr indent="-342900" lvl="0" marL="457200" rtl="0"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cs-CZ"/>
              <a:t>18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lphaLcParenR"/>
            </a:pPr>
            <a:r>
              <a:rPr lang="cs-CZ"/>
              <a:t>21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lphaLcParenR"/>
            </a:pPr>
            <a:r>
              <a:rPr lang="cs-CZ"/>
              <a:t>31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hape 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775" y="1477075"/>
            <a:ext cx="10461275" cy="455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Humanitární pomoc a rozvojová spolupráce</a:t>
            </a:r>
            <a:endParaRPr/>
          </a:p>
        </p:txBody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Okamžitá humanitární pomoc</a:t>
            </a:r>
            <a:endParaRPr/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Dlouhodobá pomoc</a:t>
            </a:r>
            <a:endParaRPr/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Česká republika</a:t>
            </a:r>
            <a:endParaRPr/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7200" y="3272425"/>
            <a:ext cx="5429250" cy="23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6075" y="1304850"/>
            <a:ext cx="9840976" cy="494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Podpora lidských práv</a:t>
            </a:r>
            <a:endParaRPr/>
          </a:p>
        </p:txBody>
      </p:sp>
      <p:sp>
        <p:nvSpPr>
          <p:cNvPr id="195" name="Shape 195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cs-CZ"/>
              <a:t>Přímá pomoc politicky perzekvovaným</a:t>
            </a:r>
            <a:endParaRPr/>
          </a:p>
          <a:p>
            <a:pPr indent="0" lvl="0" mar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cs-CZ"/>
              <a:t>Zvyšování kapacit a podpora aktivit občanské společnosti v zemích s represivními režimy</a:t>
            </a:r>
            <a:endParaRPr/>
          </a:p>
          <a:p>
            <a:pPr indent="0" lvl="0" mar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cs-CZ"/>
              <a:t>Advokační aktivity na podporu lidských práv</a:t>
            </a:r>
            <a:endParaRPr/>
          </a:p>
          <a:p>
            <a:pPr indent="0" lvl="0" mar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Shape 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5300" y="4574925"/>
            <a:ext cx="3790949" cy="213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Programy sociální integrace</a:t>
            </a:r>
            <a:endParaRPr/>
          </a:p>
        </p:txBody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cs-CZ"/>
              <a:t>Poradenství pro děti</a:t>
            </a:r>
            <a:endParaRPr/>
          </a:p>
          <a:p>
            <a:pPr indent="0" lvl="0" mar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cs-CZ"/>
              <a:t>Poradenství pro dospělé </a:t>
            </a:r>
            <a:endParaRPr/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3575" y="2781302"/>
            <a:ext cx="5870851" cy="29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/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Vzdělání a osvěta</a:t>
            </a:r>
            <a:endParaRPr/>
          </a:p>
        </p:txBody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cs-CZ"/>
              <a:t>Jeden svět na školách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cs-CZ"/>
              <a:t>Varianty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cs-CZ"/>
              <a:t>Program migrace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cs-CZ"/>
              <a:t>Rozvojovka</a:t>
            </a:r>
            <a:endParaRPr/>
          </a:p>
        </p:txBody>
      </p:sp>
      <p:pic>
        <p:nvPicPr>
          <p:cNvPr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2925" y="3854703"/>
            <a:ext cx="8343901" cy="283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/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Válka v Sýrii</a:t>
            </a:r>
            <a:endParaRPr/>
          </a:p>
        </p:txBody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2000587" y="1790700"/>
            <a:ext cx="8915400" cy="37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cs-CZ"/>
              <a:t>Už 2 600 dní trvá válka v Sýrii</a:t>
            </a:r>
            <a:endParaRPr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cs-CZ"/>
              <a:t>Od roku 2012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b="1" lang="cs-CZ"/>
              <a:t>8 000</a:t>
            </a:r>
            <a:r>
              <a:rPr lang="cs-CZ"/>
              <a:t> rodin dostane denně příděl chleba</a:t>
            </a:r>
            <a:endParaRPr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b="1" lang="cs-CZ"/>
              <a:t>7 000</a:t>
            </a:r>
            <a:r>
              <a:rPr lang="cs-CZ"/>
              <a:t> rodin dostane jednou za měsíc balíček s jídlem</a:t>
            </a:r>
            <a:endParaRPr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b="1" lang="cs-CZ"/>
              <a:t>7 000</a:t>
            </a:r>
            <a:r>
              <a:rPr lang="cs-CZ"/>
              <a:t> rodin dostane jednou za měsíc potravinové poukázky</a:t>
            </a:r>
            <a:endParaRPr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b="1" lang="cs-CZ"/>
              <a:t>5 000</a:t>
            </a:r>
            <a:r>
              <a:rPr lang="cs-CZ"/>
              <a:t> zemědělců dostalo poukázky na semena a nářadí</a:t>
            </a:r>
            <a:endParaRPr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b="1" lang="cs-CZ"/>
              <a:t>11 682</a:t>
            </a:r>
            <a:r>
              <a:rPr lang="cs-CZ"/>
              <a:t> dětí z 24 škol má zajištěnou školní výuku</a:t>
            </a:r>
            <a:endParaRPr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b="1" lang="cs-CZ"/>
              <a:t>420</a:t>
            </a:r>
            <a:r>
              <a:rPr lang="cs-CZ"/>
              <a:t> učitelů prošlo školením na poskytnutí psychosociální podpory dětem v krizových oblastech</a:t>
            </a:r>
            <a:endParaRPr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b="1" lang="cs-CZ"/>
              <a:t>2 500</a:t>
            </a:r>
            <a:r>
              <a:rPr lang="cs-CZ"/>
              <a:t> lidí je každý měsíc zaměstnáno při odklízení trosek a suti, opravě silnic, vodní infrastruktury a elektrického vedení. Tito lidé také pomáhají učit a starat se o děti ve školkách.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7" name="Shape 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2825" y="247650"/>
            <a:ext cx="4505326" cy="26640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ébla">
  <a:themeElements>
    <a:clrScheme name="Stébla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