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8" r:id="rId1"/>
  </p:sldMasterIdLst>
  <p:notesMasterIdLst>
    <p:notesMasterId r:id="rId19"/>
  </p:notesMasterIdLst>
  <p:sldIdLst>
    <p:sldId id="256" r:id="rId2"/>
    <p:sldId id="270" r:id="rId3"/>
    <p:sldId id="271" r:id="rId4"/>
    <p:sldId id="272" r:id="rId5"/>
    <p:sldId id="266" r:id="rId6"/>
    <p:sldId id="267" r:id="rId7"/>
    <p:sldId id="268" r:id="rId8"/>
    <p:sldId id="269" r:id="rId9"/>
    <p:sldId id="257" r:id="rId10"/>
    <p:sldId id="258" r:id="rId11"/>
    <p:sldId id="259" r:id="rId12"/>
    <p:sldId id="260" r:id="rId13"/>
    <p:sldId id="261" r:id="rId14"/>
    <p:sldId id="262" r:id="rId15"/>
    <p:sldId id="273" r:id="rId16"/>
    <p:sldId id="274" r:id="rId17"/>
    <p:sldId id="263" r:id="rId18"/>
  </p:sldIdLst>
  <p:sldSz cx="10080625" cy="7559675"/>
  <p:notesSz cx="7559675" cy="10691813"/>
  <p:defaultTextStyle>
    <a:defPPr>
      <a:defRPr lang="en-GB"/>
    </a:defPPr>
    <a:lvl1pPr algn="l" defTabSz="44917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796" indent="-285692" algn="l" defTabSz="44917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2762" indent="-228552" algn="l" defTabSz="44917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599868" indent="-228552" algn="l" defTabSz="44917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6973" indent="-228552" algn="l" defTabSz="44917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5526" algn="l" defTabSz="91421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2632" algn="l" defTabSz="91421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199737" algn="l" defTabSz="91421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6842" algn="l" defTabSz="91421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06" y="-96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altLang="cs-CZ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cs-CZ" alt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cs-CZ" altLang="cs-CZ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cs-CZ" altLang="cs-CZ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fld id="{1FC4BFA3-C0FE-41B6-ABC8-B6F1D416166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34388788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17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796" indent="-285692" algn="l" defTabSz="44917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2762" indent="-228552" algn="l" defTabSz="44917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599868" indent="-228552" algn="l" defTabSz="44917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6973" indent="-228552" algn="l" defTabSz="44917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552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32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37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42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5940B9A-6548-4DDE-9E68-C59D63CE3D8E}" type="slidenum">
              <a:rPr lang="cs-CZ" altLang="cs-CZ"/>
              <a:pPr/>
              <a:t>1</a:t>
            </a:fld>
            <a:endParaRPr lang="cs-CZ" altLang="cs-CZ"/>
          </a:p>
        </p:txBody>
      </p:sp>
      <p:sp>
        <p:nvSpPr>
          <p:cNvPr id="11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7837BCD-6668-4914-B02B-A37EA3B4DD03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3FDD49-39B3-4AC3-B171-D76C397BE469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A38E46D-9378-452E-9F8B-9D23C9BCD36F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0517F4-4064-4A0C-B052-EDBFAC410737}" type="slidenum">
              <a:rPr lang="cs-CZ" altLang="cs-CZ"/>
              <a:pPr/>
              <a:t>12</a:t>
            </a:fld>
            <a:endParaRPr lang="cs-CZ" altLang="cs-CZ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DFD93C-91AF-4054-9DA6-FEB28A17B9F8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2113B1-7CA4-4147-937A-E8FCE6D289D1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FB81A5-E3A1-43F4-A0FE-458136097853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5141358"/>
            <a:ext cx="1008844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756047" y="1931918"/>
            <a:ext cx="8568531" cy="2016973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53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756047" y="3981128"/>
            <a:ext cx="8568531" cy="1322451"/>
          </a:xfrm>
        </p:spPr>
        <p:txBody>
          <a:bodyPr lIns="50397" rIns="50397"/>
          <a:lstStyle>
            <a:lvl1pPr marL="0" marR="70556" indent="0" algn="r">
              <a:buNone/>
              <a:defRPr>
                <a:solidFill>
                  <a:schemeClr val="tx2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4150" y="5459765"/>
            <a:ext cx="10084776" cy="2107723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nice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cs-CZ" alt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 alt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BD628EF-F862-402A-8AEE-9A1295F0DEB2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4031" y="1632891"/>
            <a:ext cx="9072563" cy="483483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5BBF11-B19F-4160-85F9-0D7EAE55E1C0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545049" y="302740"/>
            <a:ext cx="1959537" cy="6164983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4031" y="302741"/>
            <a:ext cx="6972432" cy="616498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610C7B-A406-4A75-A6E5-B11690C7C016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7800" cy="125888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503238" y="6886577"/>
            <a:ext cx="2344738" cy="517525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>
          <a:xfrm>
            <a:off x="3448052" y="6886577"/>
            <a:ext cx="3192463" cy="517525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>
          <a:xfrm>
            <a:off x="7227888" y="6886577"/>
            <a:ext cx="2344738" cy="517525"/>
          </a:xfrm>
        </p:spPr>
        <p:txBody>
          <a:bodyPr/>
          <a:lstStyle>
            <a:lvl1pPr>
              <a:defRPr/>
            </a:lvl1pPr>
          </a:lstStyle>
          <a:p>
            <a:fld id="{96F506CD-1B3B-48DB-974F-2918589F29B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233042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8CE19B-C715-4EC4-9ADA-0B8D302055CA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370" y="1168136"/>
            <a:ext cx="8568531" cy="2015913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53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324518" y="3231669"/>
            <a:ext cx="5040313" cy="1603745"/>
          </a:xfrm>
        </p:spPr>
        <p:txBody>
          <a:bodyPr lIns="100794" rIns="100794" anchor="t"/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4E52E7-4BB0-45EE-A6AE-44B7DB84F06A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Dvojitá šipka 6"/>
          <p:cNvSpPr/>
          <p:nvPr/>
        </p:nvSpPr>
        <p:spPr>
          <a:xfrm>
            <a:off x="4009187" y="3312976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803676" y="3312976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31" y="1632890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4318" y="1632890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AA3E2A-B710-403B-B2F6-CE9AE41DCCAE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1" y="300987"/>
            <a:ext cx="9072563" cy="1259946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031" y="5963744"/>
            <a:ext cx="4454027" cy="839964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1589" anchor="ctr"/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5120819" y="5963744"/>
            <a:ext cx="4455776" cy="839964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1589" anchor="ctr"/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504031" y="1592067"/>
            <a:ext cx="4454027" cy="434506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0818" y="1592067"/>
            <a:ext cx="4455776" cy="434506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E2783-56B6-4203-AB1D-4372F67F7AB9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E538AC-6A65-4572-A4A3-9B8B9AB106E8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D63F80-7B49-43D0-AC7C-7122E5C4EB2E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8063" y="5375769"/>
            <a:ext cx="8248138" cy="503978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8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872302" y="5903008"/>
            <a:ext cx="4381712" cy="1007957"/>
          </a:xfrm>
        </p:spPr>
        <p:txBody>
          <a:bodyPr/>
          <a:lstStyle>
            <a:lvl1pPr marL="0" indent="0" algn="r">
              <a:buNone/>
              <a:defRPr sz="18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008063" y="302387"/>
            <a:ext cx="8245951" cy="503978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7416086" y="7063571"/>
            <a:ext cx="2116931" cy="403183"/>
          </a:xfrm>
        </p:spPr>
        <p:txBody>
          <a:bodyPr/>
          <a:lstStyle>
            <a:extLst/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8C7C58-EA5B-4C74-AF75-FF5CCFC130F9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58129" y="6000343"/>
            <a:ext cx="7896490" cy="714556"/>
          </a:xfrm>
          <a:noFill/>
        </p:spPr>
        <p:txBody>
          <a:bodyPr lIns="100794" tIns="0" rIns="100794" anchor="t"/>
          <a:lstStyle>
            <a:lvl1pPr marL="0" marR="20159" indent="0" algn="r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52016" y="209405"/>
            <a:ext cx="9576594" cy="483819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5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828726" y="7063572"/>
            <a:ext cx="2591463" cy="4024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C53B35-4AB3-4AAA-9D38-48615481FA9C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016" y="5362896"/>
            <a:ext cx="8902603" cy="62024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3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550414" y="6553191"/>
            <a:ext cx="5446695" cy="101531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535470" y="6546660"/>
            <a:ext cx="4068466" cy="102895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661" y="6383784"/>
            <a:ext cx="3750815" cy="1191457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0794" tIns="50397" rIns="100794" bIns="50397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nice 10"/>
          <p:cNvCxnSpPr/>
          <p:nvPr/>
        </p:nvCxnSpPr>
        <p:spPr>
          <a:xfrm>
            <a:off x="-10183" y="6379910"/>
            <a:ext cx="3754337" cy="119533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9551582" y="5498831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9346071" y="5498831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550414" y="6553191"/>
            <a:ext cx="5446695" cy="101531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535470" y="6546660"/>
            <a:ext cx="4068466" cy="102895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661" y="6383784"/>
            <a:ext cx="3750815" cy="1191457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0794" tIns="50397" rIns="100794" bIns="50397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nice 14"/>
          <p:cNvCxnSpPr/>
          <p:nvPr/>
        </p:nvCxnSpPr>
        <p:spPr>
          <a:xfrm>
            <a:off x="-10183" y="6379910"/>
            <a:ext cx="3754337" cy="119533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504031" y="1632890"/>
            <a:ext cx="9072563" cy="4989036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7416086" y="7063571"/>
            <a:ext cx="2116931" cy="4031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  <a:extLst/>
          </a:lstStyle>
          <a:p>
            <a:endParaRPr lang="cs-CZ" alt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828726" y="7063572"/>
            <a:ext cx="2591463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  <a:extLst/>
          </a:lstStyle>
          <a:p>
            <a:endParaRPr lang="cs-CZ" alt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9533017" y="7063572"/>
            <a:ext cx="403225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r" eaLnBrk="1" latinLnBrk="0" hangingPunct="1">
              <a:defRPr kumimoji="0" sz="1100" b="0">
                <a:solidFill>
                  <a:schemeClr val="tx1"/>
                </a:solidFill>
              </a:defRPr>
            </a:lvl1pPr>
            <a:extLst/>
          </a:lstStyle>
          <a:p>
            <a:fld id="{A281A421-2A27-4CF9-93D2-1A7ACD417FC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03177" indent="-282224" algn="l" rtl="0" eaLnBrk="1" latinLnBrk="0" hangingPunct="1">
        <a:spcBef>
          <a:spcPts val="441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01" indent="-251986" algn="l" rtl="0" eaLnBrk="1" latinLnBrk="0" hangingPunct="1">
        <a:spcBef>
          <a:spcPts val="357"/>
        </a:spcBef>
        <a:buClr>
          <a:schemeClr val="accent1"/>
        </a:buClr>
        <a:buFont typeface="Verdana"/>
        <a:buChar char="◦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947467" indent="-251986" algn="l" rtl="0" eaLnBrk="1" latinLnBrk="0" hangingPunct="1">
        <a:spcBef>
          <a:spcPts val="386"/>
        </a:spcBef>
        <a:buClr>
          <a:schemeClr val="accent2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929" indent="-251986" algn="l" rtl="0" eaLnBrk="1" latinLnBrk="0" hangingPunct="1">
        <a:spcBef>
          <a:spcPts val="386"/>
        </a:spcBef>
        <a:buClr>
          <a:schemeClr val="accent2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15" indent="-251986" algn="l" rtl="0" eaLnBrk="1" latinLnBrk="0" hangingPunct="1">
        <a:spcBef>
          <a:spcPts val="386"/>
        </a:spcBef>
        <a:buClr>
          <a:schemeClr val="accent2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3900" indent="-251986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015886" indent="-251986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267872" indent="-251986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19858" indent="-251986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4103689"/>
            <a:ext cx="9069388" cy="3024187"/>
          </a:xfrm>
          <a:ln/>
        </p:spPr>
        <p:txBody>
          <a:bodyPr/>
          <a:lstStyle/>
          <a:p>
            <a:pPr indent="-341242">
              <a:tabLst>
                <a:tab pos="34283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  <a:tab pos="8983387" algn="l"/>
              </a:tabLst>
            </a:pPr>
            <a:r>
              <a:rPr lang="cs-CZ" altLang="cs-CZ" sz="2200"/>
              <a:t>Vypracovali:	Kateřina Hamouzová</a:t>
            </a:r>
          </a:p>
          <a:p>
            <a:pPr indent="-341242">
              <a:tabLst>
                <a:tab pos="34283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  <a:tab pos="8983387" algn="l"/>
              </a:tabLst>
            </a:pPr>
            <a:r>
              <a:rPr lang="cs-CZ" altLang="cs-CZ" sz="2200"/>
              <a:t>					Michaela Hromádková</a:t>
            </a:r>
          </a:p>
          <a:p>
            <a:pPr indent="-341242">
              <a:tabLst>
                <a:tab pos="34283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  <a:tab pos="8983387" algn="l"/>
              </a:tabLst>
            </a:pPr>
            <a:r>
              <a:rPr lang="cs-CZ" altLang="cs-CZ" sz="2200"/>
              <a:t>					Tereza Jarolímková</a:t>
            </a:r>
          </a:p>
          <a:p>
            <a:pPr indent="-341242">
              <a:tabLst>
                <a:tab pos="34283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  <a:tab pos="8983387" algn="l"/>
              </a:tabLst>
            </a:pPr>
            <a:r>
              <a:rPr lang="cs-CZ" altLang="cs-CZ" sz="2200"/>
              <a:t>Předmět:		Antropologie Střední Asie						</a:t>
            </a:r>
          </a:p>
          <a:p>
            <a:pPr indent="-341242">
              <a:tabLst>
                <a:tab pos="34283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  <a:tab pos="8983387" algn="l"/>
              </a:tabLst>
            </a:pPr>
            <a:r>
              <a:rPr lang="cs-CZ" altLang="cs-CZ" sz="2200"/>
              <a:t>Obor:			HKSN, kruh 2.</a:t>
            </a:r>
          </a:p>
          <a:p>
            <a:pPr indent="-341242">
              <a:tabLst>
                <a:tab pos="34283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  <a:tab pos="8983387" algn="l"/>
              </a:tabLst>
            </a:pPr>
            <a:r>
              <a:rPr lang="cs-CZ" altLang="cs-CZ" sz="2200"/>
              <a:t>Datum:		14.4.2014</a:t>
            </a:r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361950" y="1655765"/>
            <a:ext cx="9069388" cy="1728787"/>
          </a:xfrm>
          <a:ln/>
        </p:spPr>
        <p:txBody>
          <a:bodyPr/>
          <a:lstStyle/>
          <a:p>
            <a:pPr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  <a:tab pos="8983387" algn="l"/>
              </a:tabLst>
            </a:pPr>
            <a:r>
              <a:rPr lang="cs-CZ" altLang="cs-CZ" b="1"/>
              <a:t>KINEMATOGRAFIE STŘEDNÍ ASIE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503808" y="3059757"/>
            <a:ext cx="9070975" cy="3887788"/>
          </a:xfrm>
          <a:ln/>
        </p:spPr>
        <p:txBody>
          <a:bodyPr tIns="28074" anchor="t">
            <a:normAutofit/>
          </a:bodyPr>
          <a:lstStyle/>
          <a:p>
            <a:pPr marL="214267" indent="-214267">
              <a:buSzPct val="45000"/>
              <a:buFont typeface="Wingdings" charset="2"/>
              <a:buChar char=""/>
              <a:tabLst>
                <a:tab pos="214267" algn="l"/>
                <a:tab pos="319022" algn="l"/>
                <a:tab pos="768191" algn="l"/>
                <a:tab pos="1217360" algn="l"/>
                <a:tab pos="1666529" algn="l"/>
                <a:tab pos="2115700" algn="l"/>
                <a:tab pos="2564868" algn="l"/>
                <a:tab pos="3014039" algn="l"/>
                <a:tab pos="3463206" algn="l"/>
                <a:tab pos="3912377" algn="l"/>
                <a:tab pos="4361544" algn="l"/>
                <a:tab pos="4810715" algn="l"/>
                <a:tab pos="5259883" algn="l"/>
                <a:tab pos="5709054" algn="l"/>
                <a:tab pos="6158223" algn="l"/>
                <a:tab pos="6607393" algn="l"/>
                <a:tab pos="7056561" algn="l"/>
                <a:tab pos="7505732" algn="l"/>
                <a:tab pos="7954901" algn="l"/>
                <a:tab pos="8404071" algn="l"/>
                <a:tab pos="8853240" algn="l"/>
                <a:tab pos="8983387" algn="l"/>
              </a:tabLst>
            </a:pPr>
            <a:r>
              <a:rPr lang="cs-CZ" altLang="cs-CZ" dirty="0"/>
              <a:t>Dušanbe - Tádžikistán</a:t>
            </a:r>
          </a:p>
          <a:p>
            <a:pPr marL="214267" indent="-214267">
              <a:buSzPct val="45000"/>
              <a:buFont typeface="Wingdings" charset="2"/>
              <a:buChar char=""/>
              <a:tabLst>
                <a:tab pos="214267" algn="l"/>
                <a:tab pos="319022" algn="l"/>
                <a:tab pos="768191" algn="l"/>
                <a:tab pos="1217360" algn="l"/>
                <a:tab pos="1666529" algn="l"/>
                <a:tab pos="2115700" algn="l"/>
                <a:tab pos="2564868" algn="l"/>
                <a:tab pos="3014039" algn="l"/>
                <a:tab pos="3463206" algn="l"/>
                <a:tab pos="3912377" algn="l"/>
                <a:tab pos="4361544" algn="l"/>
                <a:tab pos="4810715" algn="l"/>
                <a:tab pos="5259883" algn="l"/>
                <a:tab pos="5709054" algn="l"/>
                <a:tab pos="6158223" algn="l"/>
                <a:tab pos="6607393" algn="l"/>
                <a:tab pos="7056561" algn="l"/>
                <a:tab pos="7505732" algn="l"/>
                <a:tab pos="7954901" algn="l"/>
                <a:tab pos="8404071" algn="l"/>
                <a:tab pos="8853240" algn="l"/>
                <a:tab pos="8983387" algn="l"/>
              </a:tabLst>
            </a:pPr>
            <a:r>
              <a:rPr lang="cs-CZ" altLang="cs-CZ" dirty="0"/>
              <a:t>zaměřeno na persky mluvící země</a:t>
            </a:r>
          </a:p>
          <a:p>
            <a:pPr marL="214267" indent="-214267">
              <a:buSzPct val="45000"/>
              <a:buFont typeface="Wingdings" charset="2"/>
              <a:buChar char=""/>
              <a:tabLst>
                <a:tab pos="214267" algn="l"/>
                <a:tab pos="319022" algn="l"/>
                <a:tab pos="768191" algn="l"/>
                <a:tab pos="1217360" algn="l"/>
                <a:tab pos="1666529" algn="l"/>
                <a:tab pos="2115700" algn="l"/>
                <a:tab pos="2564868" algn="l"/>
                <a:tab pos="3014039" algn="l"/>
                <a:tab pos="3463206" algn="l"/>
                <a:tab pos="3912377" algn="l"/>
                <a:tab pos="4361544" algn="l"/>
                <a:tab pos="4810715" algn="l"/>
                <a:tab pos="5259883" algn="l"/>
                <a:tab pos="5709054" algn="l"/>
                <a:tab pos="6158223" algn="l"/>
                <a:tab pos="6607393" algn="l"/>
                <a:tab pos="7056561" algn="l"/>
                <a:tab pos="7505732" algn="l"/>
                <a:tab pos="7954901" algn="l"/>
                <a:tab pos="8404071" algn="l"/>
                <a:tab pos="8853240" algn="l"/>
                <a:tab pos="8983387" algn="l"/>
              </a:tabLst>
            </a:pPr>
            <a:r>
              <a:rPr lang="cs-CZ" altLang="cs-CZ" dirty="0"/>
              <a:t>soutěž o nejlepší snímky Společenství nezávislých států</a:t>
            </a:r>
          </a:p>
          <a:p>
            <a:pPr marL="214267" indent="-214267">
              <a:buSzPct val="45000"/>
              <a:buFont typeface="Wingdings" charset="2"/>
              <a:buChar char=""/>
              <a:tabLst>
                <a:tab pos="214267" algn="l"/>
                <a:tab pos="319022" algn="l"/>
                <a:tab pos="768191" algn="l"/>
                <a:tab pos="1217360" algn="l"/>
                <a:tab pos="1666529" algn="l"/>
                <a:tab pos="2115700" algn="l"/>
                <a:tab pos="2564868" algn="l"/>
                <a:tab pos="3014039" algn="l"/>
                <a:tab pos="3463206" algn="l"/>
                <a:tab pos="3912377" algn="l"/>
                <a:tab pos="4361544" algn="l"/>
                <a:tab pos="4810715" algn="l"/>
                <a:tab pos="5259883" algn="l"/>
                <a:tab pos="5709054" algn="l"/>
                <a:tab pos="6158223" algn="l"/>
                <a:tab pos="6607393" algn="l"/>
                <a:tab pos="7056561" algn="l"/>
                <a:tab pos="7505732" algn="l"/>
                <a:tab pos="7954901" algn="l"/>
                <a:tab pos="8404071" algn="l"/>
                <a:tab pos="8853240" algn="l"/>
                <a:tab pos="8983387" algn="l"/>
              </a:tabLst>
            </a:pPr>
            <a:r>
              <a:rPr lang="cs-CZ" altLang="cs-CZ" dirty="0"/>
              <a:t>snaha o prolínání </a:t>
            </a:r>
          </a:p>
          <a:p>
            <a:pPr marL="215856" indent="-214267">
              <a:buSzPct val="45000"/>
              <a:tabLst>
                <a:tab pos="214267" algn="l"/>
                <a:tab pos="319022" algn="l"/>
                <a:tab pos="768191" algn="l"/>
                <a:tab pos="1217360" algn="l"/>
                <a:tab pos="1666529" algn="l"/>
                <a:tab pos="2115700" algn="l"/>
                <a:tab pos="2564868" algn="l"/>
                <a:tab pos="3014039" algn="l"/>
                <a:tab pos="3463206" algn="l"/>
                <a:tab pos="3912377" algn="l"/>
                <a:tab pos="4361544" algn="l"/>
                <a:tab pos="4810715" algn="l"/>
                <a:tab pos="5259883" algn="l"/>
                <a:tab pos="5709054" algn="l"/>
                <a:tab pos="6158223" algn="l"/>
                <a:tab pos="6607393" algn="l"/>
                <a:tab pos="7056561" algn="l"/>
                <a:tab pos="7505732" algn="l"/>
                <a:tab pos="7954901" algn="l"/>
                <a:tab pos="8404071" algn="l"/>
                <a:tab pos="8853240" algn="l"/>
                <a:tab pos="8983387" algn="l"/>
              </a:tabLst>
            </a:pPr>
            <a:r>
              <a:rPr lang="cs-CZ" altLang="cs-CZ" dirty="0"/>
              <a:t>Východní a Západní </a:t>
            </a:r>
          </a:p>
          <a:p>
            <a:pPr marL="215856" indent="-214267">
              <a:buSzPct val="45000"/>
              <a:tabLst>
                <a:tab pos="214267" algn="l"/>
                <a:tab pos="319022" algn="l"/>
                <a:tab pos="768191" algn="l"/>
                <a:tab pos="1217360" algn="l"/>
                <a:tab pos="1666529" algn="l"/>
                <a:tab pos="2115700" algn="l"/>
                <a:tab pos="2564868" algn="l"/>
                <a:tab pos="3014039" algn="l"/>
                <a:tab pos="3463206" algn="l"/>
                <a:tab pos="3912377" algn="l"/>
                <a:tab pos="4361544" algn="l"/>
                <a:tab pos="4810715" algn="l"/>
                <a:tab pos="5259883" algn="l"/>
                <a:tab pos="5709054" algn="l"/>
                <a:tab pos="6158223" algn="l"/>
                <a:tab pos="6607393" algn="l"/>
                <a:tab pos="7056561" algn="l"/>
                <a:tab pos="7505732" algn="l"/>
                <a:tab pos="7954901" algn="l"/>
                <a:tab pos="8404071" algn="l"/>
                <a:tab pos="8853240" algn="l"/>
                <a:tab pos="8983387" algn="l"/>
              </a:tabLst>
            </a:pPr>
            <a:r>
              <a:rPr lang="cs-CZ" altLang="cs-CZ" dirty="0"/>
              <a:t>kinematografie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" y="71440"/>
            <a:ext cx="7646988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0352" y="4708437"/>
            <a:ext cx="3921125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69388" cy="4383088"/>
          </a:xfrm>
          <a:ln/>
        </p:spPr>
        <p:txBody>
          <a:bodyPr/>
          <a:lstStyle/>
          <a:p>
            <a:pPr marL="558684" indent="-557097">
              <a:buSzPct val="45000"/>
              <a:buFont typeface="Wingdings" charset="2"/>
              <a:buChar char=""/>
              <a:tabLst>
                <a:tab pos="558684" algn="l"/>
                <a:tab pos="663437" algn="l"/>
                <a:tab pos="1112607" algn="l"/>
                <a:tab pos="1561776" algn="l"/>
                <a:tab pos="2010946" algn="l"/>
                <a:tab pos="2460115" algn="l"/>
                <a:tab pos="2909284" algn="l"/>
                <a:tab pos="3358453" algn="l"/>
                <a:tab pos="3807623" algn="l"/>
                <a:tab pos="4256793" algn="l"/>
                <a:tab pos="4705962" algn="l"/>
                <a:tab pos="5155131" algn="l"/>
                <a:tab pos="5604300" algn="l"/>
                <a:tab pos="6053469" algn="l"/>
                <a:tab pos="6502640" algn="l"/>
                <a:tab pos="6951808" algn="l"/>
                <a:tab pos="7400979" algn="l"/>
                <a:tab pos="7850147" algn="l"/>
                <a:tab pos="8299317" algn="l"/>
                <a:tab pos="8748486" algn="l"/>
                <a:tab pos="9197656" algn="l"/>
              </a:tabLst>
            </a:pPr>
            <a:r>
              <a:rPr lang="cs-CZ" altLang="cs-CZ"/>
              <a:t>Almaty - Kazachstán</a:t>
            </a:r>
          </a:p>
          <a:p>
            <a:pPr marL="558684" indent="-557097">
              <a:buSzPct val="45000"/>
              <a:buFont typeface="Wingdings" charset="2"/>
              <a:buChar char=""/>
              <a:tabLst>
                <a:tab pos="558684" algn="l"/>
                <a:tab pos="663437" algn="l"/>
                <a:tab pos="1112607" algn="l"/>
                <a:tab pos="1561776" algn="l"/>
                <a:tab pos="2010946" algn="l"/>
                <a:tab pos="2460115" algn="l"/>
                <a:tab pos="2909284" algn="l"/>
                <a:tab pos="3358453" algn="l"/>
                <a:tab pos="3807623" algn="l"/>
                <a:tab pos="4256793" algn="l"/>
                <a:tab pos="4705962" algn="l"/>
                <a:tab pos="5155131" algn="l"/>
                <a:tab pos="5604300" algn="l"/>
                <a:tab pos="6053469" algn="l"/>
                <a:tab pos="6502640" algn="l"/>
                <a:tab pos="6951808" algn="l"/>
                <a:tab pos="7400979" algn="l"/>
                <a:tab pos="7850147" algn="l"/>
                <a:tab pos="8299317" algn="l"/>
                <a:tab pos="8748486" algn="l"/>
                <a:tab pos="9197656" algn="l"/>
              </a:tabLst>
            </a:pPr>
            <a:r>
              <a:rPr lang="cs-CZ" altLang="cs-CZ"/>
              <a:t>první ročník v r. 1998, druhý dech od r. 2005</a:t>
            </a:r>
          </a:p>
          <a:p>
            <a:pPr marL="558684" indent="-557097">
              <a:buSzPct val="45000"/>
              <a:buFont typeface="Wingdings" charset="2"/>
              <a:buChar char=""/>
              <a:tabLst>
                <a:tab pos="558684" algn="l"/>
                <a:tab pos="663437" algn="l"/>
                <a:tab pos="1112607" algn="l"/>
                <a:tab pos="1561776" algn="l"/>
                <a:tab pos="2010946" algn="l"/>
                <a:tab pos="2460115" algn="l"/>
                <a:tab pos="2909284" algn="l"/>
                <a:tab pos="3358453" algn="l"/>
                <a:tab pos="3807623" algn="l"/>
                <a:tab pos="4256793" algn="l"/>
                <a:tab pos="4705962" algn="l"/>
                <a:tab pos="5155131" algn="l"/>
                <a:tab pos="5604300" algn="l"/>
                <a:tab pos="6053469" algn="l"/>
                <a:tab pos="6502640" algn="l"/>
                <a:tab pos="6951808" algn="l"/>
                <a:tab pos="7400979" algn="l"/>
                <a:tab pos="7850147" algn="l"/>
                <a:tab pos="8299317" algn="l"/>
                <a:tab pos="8748486" algn="l"/>
                <a:tab pos="9197656" algn="l"/>
              </a:tabLst>
            </a:pPr>
            <a:r>
              <a:rPr lang="cs-CZ" altLang="cs-CZ"/>
              <a:t>pod záštitou ministerstva kultury, informatiky a sportu Kazašské republiky</a:t>
            </a:r>
          </a:p>
          <a:p>
            <a:pPr marL="558684" indent="-557097">
              <a:buSzPct val="45000"/>
              <a:buFont typeface="Wingdings" charset="2"/>
              <a:buChar char=""/>
              <a:tabLst>
                <a:tab pos="558684" algn="l"/>
                <a:tab pos="663437" algn="l"/>
                <a:tab pos="1112607" algn="l"/>
                <a:tab pos="1561776" algn="l"/>
                <a:tab pos="2010946" algn="l"/>
                <a:tab pos="2460115" algn="l"/>
                <a:tab pos="2909284" algn="l"/>
                <a:tab pos="3358453" algn="l"/>
                <a:tab pos="3807623" algn="l"/>
                <a:tab pos="4256793" algn="l"/>
                <a:tab pos="4705962" algn="l"/>
                <a:tab pos="5155131" algn="l"/>
                <a:tab pos="5604300" algn="l"/>
                <a:tab pos="6053469" algn="l"/>
                <a:tab pos="6502640" algn="l"/>
                <a:tab pos="6951808" algn="l"/>
                <a:tab pos="7400979" algn="l"/>
                <a:tab pos="7850147" algn="l"/>
                <a:tab pos="8299317" algn="l"/>
                <a:tab pos="8748486" algn="l"/>
                <a:tab pos="9197656" algn="l"/>
              </a:tabLst>
            </a:pPr>
            <a:r>
              <a:rPr lang="cs-CZ" altLang="cs-CZ"/>
              <a:t>3 sekce – celovečerní, dokumentární a animovaný</a:t>
            </a:r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8" cy="1260475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  <a:tab pos="8983387" algn="l"/>
              </a:tabLst>
            </a:pPr>
            <a:r>
              <a:rPr lang="cs-CZ" altLang="cs-CZ"/>
              <a:t>Eurasia Internatonal film festival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8375" y="4679952"/>
            <a:ext cx="3240088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69388" cy="4383088"/>
          </a:xfrm>
          <a:ln/>
        </p:spPr>
        <p:txBody>
          <a:bodyPr/>
          <a:lstStyle/>
          <a:p>
            <a:pPr marL="558684" indent="-557097">
              <a:buSzPct val="45000"/>
              <a:buFont typeface="Wingdings" charset="2"/>
              <a:buChar char=""/>
              <a:tabLst>
                <a:tab pos="558684" algn="l"/>
                <a:tab pos="663437" algn="l"/>
                <a:tab pos="1112607" algn="l"/>
                <a:tab pos="1561776" algn="l"/>
                <a:tab pos="2010946" algn="l"/>
                <a:tab pos="2460115" algn="l"/>
                <a:tab pos="2909284" algn="l"/>
                <a:tab pos="3358453" algn="l"/>
                <a:tab pos="3807623" algn="l"/>
                <a:tab pos="4256793" algn="l"/>
                <a:tab pos="4705962" algn="l"/>
                <a:tab pos="5155131" algn="l"/>
                <a:tab pos="5604300" algn="l"/>
                <a:tab pos="6053469" algn="l"/>
                <a:tab pos="6502640" algn="l"/>
                <a:tab pos="6951808" algn="l"/>
                <a:tab pos="7400979" algn="l"/>
                <a:tab pos="7850147" algn="l"/>
                <a:tab pos="8299317" algn="l"/>
                <a:tab pos="8748486" algn="l"/>
                <a:tab pos="9197656" algn="l"/>
              </a:tabLst>
            </a:pPr>
            <a:r>
              <a:rPr lang="cs-CZ" altLang="cs-CZ"/>
              <a:t>Biškek – Kyrgyzstán</a:t>
            </a:r>
          </a:p>
          <a:p>
            <a:pPr marL="558684" indent="-557097">
              <a:buSzPct val="45000"/>
              <a:buFont typeface="Wingdings" charset="2"/>
              <a:buChar char=""/>
              <a:tabLst>
                <a:tab pos="558684" algn="l"/>
                <a:tab pos="663437" algn="l"/>
                <a:tab pos="1112607" algn="l"/>
                <a:tab pos="1561776" algn="l"/>
                <a:tab pos="2010946" algn="l"/>
                <a:tab pos="2460115" algn="l"/>
                <a:tab pos="2909284" algn="l"/>
                <a:tab pos="3358453" algn="l"/>
                <a:tab pos="3807623" algn="l"/>
                <a:tab pos="4256793" algn="l"/>
                <a:tab pos="4705962" algn="l"/>
                <a:tab pos="5155131" algn="l"/>
                <a:tab pos="5604300" algn="l"/>
                <a:tab pos="6053469" algn="l"/>
                <a:tab pos="6502640" algn="l"/>
                <a:tab pos="6951808" algn="l"/>
                <a:tab pos="7400979" algn="l"/>
                <a:tab pos="7850147" algn="l"/>
                <a:tab pos="8299317" algn="l"/>
                <a:tab pos="8748486" algn="l"/>
                <a:tab pos="9197656" algn="l"/>
              </a:tabLst>
            </a:pPr>
            <a:r>
              <a:rPr lang="cs-CZ" altLang="cs-CZ"/>
              <a:t>filmy promítány v blocích</a:t>
            </a:r>
          </a:p>
          <a:p>
            <a:pPr marL="558684" indent="-557097">
              <a:buSzPct val="45000"/>
              <a:buFont typeface="Wingdings" charset="2"/>
              <a:buChar char=""/>
              <a:tabLst>
                <a:tab pos="558684" algn="l"/>
                <a:tab pos="663437" algn="l"/>
                <a:tab pos="1112607" algn="l"/>
                <a:tab pos="1561776" algn="l"/>
                <a:tab pos="2010946" algn="l"/>
                <a:tab pos="2460115" algn="l"/>
                <a:tab pos="2909284" algn="l"/>
                <a:tab pos="3358453" algn="l"/>
                <a:tab pos="3807623" algn="l"/>
                <a:tab pos="4256793" algn="l"/>
                <a:tab pos="4705962" algn="l"/>
                <a:tab pos="5155131" algn="l"/>
                <a:tab pos="5604300" algn="l"/>
                <a:tab pos="6053469" algn="l"/>
                <a:tab pos="6502640" algn="l"/>
                <a:tab pos="6951808" algn="l"/>
                <a:tab pos="7400979" algn="l"/>
                <a:tab pos="7850147" algn="l"/>
                <a:tab pos="8299317" algn="l"/>
                <a:tab pos="8748486" algn="l"/>
                <a:tab pos="9197656" algn="l"/>
              </a:tabLst>
            </a:pPr>
            <a:r>
              <a:rPr lang="cs-CZ" altLang="cs-CZ"/>
              <a:t>snaha o posílení kulturních vazeb mezi státy ve Společenství nezávislých států, Baltských zemí a Gruzie.</a:t>
            </a:r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8" cy="1260475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  <a:tab pos="8983387" algn="l"/>
              </a:tabLst>
            </a:pPr>
            <a:r>
              <a:rPr lang="cs-CZ" altLang="cs-CZ"/>
              <a:t>Short film international film festival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503240" y="1768477"/>
            <a:ext cx="9070975" cy="4384675"/>
          </a:xfrm>
          <a:ln/>
        </p:spPr>
        <p:txBody>
          <a:bodyPr/>
          <a:lstStyle/>
          <a:p>
            <a:pPr marL="430123" indent="-323782">
              <a:buSzPct val="45000"/>
              <a:buFont typeface="Wingdings" charset="2"/>
              <a:buChar char=""/>
              <a:tabLst>
                <a:tab pos="430123" algn="l"/>
                <a:tab pos="534878" algn="l"/>
                <a:tab pos="984046" algn="l"/>
                <a:tab pos="1433216" algn="l"/>
                <a:tab pos="1882384" algn="l"/>
                <a:tab pos="2331555" algn="l"/>
                <a:tab pos="2780723" algn="l"/>
                <a:tab pos="3229893" algn="l"/>
                <a:tab pos="3679062" algn="l"/>
                <a:tab pos="4128231" algn="l"/>
                <a:tab pos="4577400" algn="l"/>
                <a:tab pos="5026571" algn="l"/>
                <a:tab pos="5475739" algn="l"/>
                <a:tab pos="5924910" algn="l"/>
                <a:tab pos="6374078" algn="l"/>
                <a:tab pos="6823248" algn="l"/>
                <a:tab pos="7272417" algn="l"/>
                <a:tab pos="7721587" algn="l"/>
                <a:tab pos="8170755" algn="l"/>
                <a:tab pos="8619925" algn="l"/>
                <a:tab pos="9069094" algn="l"/>
              </a:tabLst>
            </a:pPr>
            <a:r>
              <a:rPr lang="cs-CZ" altLang="cs-CZ"/>
              <a:t>pod záštitou WFUNA</a:t>
            </a:r>
          </a:p>
          <a:p>
            <a:pPr marL="430123" indent="-323782">
              <a:buSzPct val="45000"/>
              <a:buFont typeface="Wingdings" charset="2"/>
              <a:buChar char=""/>
              <a:tabLst>
                <a:tab pos="430123" algn="l"/>
                <a:tab pos="534878" algn="l"/>
                <a:tab pos="984046" algn="l"/>
                <a:tab pos="1433216" algn="l"/>
                <a:tab pos="1882384" algn="l"/>
                <a:tab pos="2331555" algn="l"/>
                <a:tab pos="2780723" algn="l"/>
                <a:tab pos="3229893" algn="l"/>
                <a:tab pos="3679062" algn="l"/>
                <a:tab pos="4128231" algn="l"/>
                <a:tab pos="4577400" algn="l"/>
                <a:tab pos="5026571" algn="l"/>
                <a:tab pos="5475739" algn="l"/>
                <a:tab pos="5924910" algn="l"/>
                <a:tab pos="6374078" algn="l"/>
                <a:tab pos="6823248" algn="l"/>
                <a:tab pos="7272417" algn="l"/>
                <a:tab pos="7721587" algn="l"/>
                <a:tab pos="8170755" algn="l"/>
                <a:tab pos="8619925" algn="l"/>
                <a:tab pos="9069094" algn="l"/>
              </a:tabLst>
            </a:pPr>
            <a:r>
              <a:rPr lang="cs-CZ" altLang="cs-CZ"/>
              <a:t>v ČR znán jako FESTIVAL JEDEN SVĚT</a:t>
            </a:r>
          </a:p>
          <a:p>
            <a:pPr marL="430123" indent="-323782">
              <a:buSzPct val="45000"/>
              <a:buFont typeface="Wingdings" charset="2"/>
              <a:buChar char=""/>
              <a:tabLst>
                <a:tab pos="430123" algn="l"/>
                <a:tab pos="534878" algn="l"/>
                <a:tab pos="984046" algn="l"/>
                <a:tab pos="1433216" algn="l"/>
                <a:tab pos="1882384" algn="l"/>
                <a:tab pos="2331555" algn="l"/>
                <a:tab pos="2780723" algn="l"/>
                <a:tab pos="3229893" algn="l"/>
                <a:tab pos="3679062" algn="l"/>
                <a:tab pos="4128231" algn="l"/>
                <a:tab pos="4577400" algn="l"/>
                <a:tab pos="5026571" algn="l"/>
                <a:tab pos="5475739" algn="l"/>
                <a:tab pos="5924910" algn="l"/>
                <a:tab pos="6374078" algn="l"/>
                <a:tab pos="6823248" algn="l"/>
                <a:tab pos="7272417" algn="l"/>
                <a:tab pos="7721587" algn="l"/>
                <a:tab pos="8170755" algn="l"/>
                <a:tab pos="8619925" algn="l"/>
                <a:tab pos="9069094" algn="l"/>
              </a:tabLst>
            </a:pPr>
            <a:r>
              <a:rPr lang="cs-CZ" altLang="cs-CZ"/>
              <a:t>dokumentární tvorba</a:t>
            </a:r>
          </a:p>
          <a:p>
            <a:pPr marL="430123" indent="-323782">
              <a:buSzPct val="45000"/>
              <a:buFont typeface="Wingdings" charset="2"/>
              <a:buChar char=""/>
              <a:tabLst>
                <a:tab pos="430123" algn="l"/>
                <a:tab pos="534878" algn="l"/>
                <a:tab pos="984046" algn="l"/>
                <a:tab pos="1433216" algn="l"/>
                <a:tab pos="1882384" algn="l"/>
                <a:tab pos="2331555" algn="l"/>
                <a:tab pos="2780723" algn="l"/>
                <a:tab pos="3229893" algn="l"/>
                <a:tab pos="3679062" algn="l"/>
                <a:tab pos="4128231" algn="l"/>
                <a:tab pos="4577400" algn="l"/>
                <a:tab pos="5026571" algn="l"/>
                <a:tab pos="5475739" algn="l"/>
                <a:tab pos="5924910" algn="l"/>
                <a:tab pos="6374078" algn="l"/>
                <a:tab pos="6823248" algn="l"/>
                <a:tab pos="7272417" algn="l"/>
                <a:tab pos="7721587" algn="l"/>
                <a:tab pos="8170755" algn="l"/>
                <a:tab pos="8619925" algn="l"/>
                <a:tab pos="9069094" algn="l"/>
              </a:tabLst>
            </a:pPr>
            <a:r>
              <a:rPr lang="cs-CZ" altLang="cs-CZ"/>
              <a:t>Kyrgyzstán - Bir Duino</a:t>
            </a:r>
          </a:p>
          <a:p>
            <a:pPr marL="430123" indent="-323782">
              <a:buSzPct val="45000"/>
              <a:tabLst>
                <a:tab pos="430123" algn="l"/>
                <a:tab pos="534878" algn="l"/>
                <a:tab pos="984046" algn="l"/>
                <a:tab pos="1433216" algn="l"/>
                <a:tab pos="1882384" algn="l"/>
                <a:tab pos="2331555" algn="l"/>
                <a:tab pos="2780723" algn="l"/>
                <a:tab pos="3229893" algn="l"/>
                <a:tab pos="3679062" algn="l"/>
                <a:tab pos="4128231" algn="l"/>
                <a:tab pos="4577400" algn="l"/>
                <a:tab pos="5026571" algn="l"/>
                <a:tab pos="5475739" algn="l"/>
                <a:tab pos="5924910" algn="l"/>
                <a:tab pos="6374078" algn="l"/>
                <a:tab pos="6823248" algn="l"/>
                <a:tab pos="7272417" algn="l"/>
                <a:tab pos="7721587" algn="l"/>
                <a:tab pos="8170755" algn="l"/>
                <a:tab pos="8619925" algn="l"/>
                <a:tab pos="9069094" algn="l"/>
              </a:tabLst>
            </a:pPr>
            <a:endParaRPr lang="cs-CZ" altLang="cs-CZ"/>
          </a:p>
        </p:txBody>
      </p:sp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40" y="301627"/>
            <a:ext cx="9070975" cy="1262063"/>
          </a:xfrm>
          <a:ln/>
        </p:spPr>
        <p:txBody>
          <a:bodyPr tIns="38872">
            <a:normAutofit fontScale="90000"/>
          </a:bodyPr>
          <a:lstStyle/>
          <a:p>
            <a:pPr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  <a:tab pos="8983387" algn="l"/>
              </a:tabLst>
            </a:pPr>
            <a:r>
              <a:rPr lang="cs-CZ" altLang="cs-CZ"/>
              <a:t>International Human Rights Film Festival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7650" y="3455990"/>
            <a:ext cx="3290888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3600450" y="2592390"/>
            <a:ext cx="5972175" cy="3559175"/>
          </a:xfrm>
          <a:ln/>
        </p:spPr>
        <p:txBody>
          <a:bodyPr/>
          <a:lstStyle/>
          <a:p>
            <a:pPr marL="558684" indent="-557097">
              <a:buSzPct val="45000"/>
              <a:buFont typeface="Wingdings" charset="2"/>
              <a:buChar char=""/>
              <a:tabLst>
                <a:tab pos="558684" algn="l"/>
                <a:tab pos="663437" algn="l"/>
                <a:tab pos="1112607" algn="l"/>
                <a:tab pos="1561776" algn="l"/>
                <a:tab pos="2010946" algn="l"/>
                <a:tab pos="2460115" algn="l"/>
                <a:tab pos="2909284" algn="l"/>
                <a:tab pos="3358453" algn="l"/>
                <a:tab pos="3807623" algn="l"/>
                <a:tab pos="4256793" algn="l"/>
                <a:tab pos="4705962" algn="l"/>
                <a:tab pos="5155131" algn="l"/>
                <a:tab pos="5604300" algn="l"/>
                <a:tab pos="6053469" algn="l"/>
                <a:tab pos="6502640" algn="l"/>
                <a:tab pos="6951808" algn="l"/>
                <a:tab pos="7400979" algn="l"/>
                <a:tab pos="7850147" algn="l"/>
                <a:tab pos="8299317" algn="l"/>
                <a:tab pos="8748486" algn="l"/>
                <a:tab pos="9197656" algn="l"/>
              </a:tabLst>
            </a:pPr>
            <a:r>
              <a:rPr lang="cs-CZ" altLang="cs-CZ"/>
              <a:t>sekce Na východ od Západu</a:t>
            </a:r>
          </a:p>
          <a:p>
            <a:pPr marL="558684" indent="-557097">
              <a:buSzPct val="45000"/>
              <a:buFont typeface="Wingdings" charset="2"/>
              <a:buChar char=""/>
              <a:tabLst>
                <a:tab pos="558684" algn="l"/>
                <a:tab pos="663437" algn="l"/>
                <a:tab pos="1112607" algn="l"/>
                <a:tab pos="1561776" algn="l"/>
                <a:tab pos="2010946" algn="l"/>
                <a:tab pos="2460115" algn="l"/>
                <a:tab pos="2909284" algn="l"/>
                <a:tab pos="3358453" algn="l"/>
                <a:tab pos="3807623" algn="l"/>
                <a:tab pos="4256793" algn="l"/>
                <a:tab pos="4705962" algn="l"/>
                <a:tab pos="5155131" algn="l"/>
                <a:tab pos="5604300" algn="l"/>
                <a:tab pos="6053469" algn="l"/>
                <a:tab pos="6502640" algn="l"/>
                <a:tab pos="6951808" algn="l"/>
                <a:tab pos="7400979" algn="l"/>
                <a:tab pos="7850147" algn="l"/>
                <a:tab pos="8299317" algn="l"/>
                <a:tab pos="8748486" algn="l"/>
                <a:tab pos="9197656" algn="l"/>
              </a:tabLst>
            </a:pPr>
            <a:r>
              <a:rPr lang="cs-CZ" altLang="cs-CZ"/>
              <a:t>Uroki Garmonii (Emir Baigazin)</a:t>
            </a:r>
          </a:p>
          <a:p>
            <a:pPr marL="558684" indent="-557097">
              <a:buSzPct val="45000"/>
              <a:tabLst>
                <a:tab pos="558684" algn="l"/>
                <a:tab pos="663437" algn="l"/>
                <a:tab pos="1112607" algn="l"/>
                <a:tab pos="1561776" algn="l"/>
                <a:tab pos="2010946" algn="l"/>
                <a:tab pos="2460115" algn="l"/>
                <a:tab pos="2909284" algn="l"/>
                <a:tab pos="3358453" algn="l"/>
                <a:tab pos="3807623" algn="l"/>
                <a:tab pos="4256793" algn="l"/>
                <a:tab pos="4705962" algn="l"/>
                <a:tab pos="5155131" algn="l"/>
                <a:tab pos="5604300" algn="l"/>
                <a:tab pos="6053469" algn="l"/>
                <a:tab pos="6502640" algn="l"/>
                <a:tab pos="6951808" algn="l"/>
                <a:tab pos="7400979" algn="l"/>
                <a:tab pos="7850147" algn="l"/>
                <a:tab pos="8299317" algn="l"/>
                <a:tab pos="8748486" algn="l"/>
                <a:tab pos="9197656" algn="l"/>
              </a:tabLst>
            </a:pPr>
            <a:endParaRPr lang="cs-CZ" altLang="cs-CZ"/>
          </a:p>
          <a:p>
            <a:pPr marL="558684" indent="-557097">
              <a:tabLst>
                <a:tab pos="558684" algn="l"/>
                <a:tab pos="663437" algn="l"/>
                <a:tab pos="1112607" algn="l"/>
                <a:tab pos="1561776" algn="l"/>
                <a:tab pos="2010946" algn="l"/>
                <a:tab pos="2460115" algn="l"/>
                <a:tab pos="2909284" algn="l"/>
                <a:tab pos="3358453" algn="l"/>
                <a:tab pos="3807623" algn="l"/>
                <a:tab pos="4256793" algn="l"/>
                <a:tab pos="4705962" algn="l"/>
                <a:tab pos="5155131" algn="l"/>
                <a:tab pos="5604300" algn="l"/>
                <a:tab pos="6053469" algn="l"/>
                <a:tab pos="6502640" algn="l"/>
                <a:tab pos="6951808" algn="l"/>
                <a:tab pos="7400979" algn="l"/>
                <a:tab pos="7850147" algn="l"/>
                <a:tab pos="8299317" algn="l"/>
                <a:tab pos="8748486" algn="l"/>
                <a:tab pos="9197656" algn="l"/>
              </a:tabLst>
            </a:pPr>
            <a:endParaRPr lang="cs-CZ" altLang="cs-CZ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8" cy="1260475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  <a:tab pos="8983387" algn="l"/>
              </a:tabLst>
            </a:pPr>
            <a:r>
              <a:rPr lang="cs-CZ" altLang="cs-CZ"/>
              <a:t>Karlovy Vary mezinárodní filmový festival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238" y="2087563"/>
            <a:ext cx="2808288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500" dirty="0" err="1" smtClean="0"/>
              <a:t>Borat</a:t>
            </a:r>
            <a:r>
              <a:rPr lang="cs-CZ" sz="3500" dirty="0" smtClean="0"/>
              <a:t>: </a:t>
            </a:r>
            <a:r>
              <a:rPr lang="cs-CZ" sz="3500" dirty="0" err="1"/>
              <a:t>Nakoukání</a:t>
            </a:r>
            <a:r>
              <a:rPr lang="cs-CZ" sz="3500" dirty="0"/>
              <a:t> do </a:t>
            </a:r>
            <a:r>
              <a:rPr lang="cs-CZ" sz="3500" dirty="0" err="1"/>
              <a:t>amerycké</a:t>
            </a:r>
            <a:r>
              <a:rPr lang="cs-CZ" sz="3500" dirty="0"/>
              <a:t> </a:t>
            </a:r>
            <a:r>
              <a:rPr lang="cs-CZ" sz="3500" dirty="0" err="1"/>
              <a:t>kultůry</a:t>
            </a:r>
            <a:r>
              <a:rPr lang="cs-CZ" sz="3500" dirty="0"/>
              <a:t> na </a:t>
            </a:r>
            <a:r>
              <a:rPr lang="cs-CZ" sz="3500" dirty="0" err="1"/>
              <a:t>obědnávku</a:t>
            </a:r>
            <a:r>
              <a:rPr lang="cs-CZ" sz="3500" dirty="0"/>
              <a:t> </a:t>
            </a:r>
            <a:r>
              <a:rPr lang="cs-CZ" sz="3500" dirty="0" err="1"/>
              <a:t>slavnoj</a:t>
            </a:r>
            <a:r>
              <a:rPr lang="cs-CZ" sz="3500" dirty="0"/>
              <a:t> </a:t>
            </a:r>
            <a:r>
              <a:rPr lang="cs-CZ" sz="3500" dirty="0" err="1"/>
              <a:t>kazašskoj</a:t>
            </a:r>
            <a:r>
              <a:rPr lang="cs-CZ" sz="3500" dirty="0"/>
              <a:t> národu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2006 Veřejný nepřítel Kazachstánu</a:t>
            </a:r>
            <a:endParaRPr lang="cs-CZ" dirty="0"/>
          </a:p>
        </p:txBody>
      </p:sp>
      <p:sp>
        <p:nvSpPr>
          <p:cNvPr id="1026" name="AutoShape 2" descr="data:image/jpeg;base64,/9j/4AAQSkZJRgABAQAAAQABAAD/2wCEAAkGBxQSEhUUEhQUFRUXFBQVFBQUFRUVFBQXFBUXFhUUFBQYHCggGBomHBUVITEhJSkrLi4uFx8zODMsNygtLisBCgoKDg0OGhAQGiwkICQsLCwsLCwsLSwsLCwsLCwsLCwsLCwsLCwsLCwsLCwsLCwsLCwsLCwsLCwsLCwsLCwsLP/AABEIAKMBNQMBIgACEQEDEQH/xAAcAAABBQEBAQAAAAAAAAAAAAAAAgMEBQYBBwj/xABDEAACAQIDBgIHBQYEBQUAAAABAgMAEQQSIQUGMUFRYRMiBzJxgZGhsRQjQtHwM1JicrLBFYKS4SVzk6LCFiRDs9L/xAAZAQADAQEBAAAAAAAAAAAAAAAAAQIEAwX/xAAuEQACAgEDAwMBBwUAAAAAAAAAAQIRAxIhMTJBUQQTYSIUQnGBkaHhFSNSsfD/2gAMAwEAAhEDEQA/AM6oqVhxrUUU/E1q81mhHqPo2VPOdMwAt7OdvlWs22imF83TT28q8c2RtV4WDIxU9RV9iN5pJQA7X+X0qo5VGDjQOFysZxUAANZ3HLY1czY4EVS4yW50rPHktkEiugV00WroSAFKAoApQFAABSwKAKUBSGKUU8hptaqd4MaFXKGYEeY5eY4Wv7/pQouToG6Ie19tkMVDcVJOptzCqPrWbnx1/d3P1/XGmZ8Te5ubE8OelNojNbKOYA7k8AOp1HDrW6GNRRnlJtihjSP1w9lNjGcL6m5N7nn+vnWnm3ImVFJ9Y6kAcPzpk7g4kxhwBr100HPWhZIPuHtz8Gc8W/5020t/7VeDdSfoNPb+Vdk3XkXiwAI42vbtVe5DyHtT8FQQMuvHXv7zTKtY6fOn8ZgGj7jhp2qMDfj+hVLchpomrL0/VuH0q62Xj7vYi1wOHaswG0pcUpU3vw5jlUygpKgTo3s2MVBxqunxjSaKNKXg8EGVWJvcA/EVNEIUdKxfTE67sgQYHm1TQoUdBTGJ2gic9apcbj2k4aCrUZT5JbSF7Y2lm8q++qhVvT4gvTyIBWmMVFUjm9xMUVqevSa5eqAXmoLUi9cNAC81F6btXaAHEbUe2r7GYhWRcp5VnK4JCOdJq3Y72LNjRVb9qaiqJNeDSww6iqjIeprojPU1icV5NGsullA5inlxY6iqERdzSxD3PxpOKBTZdPjV60w+MXrUAQD9Gjwl7VNIepks45OtJ/xFajZV7UZ16inSFqZI/wASHIGk/wCJHktNGZetcOJWivgNTHvt8nJa4Z5TzApn7YvSj7b0WjfwLV8jwSQ8XNQdsReUAnkTr7hr8akjFPyWoe1lkdb5eHTiB1qoXq3AzDjKfjWt9E+y1nxl2F1iXP7W4L/eshODzFviK9O9B0QviTz+7Hu1NaMzrGycauSPVUwiE3YD9cqmSxKUsF+IpWEh6/OnZkAGlv176xwWxsZmMXs1f3ReqPH4cdO1bbFwi96ze0IxxHeokqZaZgdqbOBudOB+PWvPdpJkZha1/wBaV6rtJbad6833nXLIRbnWv08uxmzruUwkv+vrSdTxpIFOA3HsrWZTWnbaooVReygfAVXYnacknDQVGjXQHtSwa4rHFA5NjapzJvTtJJrvK9WIVmpcCZmCg6kga8Najl6Q09qAPQsL6NpHUN4yai/qmoe3Nx5MNGZDIrAcrW+d6ya7wYhRZZpQOmdvzpjEbWmcWeWRh0Z2I+BNRpn5HaHM1F6hic0sTGulCJF6L0yJaVmooBy9cNIvRmpAKIorebn7t4CeDPPLZ76jxljt2tRU60FGZBbrSgG61lkxrjnUmPazik8bLs0IRutOLEetZ8bbbpWv3H2hgZM326QIb+UMzKPcVqHjkFohCE9TShh+5rW7UbYwhZo8QmexyhZmLf6b615odsNyNJY5MepGg+yjqaPsy1nTtRz+Kk/bX/ep+zLyLUjTjDr2roRB0rLnFt+8a4Zj+8aXsPyGs1XiIOYoOLQcxWTLnqfjXKf2deQ1mqbacY502dtxjhWaruan7ERa2SdsYoSMCBYc9K2Ho+219jwk8qpndsRHEoHAfdliT+udYjjpa9epejnYxxGzpVVvOJyULcFIjGUG/Lz8qMtRhR0xW5EyD0mhf2sUi9WCmwq/2ZvKMSCYvNoSe1ed7X3Qe4XxCGBYOzEkvc6G1xbhwF+Nbv0bbvtAsrOCA1ggN76A5jry1X4GuDUK+k0xck9yu3i31EOmVmcjRVGp9vSslLtvaE/qJ4S9SVB19uvyrRb07PzTOUFtNCOPc1lsTu34hVgSlgAQC13Iuc2uovfl0FOGmtxTUr2OYbHziQJiADfRXH0aoG+OEumbmOFabZ+yGVPvCWF9M2p7a1H23gw8TKemlJSSmmhSi9NHl8aE8BfrXALm361rfbO3fSMF2DWW978NOLVho/MxNrak29puK1xyKV0Z549KTfcsCautmbpYuZM8cRKngSyi/uvWeANabZO++Mw8YjjdMo4ZkBPxuKbvschG0N08VAuaWOy8yGBt7hUF8CQNKucRvdi8WpSV0y8wqBSffTCzLwNQ2y0lRQzxFeNMm1T9ryKW0NV2cVaIDKK4UFBkFJMtMBYSu2prxqSZqKAkUXqIZaSZe9FASywrhlFQzKKSZadATDKKKheLRRQUIrtcoqigooooAL0XoooA7moEhpNFADgmNOjE1GovRQqJi4kUsTCoFdpUFFiGHWnViJFxwHOqmtvuvgvEwE7c1D/Jb1MnSCjOA17f6GsZ4mGk4DJNbibH7tNbHhzrwLxDXp3oZx7KmKUcjC/xDg/0j41yzr6LOmLqPasbNEoLuF0/EQPlXYcRePNYrdbgHiLjS9ecbU25nlVGay3uR2BF65jPSEI5SjWyWGSQ6A6aq3Qisqvwa9u7JeMm++YKpfW7W5AcqssGsEuoAvzHT2ivM8dvYVLFCPMeK6kj28BUnZW8SmxF1Yd+PY0/alVlOcOEzcbahUcOXKsvjuNqny4wyLfqKr8XofdUJbky4Gd48Vkws2osVK+9xYfOvMPFtpV7t/eVplMWQAB9Wve+Qm1hbTgKzMr3N624YaVuZs09b2JH2mufaKi0V2o40TY8URwNKbaLWtUSPhSKKAeae9IMtN0Wp0OhfimueIaTaigBQc0qQ02KdmFqBDV6KKKBhRRRagAorldoA7RXK7egAoFcooA6KKBXKACuiuUUAdrlFBoAK6a4KXyoATXou45tgMQOof5rXnVbfcuS2FnHY/01zydIGLBrf+hrGBMXLGeEkB95jdTb/Sz/AArAVO2FtI4bERzDXI1yOqkFXHvUsPfTnHVFocXTs2m9GLz4mUR6Kpy9zb+1Gz90p8XEJFeOxJBFz5SCwIP+gfGtPu9u5HJiDLfOjgSA6WZWAIPvverfGwRQvmykEaK0ZysvXMnPTS4rF7unZGyOJT55MS/o/cDM0qJ5SfMc2oNu1uN/dVBtHYjYcnLIsls18oPI2t3Pat5tWVJEt61tVzIWPPmxIXj8qrtn4IsxZ7E24aWA6aae6rWWXcHgXcrdz9pFhIrHgoKjvfW3yq32q2oHb/ao2D2EsMxZWJLEsRpYDp8a7M+d79SLewcD9TUzpu0RBPhnme0D95IP43/qNGytmyYiVIYhd3vlF7cFLHX2A1a7MwPibSihZbh8YisttCjSjNcdMt6+icNsLA4aRJY8PhoZBfI4VEbUENl9zW061uW62McpKL3PDV9FO0mXMsKHt4qKT7MxFQp/RxtNOODkP8rRv/Qxr6QXFu2oOnaxpX2l+dvhXJLN8D93H8ny8+7eLjB8TC4lfbBJb45bVUSxlTZgVPQgg/Ovrc41hyHzpuXEhhZo1b2i/wBaa9zuv3Frx+T5Jor6jxWyMFJ+0wWHb2xR3+OWqnF7mbMfjgkH8jMn9LCnql3i/wBh64f5HzlRaveMR6M9mNwSeP8AllJ/qvVbN6IsGf2eJxC/zBG+iinr+H+gXHyjxleNScaOHsr0Davop8GN5Bi1KorNZorHygm1w/HSsBjOC+ympJsZEFBooqgCiiuUAdtRReigAooooAKKKKAAUUUUAFAopcUZYhVBZiQFUAkkk2AAHE3oASaDV3tzdHG4NA+Jw7xobDNdWAJ4BshOU9jaqQ0k0+BtUcpw8KRSzwpksRXtn2rZX+DquECDEZEz2W02ew8Qym2o9btwtXiYrRbtv5JPZ/auWSNopOihNINONSGU866Eo9N9E284QjDyH1b+GTzUm5XXodfYT0r1jGbDgxGrceorwn0a7IMkz4g/s8Otz0d5AVWP4FifYOtbCXeaaA5VfNHyzaMv8JY6A+21+V6yZYfVaNGOe1Gqxu6UcYJD37W/KqPFFYQeA7Dqe1V0m8Uz66Duzrb/ALSTUFMUWa4PiPfRuEaHrf8AEfnU6fJevsia5Pq/jfiAeC8l7dz7aZnZUBJPYH9487duQpE+LSAHMczt6377dj+4vzrNY/aDSNc+xVHBR0FVDE5fgKWRY/xNJuVssTbTgmB1RnZltxtG9jfsSK3+9eLkOLhgSVYlaMsxfLkBuxBOYEfgt76yPohizYtjySFyT3ZkA+Wapu9e1sKdpyx4wt4SRKnkzZs5VGHq628zVrS2MDdyJ+ytoRrjHw0ww0wWFpWmWKK0YQBjdlUaWOt+BtVUNs4rFln2dgFMCsQHd5I2kt+6EljynsL2566VS4HDiR9ojZ4kbDfYnBLA5i3kbILjNcgS2HEi/at16PNrYf8Aw+IeLGvhoRKGdVyHMSWa/AG9796cRMibsbXhxEUzyfacPJh7/aI2xeKcIFDeZQ78PKwta4II10Jpn3ylZDJDBtDwRf70NEwsvEnPA4FufmNJ2RiElfbOMKlsM0bpYeXxLjgDyJAU9vEFV2Fh2imyWcSwDCGN/u2F5sjsVIU5OJJNvNzqrFSNjsnajy4I4zxpggWVisiYdmtEWB1REGuU1nE9JPMllH8eEDfBkxQ+lObRxf2fYEEY9fEKFVeZEjtI9h7Db/MKTv8AYAwbNwWEHrGRFPdsjZj/AK3pk0rNHPtlkyCSbBKzosirK7QMVbgbHNbn14U9gNqSMwGXCkEgExYvOQOoUxC/svTW+uwsM2HlmkiDPFAwRrsCMinIND1PzrN7ibnYd8PBiZFbxc5kBDEL93Kcl14fhFBNKrNRvtYYObvG417qfzFeA7QS1vZXunpKxGTBt3yj4uo/OvF9qR3W4ri39b/L/v3NGNfQijortFWdDlFdooA5RQaKAO0UUUAFFFq7lPQ0AcootXbdqAOVI2fi2hlSWM2eN1dT3U3H0pgKaWIja9jSCz6Q2XtmLaODBZQyyoQ6Nr2ZfcR8q8B3p2R9kxLxXuvrITxKNfLfuNR7q2Hop2kw8SE+ro63JFr6G3vA+NN+lXZxBiltzZG06+Zfo1ZMbcMrj2NeSp4lLuee05ypPhnpV5u5upicaSIU8o9aRyVjXsWsbnsATWsyFEKvd2lZs6orMxHqqCx+A1r1Hd/0UYaKzYljiH6apEP8oN29591bvA7PigXLDGkY6IoUfAVEpIdHimwPRfjJyGmy4dOPn80h9kYOnvIrf7K9GOCiIaUNiGHDxDZL/wDLWwPvvW2Arl9anUx6UZvehUhjgijVY0aW2VFCqAI3OgGnKsDtbAMSShIYdOf5itvv5LaXBjjeYkjtkIP9VUG2/uo5C3FRp/Hm9T4k29t+1JOmRL4MdHj0QkSwx6cXAC+zTr7Kcn2uT5Y/Jpx/ER2NzpW73U2ZFi8KknhqCAytpclkJBa56m5/zVUbzQxopTTmARbykc6lSjqqjpc9PJijTOW5sONSQhbRdb/o+6rDD4HKNASedh+rCtDZn4N36G8PY4g9BEt+7ZyfotaLFbQGUmWRTe7BWijcBHlkSEBbAsSEA4kkmoHorh8PDTSMLXmY/wCVI0H1zVW7Lx+FZ8LP47riI4cLGEbD4grZVcTrcKQxbxTZhwKjiCRWX1U5xgtF/kXijFydmkws8iMYk8IFRmaNcMVKqWyq5VJzbNqRpqFPSs7tPczCO5keCEE2chJcRCpza3CCNgvutVtskCLFPiHxMJ8SOXxVZXhYNnjMChnHmVVUrra172NzTeyTkw0/gfZUxUxA+6nh8FM3lDIF9VEBJ4FmOtjevPfqs8e/jsvz5XCNHtY/A8MLE2HOEEEQh4GKLEMhNjnNyVQknibnXneifCRPhRhPs03g5AoEc2HJyxkNoxludQLk0jD7NxS7PWCMKsyYoLG4dpkWL7R4qsZNGeMJ5DexNjca06scow+F8OFjO85EwxBZdQsrTh5BG2SMsmhVcputhrT/AKhlXdPev554F9nh8mUxG4MuIxrKHaLDQxRLhZQ6yfs0iUBQHBU3BYmw4CoO+e6GPhWJ/tM+MKyfdjJI7RNbMJCSz6XVePart8e+bC53VGkVHMSCMOxmxDADw3RTiIxHlX7tldbXYHMKtMVjpMP9pZ5IWSGRMPAlpYs0jRo0fiv4xGRVlbMct7KW0sBXR+uzJ7pP9fNB7EPk7vpOJMHNFG6NKyquVnRCfMM2rkDgDT+6kATBwR3UskSBwrK2ViLsCVJHG9DbeVI8LLeTJiIzI7eJ5YBlQ5rEajOyJflmvU3Z0niHxLWLQ4e4JBIJVpLEgC5+842FaPTetllmoyhXO9+Dhm9OoQtMxvpVmCwoh4M6C38odv8A815RiVbLpcivQvTNP95CnQyN8FjUf+VUu7SpHDJLMNMpABrR95v5/guG2OmYACuVKnQMxI0uSbe00y8JFdibG6KK6aBiaK7RQAUUUUAbL0fYJJPEzqDbhetTtHZMQTRBWd9Gv/yVssUoYWrBmbUzTjS0nnT7MOY2TmadXBhEYuoGlbUYRRWZ3yiOVQp0J1q45XJ0S8aSsoI8hNhareTZxKAACouzsEqZS/G9bHB4XxWVIxdmIC/mew4+6qyZK4COLyW3oj3UYvLPKo8Mp4S3/E2ZWYjsMoF+56Vq98dzzicO6RZS2XyXNvMuqcdBqKt9mCDCwJCHBsCCerE3Y9tSacTxkN47SoeWYBh8dD8ayynctXc7KFRo8HwPo5x/2mKOeBo42bzygo6KoF2OZSQDYWF+ZFe4YXCpFGkcShUUAKo4AfnUiTbappKrRn+IcfYeB91RMLixKWZPUzWQ9RYXI7XuPdWiGZzdM4yx6VZIoopLi4te3ccR3F66HMcOgpKLTeHZiLONRxI0VujL09nLvoTI6CgDDb8EtjsKg1ypK5+QHzIrPb94vzRQfiVQ7tyPJU4ai4J7ZV61ptpTA7U1/DCvzZj/AOIp7FYeOWRS8SO9wqllBtc96d07OT3ZA9Hk/g4KQnMw8RyAiu1hYaEgWvcX48xWB2vOZHtckak3uLk8jf8AXCvZseqwQFUUAWNlA7Wry/auzGDK5HrMAR/Ncj6VGOS1WzpNOit2ddGY5CVN72HmBvxX8v0bnZ8TE34duNu1XOxcBccPwj561P8AsIW9hbia66tjlVsstm3g2NO/4vAxTj2nxAv9qxWyIPPCq5/KCXEYu2QL6qa8yyj2DtW33mvFsdhwvHAn/UkjDf1NWH2bjvDjklXKLZY0Z/VBOpOl/NYrx71Oa1FUKC1SNrLtcRskmHL5CcjhyfKcpdGUn+UgjnmPQ23MWNhmizsEItch8mlhcg30rzfZm1mxSMSURs6EeC7fd2vcMxymxFl75m4DhYT4mRcNd2z63dXaS2RFzZSoYi9wPcOdZo5HE0aGuS628uDQEjDYZmFi33cWZQTZSR61ib69q8Z3p21IMTJ4MssCgKBHFLIieqDwVra3raT7XMkLiKOOCUZTlU3youhAJAzFggsLfQ283/wtpmcq12zkZTz1yjX3V1hvJuRE7WxOw++ONsMuJlBvxaQue/r3qxw2+mOUZzMr5bsGaKEkNbLcEJe5Fxe/DSm929ir4OIbEwHyw50ZlcMo81pIwGGa57EaDlVNYMpyhr2uRpwFrsotrR7eKTa0r9EJ6opO+TT/APq6VkytFhpEKSRkeHl8kpu6WUgAMVudeQ4Vv90sUcRF4hUKXfKFHACNUjAGp/c6146mFYW8oUMgIF/WsbZgeRuDoTodK9o9HWHIwkOa17O59pd2rrixY4yuKRznKT2bPNvSSni42/FVDfORz9AtZreraCeEkUen71bTbMAMzSPqDY+yw1+f1ry3b2IEk7leF7CqhVWV8EDNSvFtTdJNdBjkpuL01enE1BpugaCiiigAooooA3Ho14yVs5ob86xXo3Osnurbua8/P1s1Y+kr8ZEVFwapMWQdGq8x7eU1n5SpOpqsSJnyVowxZ7X0vXqno22bGgM8tvNdI8xt5Ro7D2nT2A9a8ykks4C63r13ZbYeJI1lKDw0yjMQL6C/HvU55NUi8dMtMVsuJ2vCxQ9OK00i4uEXMecDiY2De/L63yqDLKkjXw8gQ9GHkPsI4GmcXtLEwjzJmH7yHMPlr8q4HYcn3ijdWSYXXgysOHtB1Bq02P8Asl8uUZRZf3RyHwtWcgxQxbB3iBEYPnZdS2lgL8ban22rSRT6Vpwwrcz5ZK6JwoFMxy3qQh512OQsCm2OopjaW0o4ELyGwHxPYUqKdXCOpurAMD1BGlAGHa7bXl/hhX3cR/etPhIRnHMjUe6svEf+J4v/AJUX9/yrVbMX1jx0A/P9dqWR0jnFWyTjhmHf6Vmt48H9y7dGhI7WkUH5E1p/DYnlr21+tVO+CBcJKb8k/wDsWuC5OzFbLwgVT7h8B/vTuJh8rW6EfHSjZrXS/Un6Cnwtyo6sv9Qrv2OCIvpEhLYJYkVmLSLYIrufu45JFNkUm2ZE5W62rzrGnwMMkLBMwm8RvEDrcZSvrOoCm2lteF69peMmeMDW0cze8NCo+TNU0ocwBvbnV5ltuHp3pkpeGeV7tRwCItmjeRijsInDBAp0QhfWI56c7crm9xUIXDSYhkLRlJDJ5iGQZQCwU208tj8RWnxWzIZP2kMT/wA8aN/UDXnu0cAhnmXVIPEcGNXdIsqDK11UhbAoTbrfrWd41CO7NMsjyzutw2ThBBsyMyeGxdUxMzXIZHLKI1Dg2UKtgQQblm4c7z0eYKFMOmIkUPM/mFyGytJ5z5jxbzceh9tc2BsOKXCzSSOTKQ/jGMngoLKrCQv7e9xzrI7m7dCkQyAkP4agJa6vbICL6C48ve4qXfUtyGqemR7NiMKplQWHmVi3+XLb4GsXvfubhJznjKoToyq2S5H4gtuPWw1rVz7RC3lbgkLaAG+Ym5FuOmX51hJ9tXHHjex5DTudKWXJxpFS+8RX3dCxRK1gyFlJZrlgzZl8S40439rVrdhjw8EP4cOOHC5TX61lcdjSsTMblvMbEcyosL9LA61qcU/h4VxyCKPcAB/auvpJOpNnHLVqjy7eLGkYeRweEjj3ZiB9BXlha5vW2xuMz4ORDf1M3vDBj/esRWnGqjQwNIpVcFWMcj40241pSHWuScaBdxNFcrtAwooooA2no44yVuHrC+jn1pK3DmsGfrZqxdJFxHCsjjsJdiQTWrxLcao3FPCTkVkncdIYsSXnNyqEopUMDyJ14EaWtrduVqb3k2iZJS9yozEqbaa8jVfi8DIy+LGbMhyqOJkJsWRRzsoufdzIqM+9LAZWjS4FmXzAj+Ynh866Sg5S1EKaiqLrDbxeEvkbUctCpA489K0OwMRiMaGZCqKLAs7HnzCga8OorzLG7UMoyxxKl7BsvmY3OgvYWBr2vdHYTYaAIx8zqrN0U5fVHsoeJIayvsS4IgoygkhVIv1NtTUY4whgKfkBjbKeFUeIntJbpV1Rys2GEkFqmxvcVkoNp2HGrXZ+NJPGgaYjfLAPNh7w/tonEsJ19ZbgjTqpYe+ubp4aWLDok2UPdyFHBAxuEv2JNugsNbXq3zaUzm1pDMdb/imI/wCTH77X/OtBBNlzDpY/GwqixkZXaTW/FCD8Gq5w+DLXN9b6352PAfCoy9JMOS1wuI6HpfqKq9+VP2RurPEo485F79AasIcGR+uJqr32Y+FCn708f/aGJ+lcocnSXBO2cuWJR2qXg9ZUHe/wBqDhzZFH8I+lT9k6yX6KfmQPzrSlujg9kS8RiSMRZWKlYU4a/tJHvf8A6YpG0sUzWDyx6eYAlkJtpxA148O9QdoRu00jK6i2SPKYyxNkD3DBhYffAWsaaiR0d7lHLBcq+I6hCQCLXS1yWGhOlwKxepzf3JRs7Yo/Sti8gnc8JVcgeZQubKTY2JGo99qze19no+CkfLeWRZTdfxNKzkac/Wv10qLidrL65DL5b5XIVdcp4Nzteq/Y+9OaGIyIqLEYlVjKMrv4dhmGW4ABzHppUvVJbnfEknZK3L2O2F2ViySyyWxKutrBj4YRLhhe41GhFYjZkfgTa38rALpdSLi1iL65h8RXou0tuxNBKsZYtiJIyuUZozkdI5CjLx/ZMfeDzqlmiCmNyFa0q57j8OYXNzyHH3119x8Pv/s5ZUtapUjUbP2x/wC9dGUlZAq34gMFNwRyuAdewqFhd0Ilz+McxZyyLcgKL6ag3J4dqtdm7PMDTOqlneR7E6BVvoAT8ffUHamzsXIwZJIh1Vs9rdAQPnWeCdI0aU3ch3E7txtHkDMBpY3zW0A9+g+dK3jgkbCzrEAztG4VdASSpAAvpfWo8GGxcfJH7Bz/AOSirjDI7C7JlPS9/pXbHkcNkTPBF7nh+8uzXw8TZ0ZM0baMLagWI71gq+g/SRgWlwzJbiDbTgw4flXz7l66VuxZNaMuTHoYmk86UxpIFdSBV6S1KFOXWgBiinsy0UBYzRRRQM2Ho89Z/ZW3aiisGbrZqxdJCxPA1RyGiiniJyFliFtJhVHAYdXA/ikY529psPhV1iNlQzKrSxo7BjYka/78BRRU5m1NV4HiX0sq8fh0UgKqqL8FAA4X4CvTEcnDo3PIhv3sNaKK74uk5ZOoi7YW63NYzaX7U+6iiuhyY0sh61oN32OYUUUmBqFpmQ60UVJZmdtm2NQjj4Mn9S1cYM2VO+p76miiueXhBDllzhm/v/eqDe8/ewdlkYe2wF/gT8a7RXKPJc+CS3q+4VO2J6z+xf70UVrh1IzT6WVMOIZ8ZiInsUWVCqlV0Jii/Fa/Ic+VW+0cOol0Fvuy1gSBmjVghtw0sPgKKK8H1+3qHRtwdCGIXILW5cO3Kor4SOUDxY430ProrfiI5jsKKK2I5jO2djwxYaKWOMI4lAGS6r5s4PkBy8hy5UrduIMwLAHjxGmg6UUUS7FQ3kjXYhjlqiw2Lck3bn2ooqzQuB3x2uNakMxtxP0oopgjMb1SnKBc63v30rwzeVAuJmAFhmBsO6gn5k0UV39N1M5eo4RWoK4aKK2mQBXAKKKAO5RRRRSA/9k="/>
          <p:cNvSpPr>
            <a:spLocks noChangeAspect="1" noChangeArrowheads="1"/>
          </p:cNvSpPr>
          <p:nvPr/>
        </p:nvSpPr>
        <p:spPr bwMode="auto">
          <a:xfrm>
            <a:off x="171511" y="-159243"/>
            <a:ext cx="336021" cy="335987"/>
          </a:xfrm>
          <a:prstGeom prst="rect">
            <a:avLst/>
          </a:prstGeom>
          <a:noFill/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 descr="bora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2496" y="2430455"/>
            <a:ext cx="5599647" cy="424128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4031" y="604819"/>
            <a:ext cx="9072563" cy="6148142"/>
          </a:xfrm>
        </p:spPr>
        <p:txBody>
          <a:bodyPr/>
          <a:lstStyle/>
          <a:p>
            <a:r>
              <a:rPr lang="cs-CZ" dirty="0" smtClean="0"/>
              <a:t>2011 </a:t>
            </a:r>
            <a:r>
              <a:rPr lang="cs-CZ" i="1" dirty="0" smtClean="0"/>
              <a:t>Můj bratr </a:t>
            </a:r>
            <a:r>
              <a:rPr lang="cs-CZ" i="1" dirty="0" err="1" smtClean="0"/>
              <a:t>Borat</a:t>
            </a:r>
            <a:r>
              <a:rPr lang="cs-CZ" i="1" dirty="0" smtClean="0"/>
              <a:t>, </a:t>
            </a:r>
            <a:r>
              <a:rPr lang="cs-CZ" dirty="0" err="1"/>
              <a:t>Jerkin</a:t>
            </a:r>
            <a:r>
              <a:rPr lang="cs-CZ" dirty="0"/>
              <a:t> </a:t>
            </a:r>
            <a:r>
              <a:rPr lang="cs-CZ" dirty="0" err="1" smtClean="0"/>
              <a:t>Rakišev</a:t>
            </a:r>
            <a:endParaRPr lang="cs-CZ" dirty="0" smtClean="0"/>
          </a:p>
          <a:p>
            <a:endParaRPr lang="cs-CZ" i="1" dirty="0"/>
          </a:p>
          <a:p>
            <a:endParaRPr lang="cs-CZ" i="1" dirty="0" smtClean="0"/>
          </a:p>
          <a:p>
            <a:endParaRPr lang="cs-CZ" i="1" dirty="0"/>
          </a:p>
          <a:p>
            <a:endParaRPr lang="cs-CZ" i="1" dirty="0" smtClean="0"/>
          </a:p>
          <a:p>
            <a:endParaRPr lang="cs-CZ" i="1" dirty="0" smtClean="0"/>
          </a:p>
          <a:p>
            <a:endParaRPr lang="cs-CZ" i="1" dirty="0" smtClean="0"/>
          </a:p>
          <a:p>
            <a:endParaRPr lang="cs-CZ" i="1" dirty="0" smtClean="0"/>
          </a:p>
          <a:p>
            <a:endParaRPr lang="cs-CZ" i="1" dirty="0"/>
          </a:p>
          <a:p>
            <a:r>
              <a:rPr lang="cs-CZ" i="1" dirty="0" smtClean="0"/>
              <a:t>2012 Mezinárodní střelecká soutěž, Kuvajt</a:t>
            </a:r>
          </a:p>
          <a:p>
            <a:r>
              <a:rPr lang="cs-CZ" i="1" dirty="0" smtClean="0"/>
              <a:t>2012 oficiální poděkování ministra zahraničí</a:t>
            </a:r>
          </a:p>
          <a:p>
            <a:endParaRPr lang="cs-CZ" i="1" dirty="0"/>
          </a:p>
        </p:txBody>
      </p:sp>
      <p:pic>
        <p:nvPicPr>
          <p:cNvPr id="4" name="Obrázek 3" descr="bora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8182" y="1477949"/>
            <a:ext cx="6120567" cy="319905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503240" y="1795465"/>
            <a:ext cx="9070975" cy="4384675"/>
          </a:xfrm>
          <a:ln/>
        </p:spPr>
        <p:txBody>
          <a:bodyPr>
            <a:normAutofit fontScale="77500" lnSpcReduction="20000"/>
          </a:bodyPr>
          <a:lstStyle/>
          <a:p>
            <a:pPr marL="430123" indent="-323782">
              <a:buSzPct val="45000"/>
              <a:buFont typeface="Wingdings" charset="2"/>
              <a:buChar char=""/>
              <a:tabLst>
                <a:tab pos="430123" algn="l"/>
                <a:tab pos="534878" algn="l"/>
                <a:tab pos="984046" algn="l"/>
                <a:tab pos="1433216" algn="l"/>
                <a:tab pos="1882384" algn="l"/>
                <a:tab pos="2331555" algn="l"/>
                <a:tab pos="2780723" algn="l"/>
                <a:tab pos="3229893" algn="l"/>
                <a:tab pos="3679062" algn="l"/>
                <a:tab pos="4128231" algn="l"/>
                <a:tab pos="4577400" algn="l"/>
                <a:tab pos="5026571" algn="l"/>
                <a:tab pos="5475739" algn="l"/>
                <a:tab pos="5924910" algn="l"/>
                <a:tab pos="6374078" algn="l"/>
                <a:tab pos="6823248" algn="l"/>
                <a:tab pos="7272417" algn="l"/>
                <a:tab pos="7721587" algn="l"/>
                <a:tab pos="8170755" algn="l"/>
                <a:tab pos="8619925" algn="l"/>
                <a:tab pos="9069094" algn="l"/>
              </a:tabLst>
            </a:pPr>
            <a:r>
              <a:rPr lang="en-US" sz="2000" dirty="0" smtClean="0"/>
              <a:t>AKYILDIZ, </a:t>
            </a:r>
            <a:r>
              <a:rPr lang="en-US" sz="2000" dirty="0" err="1" smtClean="0"/>
              <a:t>Sevket</a:t>
            </a:r>
            <a:r>
              <a:rPr lang="en-US" sz="2000" dirty="0" smtClean="0"/>
              <a:t> a Richard CARLSON. 987-415-70453-3. </a:t>
            </a:r>
            <a:r>
              <a:rPr lang="en-US" sz="2000" i="1" dirty="0" smtClean="0"/>
              <a:t>Social and Cultural change in Central Asia: The Soviet Legacy</a:t>
            </a:r>
            <a:r>
              <a:rPr lang="en-US" sz="2000" dirty="0" smtClean="0"/>
              <a:t>. New York: </a:t>
            </a:r>
            <a:r>
              <a:rPr lang="en-US" sz="2000" dirty="0" err="1" smtClean="0"/>
              <a:t>Routledge</a:t>
            </a:r>
            <a:r>
              <a:rPr lang="en-US" sz="2000" dirty="0" smtClean="0"/>
              <a:t>, 2014.</a:t>
            </a:r>
            <a:endParaRPr lang="cs-CZ" altLang="cs-CZ" sz="2000" dirty="0" smtClean="0">
              <a:cs typeface="Times New Roman" pitchFamily="16" charset="0"/>
            </a:endParaRPr>
          </a:p>
          <a:p>
            <a:pPr marL="430123" indent="-323782">
              <a:buSzPct val="45000"/>
              <a:buFont typeface="Wingdings" charset="2"/>
              <a:buChar char=""/>
              <a:tabLst>
                <a:tab pos="430123" algn="l"/>
                <a:tab pos="534878" algn="l"/>
                <a:tab pos="984046" algn="l"/>
                <a:tab pos="1433216" algn="l"/>
                <a:tab pos="1882384" algn="l"/>
                <a:tab pos="2331555" algn="l"/>
                <a:tab pos="2780723" algn="l"/>
                <a:tab pos="3229893" algn="l"/>
                <a:tab pos="3679062" algn="l"/>
                <a:tab pos="4128231" algn="l"/>
                <a:tab pos="4577400" algn="l"/>
                <a:tab pos="5026571" algn="l"/>
                <a:tab pos="5475739" algn="l"/>
                <a:tab pos="5924910" algn="l"/>
                <a:tab pos="6374078" algn="l"/>
                <a:tab pos="6823248" algn="l"/>
                <a:tab pos="7272417" algn="l"/>
                <a:tab pos="7721587" algn="l"/>
                <a:tab pos="8170755" algn="l"/>
                <a:tab pos="8619925" algn="l"/>
                <a:tab pos="9069094" algn="l"/>
              </a:tabLst>
            </a:pPr>
            <a:r>
              <a:rPr lang="cs-CZ" altLang="cs-CZ" sz="2200" dirty="0" err="1" smtClean="0">
                <a:cs typeface="Times New Roman" pitchFamily="16" charset="0"/>
              </a:rPr>
              <a:t>Didor</a:t>
            </a:r>
            <a:r>
              <a:rPr lang="cs-CZ" altLang="cs-CZ" sz="2200" dirty="0" smtClean="0">
                <a:cs typeface="Times New Roman" pitchFamily="16" charset="0"/>
              </a:rPr>
              <a:t> </a:t>
            </a:r>
            <a:r>
              <a:rPr lang="cs-CZ" altLang="cs-CZ" sz="2200" dirty="0" err="1">
                <a:cs typeface="Times New Roman" pitchFamily="16" charset="0"/>
              </a:rPr>
              <a:t>International</a:t>
            </a:r>
            <a:r>
              <a:rPr lang="cs-CZ" altLang="cs-CZ" sz="2200" dirty="0">
                <a:cs typeface="Times New Roman" pitchFamily="16" charset="0"/>
              </a:rPr>
              <a:t> Festival [online]. 2012 [cit. 2014-04-13]. Dostupné z WWW: http://didoriff.com/en</a:t>
            </a:r>
          </a:p>
          <a:p>
            <a:pPr marL="430123" indent="-323782">
              <a:buSzPct val="45000"/>
              <a:buFont typeface="Wingdings" charset="2"/>
              <a:buChar char=""/>
              <a:tabLst>
                <a:tab pos="430123" algn="l"/>
                <a:tab pos="534878" algn="l"/>
                <a:tab pos="984046" algn="l"/>
                <a:tab pos="1433216" algn="l"/>
                <a:tab pos="1882384" algn="l"/>
                <a:tab pos="2331555" algn="l"/>
                <a:tab pos="2780723" algn="l"/>
                <a:tab pos="3229893" algn="l"/>
                <a:tab pos="3679062" algn="l"/>
                <a:tab pos="4128231" algn="l"/>
                <a:tab pos="4577400" algn="l"/>
                <a:tab pos="5026571" algn="l"/>
                <a:tab pos="5475739" algn="l"/>
                <a:tab pos="5924910" algn="l"/>
                <a:tab pos="6374078" algn="l"/>
                <a:tab pos="6823248" algn="l"/>
                <a:tab pos="7272417" algn="l"/>
                <a:tab pos="7721587" algn="l"/>
                <a:tab pos="8170755" algn="l"/>
                <a:tab pos="8619925" algn="l"/>
                <a:tab pos="9069094" algn="l"/>
              </a:tabLst>
            </a:pPr>
            <a:r>
              <a:rPr lang="cs-CZ" altLang="cs-CZ" sz="2200" dirty="0" err="1">
                <a:cs typeface="Times New Roman" pitchFamily="16" charset="0"/>
              </a:rPr>
              <a:t>Cafif</a:t>
            </a:r>
            <a:r>
              <a:rPr lang="cs-CZ" altLang="cs-CZ" sz="2200" dirty="0">
                <a:cs typeface="Times New Roman" pitchFamily="16" charset="0"/>
              </a:rPr>
              <a:t> [online]. 2013 [cit. 2014-04-13]. Dostupné z WWW:http://</a:t>
            </a:r>
            <a:r>
              <a:rPr lang="cs-CZ" altLang="cs-CZ" sz="2200" dirty="0" err="1">
                <a:cs typeface="Times New Roman" pitchFamily="16" charset="0"/>
              </a:rPr>
              <a:t>cafif.net</a:t>
            </a:r>
            <a:r>
              <a:rPr lang="cs-CZ" altLang="cs-CZ" sz="2200" dirty="0" smtClean="0">
                <a:cs typeface="Times New Roman" pitchFamily="16" charset="0"/>
              </a:rPr>
              <a:t>/</a:t>
            </a:r>
          </a:p>
          <a:p>
            <a:pPr marL="430123" indent="-323782">
              <a:buSzPct val="45000"/>
              <a:buFont typeface="Wingdings" charset="2"/>
              <a:buChar char=""/>
              <a:tabLst>
                <a:tab pos="430123" algn="l"/>
                <a:tab pos="534878" algn="l"/>
                <a:tab pos="984046" algn="l"/>
                <a:tab pos="1433216" algn="l"/>
                <a:tab pos="1882384" algn="l"/>
                <a:tab pos="2331555" algn="l"/>
                <a:tab pos="2780723" algn="l"/>
                <a:tab pos="3229893" algn="l"/>
                <a:tab pos="3679062" algn="l"/>
                <a:tab pos="4128231" algn="l"/>
                <a:tab pos="4577400" algn="l"/>
                <a:tab pos="5026571" algn="l"/>
                <a:tab pos="5475739" algn="l"/>
                <a:tab pos="5924910" algn="l"/>
                <a:tab pos="6374078" algn="l"/>
                <a:tab pos="6823248" algn="l"/>
                <a:tab pos="7272417" algn="l"/>
                <a:tab pos="7721587" algn="l"/>
                <a:tab pos="8170755" algn="l"/>
                <a:tab pos="8619925" algn="l"/>
                <a:tab pos="9069094" algn="l"/>
              </a:tabLst>
            </a:pPr>
            <a:r>
              <a:rPr lang="en-US" sz="1800" dirty="0" smtClean="0"/>
              <a:t>Central Asia: Redefining its Cultural Roots. </a:t>
            </a:r>
            <a:r>
              <a:rPr lang="en-US" sz="1800" i="1" dirty="0" err="1" smtClean="0"/>
              <a:t>Kinema</a:t>
            </a:r>
            <a:r>
              <a:rPr lang="en-US" sz="1800" dirty="0" smtClean="0"/>
              <a:t> [online]. [cit. 2014-04-14]. </a:t>
            </a:r>
            <a:r>
              <a:rPr lang="en-US" sz="1800" dirty="0" err="1" smtClean="0"/>
              <a:t>Dostupné</a:t>
            </a:r>
            <a:r>
              <a:rPr lang="en-US" sz="1800" dirty="0" smtClean="0"/>
              <a:t> z: http://www.kinema.uwaterloo.ca/article.php?id=138&amp;feature</a:t>
            </a:r>
            <a:endParaRPr lang="cs-CZ" altLang="cs-CZ" sz="2200" dirty="0">
              <a:cs typeface="Times New Roman" pitchFamily="16" charset="0"/>
            </a:endParaRPr>
          </a:p>
          <a:p>
            <a:pPr marL="430123" indent="-323782">
              <a:buSzPct val="45000"/>
              <a:buFont typeface="Wingdings" charset="2"/>
              <a:buChar char=""/>
              <a:tabLst>
                <a:tab pos="430123" algn="l"/>
                <a:tab pos="534878" algn="l"/>
                <a:tab pos="984046" algn="l"/>
                <a:tab pos="1433216" algn="l"/>
                <a:tab pos="1882384" algn="l"/>
                <a:tab pos="2331555" algn="l"/>
                <a:tab pos="2780723" algn="l"/>
                <a:tab pos="3229893" algn="l"/>
                <a:tab pos="3679062" algn="l"/>
                <a:tab pos="4128231" algn="l"/>
                <a:tab pos="4577400" algn="l"/>
                <a:tab pos="5026571" algn="l"/>
                <a:tab pos="5475739" algn="l"/>
                <a:tab pos="5924910" algn="l"/>
                <a:tab pos="6374078" algn="l"/>
                <a:tab pos="6823248" algn="l"/>
                <a:tab pos="7272417" algn="l"/>
                <a:tab pos="7721587" algn="l"/>
                <a:tab pos="8170755" algn="l"/>
                <a:tab pos="8619925" algn="l"/>
                <a:tab pos="9069094" algn="l"/>
              </a:tabLst>
            </a:pPr>
            <a:r>
              <a:rPr lang="cs-CZ" altLang="cs-CZ" sz="2200" dirty="0" err="1">
                <a:cs typeface="Times New Roman" pitchFamily="16" charset="0"/>
              </a:rPr>
              <a:t>Euraia</a:t>
            </a:r>
            <a:r>
              <a:rPr lang="cs-CZ" altLang="cs-CZ" sz="2200" dirty="0">
                <a:cs typeface="Times New Roman" pitchFamily="16" charset="0"/>
              </a:rPr>
              <a:t> [online]. 2013 [cit. 2014-04-13]. Dostupné z WWW:http://</a:t>
            </a:r>
            <a:r>
              <a:rPr lang="cs-CZ" altLang="cs-CZ" sz="2200" dirty="0" err="1" smtClean="0">
                <a:cs typeface="Times New Roman" pitchFamily="16" charset="0"/>
              </a:rPr>
              <a:t>eurasiaiff.kz</a:t>
            </a:r>
            <a:r>
              <a:rPr lang="cs-CZ" altLang="cs-CZ" sz="2200" dirty="0" smtClean="0">
                <a:cs typeface="Times New Roman" pitchFamily="16" charset="0"/>
              </a:rPr>
              <a:t>/</a:t>
            </a:r>
            <a:r>
              <a:rPr lang="cs-CZ" altLang="cs-CZ" sz="2200" dirty="0" err="1" smtClean="0">
                <a:cs typeface="Times New Roman" pitchFamily="16" charset="0"/>
              </a:rPr>
              <a:t>en</a:t>
            </a:r>
            <a:r>
              <a:rPr lang="cs-CZ" altLang="cs-CZ" sz="2200" dirty="0" smtClean="0">
                <a:cs typeface="Times New Roman" pitchFamily="16" charset="0"/>
              </a:rPr>
              <a:t>/festival.</a:t>
            </a:r>
            <a:r>
              <a:rPr lang="cs-CZ" altLang="cs-CZ" sz="2200" dirty="0" err="1" smtClean="0">
                <a:cs typeface="Times New Roman" pitchFamily="16" charset="0"/>
              </a:rPr>
              <a:t>html</a:t>
            </a:r>
            <a:endParaRPr lang="cs-CZ" altLang="cs-CZ" sz="2200" dirty="0" smtClean="0">
              <a:cs typeface="Times New Roman" pitchFamily="16" charset="0"/>
            </a:endParaRPr>
          </a:p>
          <a:p>
            <a:pPr marL="430123" indent="-323782">
              <a:buSzPct val="45000"/>
              <a:buFont typeface="Wingdings" charset="2"/>
              <a:buChar char=""/>
              <a:tabLst>
                <a:tab pos="430123" algn="l"/>
                <a:tab pos="534878" algn="l"/>
                <a:tab pos="984046" algn="l"/>
                <a:tab pos="1433216" algn="l"/>
                <a:tab pos="1882384" algn="l"/>
                <a:tab pos="2331555" algn="l"/>
                <a:tab pos="2780723" algn="l"/>
                <a:tab pos="3229893" algn="l"/>
                <a:tab pos="3679062" algn="l"/>
                <a:tab pos="4128231" algn="l"/>
                <a:tab pos="4577400" algn="l"/>
                <a:tab pos="5026571" algn="l"/>
                <a:tab pos="5475739" algn="l"/>
                <a:tab pos="5924910" algn="l"/>
                <a:tab pos="6374078" algn="l"/>
                <a:tab pos="6823248" algn="l"/>
                <a:tab pos="7272417" algn="l"/>
                <a:tab pos="7721587" algn="l"/>
                <a:tab pos="8170755" algn="l"/>
                <a:tab pos="8619925" algn="l"/>
                <a:tab pos="9069094" algn="l"/>
              </a:tabLst>
            </a:pPr>
            <a:r>
              <a:rPr lang="cs-CZ" sz="2000" dirty="0" smtClean="0"/>
              <a:t>Kazachstán vrací úder. Přichází </a:t>
            </a:r>
            <a:r>
              <a:rPr lang="cs-CZ" sz="2000" dirty="0" err="1" smtClean="0"/>
              <a:t>Boratův</a:t>
            </a:r>
            <a:r>
              <a:rPr lang="cs-CZ" sz="2000" dirty="0" smtClean="0"/>
              <a:t> bratr. </a:t>
            </a:r>
            <a:r>
              <a:rPr lang="cs-CZ" sz="2000" i="1" dirty="0" smtClean="0"/>
              <a:t>Česká televize</a:t>
            </a:r>
            <a:r>
              <a:rPr lang="cs-CZ" sz="2000" dirty="0" smtClean="0"/>
              <a:t> [online]. 2011 [cit. 2014-04-14]. Dostupné z: http://www.</a:t>
            </a:r>
            <a:r>
              <a:rPr lang="cs-CZ" sz="2000" dirty="0" err="1" smtClean="0"/>
              <a:t>ceskatelevize.cz</a:t>
            </a:r>
            <a:r>
              <a:rPr lang="cs-CZ" sz="2000" dirty="0" smtClean="0"/>
              <a:t>/ct24/</a:t>
            </a:r>
            <a:r>
              <a:rPr lang="cs-CZ" sz="2000" dirty="0" err="1" smtClean="0"/>
              <a:t>svet</a:t>
            </a:r>
            <a:r>
              <a:rPr lang="cs-CZ" sz="2000" dirty="0" smtClean="0"/>
              <a:t>/120345-</a:t>
            </a:r>
            <a:r>
              <a:rPr lang="cs-CZ" sz="2000" dirty="0" err="1" smtClean="0"/>
              <a:t>kazachstan</a:t>
            </a:r>
            <a:r>
              <a:rPr lang="cs-CZ" sz="2000" dirty="0" smtClean="0"/>
              <a:t>-</a:t>
            </a:r>
            <a:r>
              <a:rPr lang="cs-CZ" sz="2000" dirty="0" err="1" smtClean="0"/>
              <a:t>vraci</a:t>
            </a:r>
            <a:r>
              <a:rPr lang="cs-CZ" sz="2000" dirty="0" smtClean="0"/>
              <a:t>-uder-</a:t>
            </a:r>
            <a:r>
              <a:rPr lang="cs-CZ" sz="2000" dirty="0" err="1" smtClean="0"/>
              <a:t>prichazi</a:t>
            </a:r>
            <a:r>
              <a:rPr lang="cs-CZ" sz="2000" dirty="0" smtClean="0"/>
              <a:t>-</a:t>
            </a:r>
            <a:r>
              <a:rPr lang="cs-CZ" sz="2000" dirty="0" err="1" smtClean="0"/>
              <a:t>boratuv</a:t>
            </a:r>
            <a:r>
              <a:rPr lang="cs-CZ" sz="2000" dirty="0" smtClean="0"/>
              <a:t>-bratr/</a:t>
            </a:r>
            <a:endParaRPr lang="cs-CZ" altLang="cs-CZ" sz="2200" dirty="0">
              <a:cs typeface="Times New Roman" pitchFamily="16" charset="0"/>
            </a:endParaRPr>
          </a:p>
          <a:p>
            <a:pPr marL="430123" indent="-323782">
              <a:buSzPct val="45000"/>
              <a:buFont typeface="Wingdings" charset="2"/>
              <a:buChar char=""/>
              <a:tabLst>
                <a:tab pos="430123" algn="l"/>
                <a:tab pos="534878" algn="l"/>
                <a:tab pos="984046" algn="l"/>
                <a:tab pos="1433216" algn="l"/>
                <a:tab pos="1882384" algn="l"/>
                <a:tab pos="2331555" algn="l"/>
                <a:tab pos="2780723" algn="l"/>
                <a:tab pos="3229893" algn="l"/>
                <a:tab pos="3679062" algn="l"/>
                <a:tab pos="4128231" algn="l"/>
                <a:tab pos="4577400" algn="l"/>
                <a:tab pos="5026571" algn="l"/>
                <a:tab pos="5475739" algn="l"/>
                <a:tab pos="5924910" algn="l"/>
                <a:tab pos="6374078" algn="l"/>
                <a:tab pos="6823248" algn="l"/>
                <a:tab pos="7272417" algn="l"/>
                <a:tab pos="7721587" algn="l"/>
                <a:tab pos="8170755" algn="l"/>
                <a:tab pos="8619925" algn="l"/>
                <a:tab pos="9069094" algn="l"/>
              </a:tabLst>
            </a:pPr>
            <a:r>
              <a:rPr lang="cs-CZ" altLang="cs-CZ" sz="2200" dirty="0">
                <a:cs typeface="Times New Roman" pitchFamily="16" charset="0"/>
              </a:rPr>
              <a:t>Kino kultura [online]. 2012 [cit. 2014-04-12]. Dostupné z WWW:http://www.</a:t>
            </a:r>
            <a:r>
              <a:rPr lang="cs-CZ" altLang="cs-CZ" sz="2200" dirty="0" err="1">
                <a:cs typeface="Times New Roman" pitchFamily="16" charset="0"/>
              </a:rPr>
              <a:t>kinokultura.com</a:t>
            </a:r>
            <a:r>
              <a:rPr lang="cs-CZ" altLang="cs-CZ" sz="2200" dirty="0">
                <a:cs typeface="Times New Roman" pitchFamily="16" charset="0"/>
              </a:rPr>
              <a:t>/2012/37-</a:t>
            </a:r>
            <a:r>
              <a:rPr lang="cs-CZ" altLang="cs-CZ" sz="2200" dirty="0" err="1">
                <a:cs typeface="Times New Roman" pitchFamily="16" charset="0"/>
              </a:rPr>
              <a:t>tolomushova.shtml</a:t>
            </a:r>
            <a:endParaRPr lang="cs-CZ" altLang="cs-CZ" sz="2200" dirty="0">
              <a:cs typeface="Times New Roman" pitchFamily="16" charset="0"/>
            </a:endParaRPr>
          </a:p>
          <a:p>
            <a:pPr marL="430123" indent="-323782">
              <a:buSzPct val="45000"/>
              <a:buFont typeface="Wingdings" charset="2"/>
              <a:buChar char=""/>
              <a:tabLst>
                <a:tab pos="430123" algn="l"/>
                <a:tab pos="534878" algn="l"/>
                <a:tab pos="984046" algn="l"/>
                <a:tab pos="1433216" algn="l"/>
                <a:tab pos="1882384" algn="l"/>
                <a:tab pos="2331555" algn="l"/>
                <a:tab pos="2780723" algn="l"/>
                <a:tab pos="3229893" algn="l"/>
                <a:tab pos="3679062" algn="l"/>
                <a:tab pos="4128231" algn="l"/>
                <a:tab pos="4577400" algn="l"/>
                <a:tab pos="5026571" algn="l"/>
                <a:tab pos="5475739" algn="l"/>
                <a:tab pos="5924910" algn="l"/>
                <a:tab pos="6374078" algn="l"/>
                <a:tab pos="6823248" algn="l"/>
                <a:tab pos="7272417" algn="l"/>
                <a:tab pos="7721587" algn="l"/>
                <a:tab pos="8170755" algn="l"/>
                <a:tab pos="8619925" algn="l"/>
                <a:tab pos="9069094" algn="l"/>
              </a:tabLst>
            </a:pPr>
            <a:r>
              <a:rPr lang="cs-CZ" altLang="cs-CZ" sz="2200" dirty="0" err="1">
                <a:cs typeface="Times New Roman" pitchFamily="16" charset="0"/>
              </a:rPr>
              <a:t>Short</a:t>
            </a:r>
            <a:r>
              <a:rPr lang="cs-CZ" altLang="cs-CZ" sz="2200" dirty="0">
                <a:cs typeface="Times New Roman" pitchFamily="16" charset="0"/>
              </a:rPr>
              <a:t> Film </a:t>
            </a:r>
            <a:r>
              <a:rPr lang="cs-CZ" altLang="cs-CZ" sz="2200" dirty="0" err="1">
                <a:cs typeface="Times New Roman" pitchFamily="16" charset="0"/>
              </a:rPr>
              <a:t>Central</a:t>
            </a:r>
            <a:r>
              <a:rPr lang="cs-CZ" altLang="cs-CZ" sz="2200" dirty="0">
                <a:cs typeface="Times New Roman" pitchFamily="16" charset="0"/>
              </a:rPr>
              <a:t> [online]. 2013 [cit. </a:t>
            </a:r>
            <a:r>
              <a:rPr lang="cs-CZ" altLang="cs-CZ" sz="2200" dirty="0" smtClean="0">
                <a:cs typeface="Times New Roman" pitchFamily="16" charset="0"/>
              </a:rPr>
              <a:t>2014-04-13</a:t>
            </a:r>
            <a:r>
              <a:rPr lang="cs-CZ" altLang="cs-CZ" sz="2200" dirty="0">
                <a:cs typeface="Times New Roman" pitchFamily="16" charset="0"/>
              </a:rPr>
              <a:t>]. Dostupné z WWW: http://www.</a:t>
            </a:r>
            <a:r>
              <a:rPr lang="cs-CZ" altLang="cs-CZ" sz="2200" dirty="0" err="1">
                <a:cs typeface="Times New Roman" pitchFamily="16" charset="0"/>
              </a:rPr>
              <a:t>shortfilmcentral.com</a:t>
            </a:r>
            <a:r>
              <a:rPr lang="cs-CZ" altLang="cs-CZ" sz="2200" dirty="0">
                <a:cs typeface="Times New Roman" pitchFamily="16" charset="0"/>
              </a:rPr>
              <a:t>/</a:t>
            </a:r>
            <a:r>
              <a:rPr lang="cs-CZ" altLang="cs-CZ" sz="2200" dirty="0" err="1">
                <a:cs typeface="Times New Roman" pitchFamily="16" charset="0"/>
              </a:rPr>
              <a:t>events</a:t>
            </a:r>
            <a:r>
              <a:rPr lang="cs-CZ" altLang="cs-CZ" sz="2200" dirty="0" smtClean="0">
                <a:cs typeface="Times New Roman" pitchFamily="16" charset="0"/>
              </a:rPr>
              <a:t>/</a:t>
            </a:r>
          </a:p>
          <a:p>
            <a:pPr marL="430123" indent="-323782">
              <a:buSzPct val="45000"/>
              <a:buFont typeface="Wingdings" charset="2"/>
              <a:buChar char=""/>
              <a:tabLst>
                <a:tab pos="430123" algn="l"/>
                <a:tab pos="534878" algn="l"/>
                <a:tab pos="984046" algn="l"/>
                <a:tab pos="1433216" algn="l"/>
                <a:tab pos="1882384" algn="l"/>
                <a:tab pos="2331555" algn="l"/>
                <a:tab pos="2780723" algn="l"/>
                <a:tab pos="3229893" algn="l"/>
                <a:tab pos="3679062" algn="l"/>
                <a:tab pos="4128231" algn="l"/>
                <a:tab pos="4577400" algn="l"/>
                <a:tab pos="5026571" algn="l"/>
                <a:tab pos="5475739" algn="l"/>
                <a:tab pos="5924910" algn="l"/>
                <a:tab pos="6374078" algn="l"/>
                <a:tab pos="6823248" algn="l"/>
                <a:tab pos="7272417" algn="l"/>
                <a:tab pos="7721587" algn="l"/>
                <a:tab pos="8170755" algn="l"/>
                <a:tab pos="8619925" algn="l"/>
                <a:tab pos="9069094" algn="l"/>
              </a:tabLst>
            </a:pPr>
            <a:r>
              <a:rPr lang="cs-CZ" sz="2000" i="1" dirty="0" err="1" smtClean="0"/>
              <a:t>Welcome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Uzbekistan</a:t>
            </a:r>
            <a:r>
              <a:rPr lang="cs-CZ" sz="2000" dirty="0" smtClean="0"/>
              <a:t> [online]. 2013 [cit. 2014-04-14]. Dostupné z: http://</a:t>
            </a:r>
            <a:r>
              <a:rPr lang="cs-CZ" sz="2000" dirty="0" smtClean="0"/>
              <a:t>www.</a:t>
            </a:r>
            <a:r>
              <a:rPr lang="cs-CZ" sz="2000" dirty="0" err="1" smtClean="0"/>
              <a:t>welcomeuzbekistan.uz</a:t>
            </a:r>
            <a:r>
              <a:rPr lang="cs-CZ" sz="2000" dirty="0" smtClean="0"/>
              <a:t>/</a:t>
            </a:r>
            <a:r>
              <a:rPr lang="cs-CZ" sz="2000" dirty="0" err="1" smtClean="0"/>
              <a:t>en</a:t>
            </a:r>
            <a:r>
              <a:rPr lang="cs-CZ" sz="2000" dirty="0" smtClean="0"/>
              <a:t>/muzei/1441-</a:t>
            </a:r>
            <a:r>
              <a:rPr lang="cs-CZ" sz="2000" dirty="0" err="1" smtClean="0"/>
              <a:t>muzey</a:t>
            </a:r>
            <a:r>
              <a:rPr lang="cs-CZ" sz="2000" dirty="0" smtClean="0"/>
              <a:t>-</a:t>
            </a:r>
            <a:r>
              <a:rPr lang="cs-CZ" sz="2000" dirty="0" err="1" smtClean="0"/>
              <a:t>kinoiskustva.html</a:t>
            </a:r>
            <a:endParaRPr lang="cs-CZ" sz="2000" dirty="0" smtClean="0"/>
          </a:p>
          <a:p>
            <a:pPr marL="430123" indent="-323782">
              <a:buSzPct val="45000"/>
              <a:buFont typeface="Wingdings" charset="2"/>
              <a:buChar char=""/>
              <a:tabLst>
                <a:tab pos="430123" algn="l"/>
                <a:tab pos="534878" algn="l"/>
                <a:tab pos="984046" algn="l"/>
                <a:tab pos="1433216" algn="l"/>
                <a:tab pos="1882384" algn="l"/>
                <a:tab pos="2331555" algn="l"/>
                <a:tab pos="2780723" algn="l"/>
                <a:tab pos="3229893" algn="l"/>
                <a:tab pos="3679062" algn="l"/>
                <a:tab pos="4128231" algn="l"/>
                <a:tab pos="4577400" algn="l"/>
                <a:tab pos="5026571" algn="l"/>
                <a:tab pos="5475739" algn="l"/>
                <a:tab pos="5924910" algn="l"/>
                <a:tab pos="6374078" algn="l"/>
                <a:tab pos="6823248" algn="l"/>
                <a:tab pos="7272417" algn="l"/>
                <a:tab pos="7721587" algn="l"/>
                <a:tab pos="8170755" algn="l"/>
                <a:tab pos="8619925" algn="l"/>
                <a:tab pos="9069094" algn="l"/>
              </a:tabLst>
            </a:pPr>
            <a:endParaRPr lang="cs-CZ" altLang="cs-CZ" sz="2200" dirty="0" smtClean="0">
              <a:cs typeface="Times New Roman" pitchFamily="16" charset="0"/>
            </a:endParaRPr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40" y="301627"/>
            <a:ext cx="9070975" cy="1262063"/>
          </a:xfrm>
          <a:ln/>
        </p:spPr>
        <p:txBody>
          <a:bodyPr tIns="38872"/>
          <a:lstStyle/>
          <a:p>
            <a:pPr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  <a:tab pos="8983387" algn="l"/>
              </a:tabLst>
            </a:pPr>
            <a:r>
              <a:rPr lang="cs-CZ" altLang="cs-CZ"/>
              <a:t>POUŽITÉ ZDROJE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1897 – Taškent, první film</a:t>
            </a:r>
          </a:p>
          <a:p>
            <a:r>
              <a:rPr lang="cs-CZ" dirty="0" smtClean="0"/>
              <a:t>1920 – první filmová studia – Kazachstán, Turkmenistán, Uzbekistán, Tádžikistán, Kyrgyzstán (1941)</a:t>
            </a:r>
          </a:p>
          <a:p>
            <a:r>
              <a:rPr lang="cs-CZ" dirty="0" smtClean="0"/>
              <a:t>Stabilní financování, výchova</a:t>
            </a:r>
          </a:p>
          <a:p>
            <a:r>
              <a:rPr lang="cs-CZ" dirty="0" smtClean="0"/>
              <a:t>Propagandistické filmy – politické úsilí, nikoli komerce</a:t>
            </a:r>
          </a:p>
          <a:p>
            <a:r>
              <a:rPr lang="cs-CZ" dirty="0" smtClean="0"/>
              <a:t>1941 – vpád Německa do SSSR – ohrožení filmových studií v Moskvě a Leningradu x zkušenosti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4031" y="604819"/>
            <a:ext cx="9072563" cy="6148142"/>
          </a:xfrm>
        </p:spPr>
        <p:txBody>
          <a:bodyPr/>
          <a:lstStyle/>
          <a:p>
            <a:r>
              <a:rPr lang="cs-CZ" dirty="0" smtClean="0"/>
              <a:t>1950 – 1960 – </a:t>
            </a:r>
            <a:r>
              <a:rPr lang="cs-CZ" i="1" dirty="0" smtClean="0"/>
              <a:t>Nová vlna</a:t>
            </a:r>
            <a:r>
              <a:rPr lang="cs-CZ" dirty="0" smtClean="0"/>
              <a:t>; menší cenzura</a:t>
            </a:r>
          </a:p>
          <a:p>
            <a:r>
              <a:rPr lang="cs-CZ" dirty="0" err="1" smtClean="0"/>
              <a:t>Soviet</a:t>
            </a:r>
            <a:r>
              <a:rPr lang="cs-CZ" dirty="0" smtClean="0"/>
              <a:t> </a:t>
            </a:r>
            <a:r>
              <a:rPr lang="cs-CZ" dirty="0" err="1" smtClean="0"/>
              <a:t>Eastern</a:t>
            </a:r>
            <a:r>
              <a:rPr lang="cs-CZ" dirty="0" smtClean="0"/>
              <a:t> x </a:t>
            </a:r>
            <a:r>
              <a:rPr lang="cs-CZ" dirty="0" err="1" smtClean="0"/>
              <a:t>American</a:t>
            </a:r>
            <a:r>
              <a:rPr lang="cs-CZ" dirty="0" smtClean="0"/>
              <a:t> Western</a:t>
            </a:r>
          </a:p>
          <a:p>
            <a:r>
              <a:rPr lang="cs-CZ" dirty="0" smtClean="0"/>
              <a:t>1980 – </a:t>
            </a:r>
            <a:r>
              <a:rPr lang="cs-CZ" i="1" dirty="0" smtClean="0"/>
              <a:t>Druhá nová vlna – </a:t>
            </a:r>
            <a:r>
              <a:rPr lang="cs-CZ" dirty="0" smtClean="0"/>
              <a:t>mladí režiséři, nové pohledy, zrušení Státní komise pro kinematografii (od 1919)</a:t>
            </a:r>
          </a:p>
          <a:p>
            <a:r>
              <a:rPr lang="cs-CZ" dirty="0" smtClean="0"/>
              <a:t>Rozpad SSSR – hospodářské a ekonomické krize, pokles 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Nejvíce nezávislých filmů – Kyrgyzstán, nejméně – Turkmenistán</a:t>
            </a:r>
          </a:p>
          <a:p>
            <a:r>
              <a:rPr lang="cs-CZ" dirty="0" smtClean="0"/>
              <a:t>Složité získat finanční podporu</a:t>
            </a:r>
          </a:p>
          <a:p>
            <a:r>
              <a:rPr lang="cs-CZ" dirty="0" smtClean="0"/>
              <a:t>Vzrůstající popularita domácí tvorby</a:t>
            </a:r>
          </a:p>
          <a:p>
            <a:r>
              <a:rPr lang="cs-CZ" dirty="0" smtClean="0"/>
              <a:t>Tradice, mezinárodní </a:t>
            </a:r>
            <a:r>
              <a:rPr lang="cs-CZ" dirty="0" smtClean="0"/>
              <a:t>spolupráce</a:t>
            </a:r>
          </a:p>
          <a:p>
            <a:r>
              <a:rPr lang="cs-CZ" dirty="0" smtClean="0"/>
              <a:t>Muzea, školy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Před rozpadem SSSR – tématika sociálního realismu, </a:t>
            </a:r>
            <a:r>
              <a:rPr lang="cs-CZ" dirty="0" err="1" smtClean="0"/>
              <a:t>fce</a:t>
            </a:r>
            <a:r>
              <a:rPr lang="cs-CZ" dirty="0" smtClean="0"/>
              <a:t> filmu byla převážně propagandistická</a:t>
            </a:r>
          </a:p>
          <a:p>
            <a:r>
              <a:rPr lang="cs-CZ" dirty="0" smtClean="0"/>
              <a:t>Po rozpadu SSSR – uvolnění - častým tématem je folklór nebo soukromý život lidí</a:t>
            </a:r>
          </a:p>
          <a:p>
            <a:r>
              <a:rPr lang="cs-CZ" dirty="0" smtClean="0"/>
              <a:t>Filmy jsou považovány za součást národní kultury -&gt; dotace státu</a:t>
            </a:r>
          </a:p>
          <a:p>
            <a:r>
              <a:rPr lang="cs-CZ" dirty="0" smtClean="0"/>
              <a:t>Silná cenzura - </a:t>
            </a:r>
            <a:r>
              <a:rPr lang="cs-CZ" dirty="0" err="1" smtClean="0"/>
              <a:t>Uzbekkino</a:t>
            </a:r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Cenzura v Uzbekistánu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567721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Nazym</a:t>
            </a:r>
            <a:r>
              <a:rPr lang="cs-CZ" dirty="0" smtClean="0"/>
              <a:t> </a:t>
            </a:r>
            <a:r>
              <a:rPr lang="cs-CZ" dirty="0" err="1" smtClean="0"/>
              <a:t>Abbasov</a:t>
            </a:r>
            <a:r>
              <a:rPr lang="cs-CZ" dirty="0" smtClean="0"/>
              <a:t> – uzbecký režisér</a:t>
            </a:r>
          </a:p>
          <a:p>
            <a:pPr lvl="1"/>
            <a:r>
              <a:rPr lang="cs-CZ" i="1" dirty="0" err="1"/>
              <a:t>This</a:t>
            </a:r>
            <a:r>
              <a:rPr lang="cs-CZ" i="1" dirty="0"/>
              <a:t> </a:t>
            </a:r>
            <a:r>
              <a:rPr lang="cs-CZ" i="1" dirty="0" err="1"/>
              <a:t>Beautiful</a:t>
            </a:r>
            <a:r>
              <a:rPr lang="cs-CZ" i="1" dirty="0"/>
              <a:t> and </a:t>
            </a:r>
            <a:r>
              <a:rPr lang="cs-CZ" i="1" dirty="0" err="1"/>
              <a:t>Enigmatic</a:t>
            </a:r>
            <a:r>
              <a:rPr lang="cs-CZ" i="1" dirty="0"/>
              <a:t> </a:t>
            </a:r>
            <a:r>
              <a:rPr lang="cs-CZ" i="1" dirty="0" err="1"/>
              <a:t>World</a:t>
            </a:r>
            <a:endParaRPr lang="cs-CZ" i="1" dirty="0" smtClean="0"/>
          </a:p>
          <a:p>
            <a:pPr lvl="1"/>
            <a:r>
              <a:rPr lang="cs-CZ" dirty="0" smtClean="0"/>
              <a:t>Jeho filmy od jisté doby nejsou vůbec promítány</a:t>
            </a:r>
          </a:p>
          <a:p>
            <a:r>
              <a:rPr lang="cs-CZ" dirty="0" err="1" smtClean="0"/>
              <a:t>Umida</a:t>
            </a:r>
            <a:r>
              <a:rPr lang="cs-CZ" dirty="0" smtClean="0"/>
              <a:t> </a:t>
            </a:r>
            <a:r>
              <a:rPr lang="cs-CZ" dirty="0" err="1" smtClean="0"/>
              <a:t>Akhmedova</a:t>
            </a:r>
            <a:r>
              <a:rPr lang="cs-CZ" dirty="0" smtClean="0"/>
              <a:t> – dokumentaristka </a:t>
            </a:r>
          </a:p>
          <a:p>
            <a:pPr lvl="1"/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Burden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Virginity</a:t>
            </a:r>
            <a:endParaRPr lang="cs-CZ" i="1" dirty="0" smtClean="0"/>
          </a:p>
          <a:p>
            <a:r>
              <a:rPr lang="cs-CZ" dirty="0" err="1" smtClean="0"/>
              <a:t>Alisher</a:t>
            </a:r>
            <a:r>
              <a:rPr lang="cs-CZ" dirty="0" smtClean="0"/>
              <a:t> </a:t>
            </a:r>
            <a:r>
              <a:rPr lang="cs-CZ" dirty="0" err="1" smtClean="0"/>
              <a:t>Hamdamov</a:t>
            </a:r>
            <a:r>
              <a:rPr lang="cs-CZ" dirty="0" smtClean="0"/>
              <a:t> – uzbecký režisér</a:t>
            </a:r>
          </a:p>
          <a:p>
            <a:pPr lvl="1"/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Year</a:t>
            </a:r>
            <a:r>
              <a:rPr lang="cs-CZ" i="1" dirty="0" smtClean="0"/>
              <a:t> </a:t>
            </a:r>
            <a:r>
              <a:rPr lang="cs-CZ" i="1" dirty="0" err="1" smtClean="0"/>
              <a:t>Without</a:t>
            </a:r>
            <a:r>
              <a:rPr lang="cs-CZ" i="1" dirty="0" smtClean="0"/>
              <a:t> </a:t>
            </a:r>
            <a:r>
              <a:rPr lang="cs-CZ" i="1" dirty="0" err="1" smtClean="0"/>
              <a:t>Summer</a:t>
            </a:r>
            <a:endParaRPr lang="cs-CZ" i="1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cenzury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12914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Kazachstán</a:t>
            </a:r>
          </a:p>
          <a:p>
            <a:pPr lvl="1"/>
            <a:r>
              <a:rPr lang="cs-CZ" dirty="0" err="1" smtClean="0"/>
              <a:t>Sergei</a:t>
            </a:r>
            <a:r>
              <a:rPr lang="cs-CZ" dirty="0" smtClean="0"/>
              <a:t> </a:t>
            </a:r>
            <a:r>
              <a:rPr lang="cs-CZ" dirty="0" err="1" smtClean="0"/>
              <a:t>Dvortsevoy</a:t>
            </a:r>
            <a:r>
              <a:rPr lang="cs-CZ" dirty="0" smtClean="0"/>
              <a:t> – </a:t>
            </a:r>
            <a:r>
              <a:rPr lang="cs-CZ" dirty="0" err="1" smtClean="0"/>
              <a:t>Tulpan</a:t>
            </a:r>
            <a:r>
              <a:rPr lang="cs-CZ" dirty="0" smtClean="0"/>
              <a:t> 2008</a:t>
            </a:r>
          </a:p>
          <a:p>
            <a:pPr lvl="1"/>
            <a:r>
              <a:rPr lang="cs-CZ" dirty="0" smtClean="0"/>
              <a:t>Timur </a:t>
            </a:r>
            <a:r>
              <a:rPr lang="cs-CZ" dirty="0" err="1" smtClean="0"/>
              <a:t>Bekmambetov</a:t>
            </a:r>
            <a:r>
              <a:rPr lang="cs-CZ" dirty="0" smtClean="0"/>
              <a:t> –Abraham Lincoln: </a:t>
            </a:r>
            <a:r>
              <a:rPr lang="cs-CZ" dirty="0" err="1" smtClean="0"/>
              <a:t>Vampire</a:t>
            </a:r>
            <a:r>
              <a:rPr lang="cs-CZ" dirty="0" smtClean="0"/>
              <a:t> Hunter 2012, </a:t>
            </a:r>
            <a:r>
              <a:rPr lang="cs-CZ" dirty="0" err="1" smtClean="0"/>
              <a:t>Wanted</a:t>
            </a:r>
            <a:r>
              <a:rPr lang="cs-CZ" dirty="0"/>
              <a:t> </a:t>
            </a:r>
            <a:r>
              <a:rPr lang="cs-CZ" dirty="0" smtClean="0"/>
              <a:t>2008</a:t>
            </a:r>
          </a:p>
          <a:p>
            <a:r>
              <a:rPr lang="cs-CZ" dirty="0" smtClean="0"/>
              <a:t>Kyrgyzstán</a:t>
            </a:r>
          </a:p>
          <a:p>
            <a:pPr lvl="1"/>
            <a:r>
              <a:rPr lang="cs-CZ" dirty="0" err="1" smtClean="0"/>
              <a:t>A.A.Kubat</a:t>
            </a:r>
            <a:r>
              <a:rPr lang="cs-CZ" dirty="0" smtClean="0"/>
              <a:t> – </a:t>
            </a:r>
            <a:r>
              <a:rPr lang="cs-CZ" dirty="0" err="1" smtClean="0"/>
              <a:t>Svet</a:t>
            </a:r>
            <a:r>
              <a:rPr lang="cs-CZ" dirty="0" smtClean="0"/>
              <a:t> </a:t>
            </a:r>
            <a:r>
              <a:rPr lang="cs-CZ" dirty="0" err="1" smtClean="0"/>
              <a:t>Ake</a:t>
            </a:r>
            <a:r>
              <a:rPr lang="cs-CZ" dirty="0"/>
              <a:t> </a:t>
            </a:r>
            <a:r>
              <a:rPr lang="cs-CZ" dirty="0" smtClean="0"/>
              <a:t>2010</a:t>
            </a:r>
          </a:p>
          <a:p>
            <a:r>
              <a:rPr lang="cs-CZ" dirty="0" smtClean="0"/>
              <a:t>Tádžikistán</a:t>
            </a:r>
          </a:p>
          <a:p>
            <a:pPr lvl="1"/>
            <a:r>
              <a:rPr lang="cs-CZ" dirty="0" err="1" smtClean="0"/>
              <a:t>Bakhtyar</a:t>
            </a:r>
            <a:r>
              <a:rPr lang="cs-CZ" dirty="0" smtClean="0"/>
              <a:t> </a:t>
            </a:r>
            <a:r>
              <a:rPr lang="cs-CZ" dirty="0" err="1" smtClean="0"/>
              <a:t>Khudojnazarov</a:t>
            </a:r>
            <a:r>
              <a:rPr lang="cs-CZ" dirty="0" smtClean="0"/>
              <a:t> – Luna </a:t>
            </a:r>
            <a:r>
              <a:rPr lang="cs-CZ" dirty="0" err="1" smtClean="0"/>
              <a:t>Papa</a:t>
            </a:r>
            <a:r>
              <a:rPr lang="cs-CZ" dirty="0" smtClean="0"/>
              <a:t> 1999</a:t>
            </a:r>
          </a:p>
          <a:p>
            <a:pPr lvl="1"/>
            <a:r>
              <a:rPr lang="cs-CZ" dirty="0" err="1" smtClean="0"/>
              <a:t>Iskandar</a:t>
            </a:r>
            <a:r>
              <a:rPr lang="cs-CZ" dirty="0" smtClean="0"/>
              <a:t> </a:t>
            </a:r>
            <a:r>
              <a:rPr lang="cs-CZ" dirty="0" err="1" smtClean="0"/>
              <a:t>Usmonov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Telegram 2012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Osobnosti středoasijské kinematografie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35499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Uzbekistán</a:t>
            </a:r>
          </a:p>
          <a:p>
            <a:pPr lvl="1"/>
            <a:r>
              <a:rPr lang="cs-CZ" dirty="0" err="1" smtClean="0"/>
              <a:t>Yusup</a:t>
            </a:r>
            <a:r>
              <a:rPr lang="cs-CZ" dirty="0" smtClean="0"/>
              <a:t> </a:t>
            </a:r>
            <a:r>
              <a:rPr lang="cs-CZ" dirty="0" err="1" smtClean="0"/>
              <a:t>Razykov</a:t>
            </a:r>
            <a:r>
              <a:rPr lang="cs-CZ" dirty="0" smtClean="0"/>
              <a:t> – </a:t>
            </a:r>
            <a:r>
              <a:rPr lang="cs-CZ" dirty="0" err="1" smtClean="0"/>
              <a:t>Orator</a:t>
            </a:r>
            <a:r>
              <a:rPr lang="cs-CZ" dirty="0" smtClean="0"/>
              <a:t> 1998</a:t>
            </a:r>
          </a:p>
          <a:p>
            <a:pPr lvl="1"/>
            <a:r>
              <a:rPr lang="cs-CZ" dirty="0" err="1" smtClean="0"/>
              <a:t>Saodat</a:t>
            </a:r>
            <a:r>
              <a:rPr lang="cs-CZ" dirty="0" smtClean="0"/>
              <a:t> </a:t>
            </a:r>
            <a:r>
              <a:rPr lang="cs-CZ" dirty="0" err="1" smtClean="0"/>
              <a:t>Ismailova</a:t>
            </a:r>
            <a:r>
              <a:rPr lang="cs-CZ" dirty="0" smtClean="0"/>
              <a:t> – </a:t>
            </a:r>
            <a:r>
              <a:rPr lang="cs-CZ" dirty="0" err="1" smtClean="0"/>
              <a:t>Chilla</a:t>
            </a:r>
            <a:r>
              <a:rPr lang="cs-CZ" dirty="0" smtClean="0"/>
              <a:t> 2014</a:t>
            </a:r>
          </a:p>
          <a:p>
            <a:pPr lvl="1"/>
            <a:r>
              <a:rPr lang="cs-CZ" dirty="0" err="1" smtClean="0"/>
              <a:t>Zulfikar</a:t>
            </a:r>
            <a:r>
              <a:rPr lang="cs-CZ" dirty="0" smtClean="0"/>
              <a:t> </a:t>
            </a:r>
            <a:r>
              <a:rPr lang="cs-CZ" dirty="0" err="1" smtClean="0"/>
              <a:t>Musakov</a:t>
            </a:r>
            <a:r>
              <a:rPr lang="cs-CZ" dirty="0" smtClean="0"/>
              <a:t> – </a:t>
            </a:r>
            <a:r>
              <a:rPr lang="cs-CZ" dirty="0" err="1" smtClean="0"/>
              <a:t>Malchiki</a:t>
            </a:r>
            <a:r>
              <a:rPr lang="cs-CZ" dirty="0" smtClean="0"/>
              <a:t> v nebe 2013</a:t>
            </a:r>
          </a:p>
          <a:p>
            <a:pPr lvl="1"/>
            <a:r>
              <a:rPr lang="cs-CZ" dirty="0" smtClean="0"/>
              <a:t>Ali </a:t>
            </a:r>
            <a:r>
              <a:rPr lang="cs-CZ" dirty="0" err="1" smtClean="0"/>
              <a:t>Khamraev</a:t>
            </a:r>
            <a:r>
              <a:rPr lang="cs-CZ" dirty="0" smtClean="0"/>
              <a:t> – </a:t>
            </a:r>
            <a:r>
              <a:rPr lang="cs-CZ" dirty="0" err="1" smtClean="0"/>
              <a:t>Bo</a:t>
            </a:r>
            <a:r>
              <a:rPr lang="cs-CZ" dirty="0" smtClean="0"/>
              <a:t> Ba </a:t>
            </a:r>
            <a:r>
              <a:rPr lang="cs-CZ" dirty="0" err="1" smtClean="0"/>
              <a:t>Bu</a:t>
            </a:r>
            <a:r>
              <a:rPr lang="cs-CZ" dirty="0" smtClean="0"/>
              <a:t> 1998</a:t>
            </a:r>
          </a:p>
          <a:p>
            <a:pPr lvl="1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Osobnosti středoasijské kinematografie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593909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503240" y="2166938"/>
            <a:ext cx="9070975" cy="4384675"/>
          </a:xfrm>
          <a:ln/>
        </p:spPr>
        <p:txBody>
          <a:bodyPr>
            <a:normAutofit/>
          </a:bodyPr>
          <a:lstStyle/>
          <a:p>
            <a:pPr marL="558684" indent="-557097">
              <a:buSzPct val="45000"/>
              <a:buFont typeface="Wingdings" charset="2"/>
              <a:buChar char=""/>
              <a:tabLst>
                <a:tab pos="558684" algn="l"/>
                <a:tab pos="663437" algn="l"/>
                <a:tab pos="1112607" algn="l"/>
                <a:tab pos="1561776" algn="l"/>
                <a:tab pos="2010946" algn="l"/>
                <a:tab pos="2460115" algn="l"/>
                <a:tab pos="2909284" algn="l"/>
                <a:tab pos="3358453" algn="l"/>
                <a:tab pos="3807623" algn="l"/>
                <a:tab pos="4256793" algn="l"/>
                <a:tab pos="4705962" algn="l"/>
                <a:tab pos="5155131" algn="l"/>
                <a:tab pos="5604300" algn="l"/>
                <a:tab pos="6053469" algn="l"/>
                <a:tab pos="6502640" algn="l"/>
                <a:tab pos="6951808" algn="l"/>
                <a:tab pos="7400979" algn="l"/>
                <a:tab pos="7850147" algn="l"/>
                <a:tab pos="8299317" algn="l"/>
                <a:tab pos="8748486" algn="l"/>
                <a:tab pos="9197656" algn="l"/>
              </a:tabLst>
            </a:pPr>
            <a:r>
              <a:rPr lang="cs-CZ" altLang="cs-CZ"/>
              <a:t>Taškent - Uzbekistán </a:t>
            </a:r>
          </a:p>
          <a:p>
            <a:pPr marL="558684" indent="-557097">
              <a:buSzPct val="45000"/>
              <a:buFont typeface="Wingdings" charset="2"/>
              <a:buChar char=""/>
              <a:tabLst>
                <a:tab pos="558684" algn="l"/>
                <a:tab pos="663437" algn="l"/>
                <a:tab pos="1112607" algn="l"/>
                <a:tab pos="1561776" algn="l"/>
                <a:tab pos="2010946" algn="l"/>
                <a:tab pos="2460115" algn="l"/>
                <a:tab pos="2909284" algn="l"/>
                <a:tab pos="3358453" algn="l"/>
                <a:tab pos="3807623" algn="l"/>
                <a:tab pos="4256793" algn="l"/>
                <a:tab pos="4705962" algn="l"/>
                <a:tab pos="5155131" algn="l"/>
                <a:tab pos="5604300" algn="l"/>
                <a:tab pos="6053469" algn="l"/>
                <a:tab pos="6502640" algn="l"/>
                <a:tab pos="6951808" algn="l"/>
                <a:tab pos="7400979" algn="l"/>
                <a:tab pos="7850147" algn="l"/>
                <a:tab pos="8299317" algn="l"/>
                <a:tab pos="8748486" algn="l"/>
                <a:tab pos="9197656" algn="l"/>
              </a:tabLst>
            </a:pPr>
            <a:r>
              <a:rPr lang="cs-CZ" altLang="cs-CZ"/>
              <a:t>první středoasijský nezávislý filmový festival</a:t>
            </a:r>
          </a:p>
          <a:p>
            <a:pPr marL="558684" indent="-557097">
              <a:buSzPct val="45000"/>
              <a:buFont typeface="Wingdings" charset="2"/>
              <a:buChar char=""/>
              <a:tabLst>
                <a:tab pos="558684" algn="l"/>
                <a:tab pos="663437" algn="l"/>
                <a:tab pos="1112607" algn="l"/>
                <a:tab pos="1561776" algn="l"/>
                <a:tab pos="2010946" algn="l"/>
                <a:tab pos="2460115" algn="l"/>
                <a:tab pos="2909284" algn="l"/>
                <a:tab pos="3358453" algn="l"/>
                <a:tab pos="3807623" algn="l"/>
                <a:tab pos="4256793" algn="l"/>
                <a:tab pos="4705962" algn="l"/>
                <a:tab pos="5155131" algn="l"/>
                <a:tab pos="5604300" algn="l"/>
                <a:tab pos="6053469" algn="l"/>
                <a:tab pos="6502640" algn="l"/>
                <a:tab pos="6951808" algn="l"/>
                <a:tab pos="7400979" algn="l"/>
                <a:tab pos="7850147" algn="l"/>
                <a:tab pos="8299317" algn="l"/>
                <a:tab pos="8748486" algn="l"/>
                <a:tab pos="9197656" algn="l"/>
              </a:tabLst>
            </a:pPr>
            <a:r>
              <a:rPr lang="cs-CZ" altLang="cs-CZ"/>
              <a:t>ředitelem kontroverzní režisér Oleg Karpov</a:t>
            </a:r>
          </a:p>
          <a:p>
            <a:pPr marL="558684" indent="-557097">
              <a:spcAft>
                <a:spcPct val="0"/>
              </a:spcAft>
              <a:buSzPct val="45000"/>
              <a:buFont typeface="Wingdings" charset="2"/>
              <a:buChar char=""/>
              <a:tabLst>
                <a:tab pos="558684" algn="l"/>
                <a:tab pos="663437" algn="l"/>
                <a:tab pos="1112607" algn="l"/>
                <a:tab pos="1561776" algn="l"/>
                <a:tab pos="2010946" algn="l"/>
                <a:tab pos="2460115" algn="l"/>
                <a:tab pos="2909284" algn="l"/>
                <a:tab pos="3358453" algn="l"/>
                <a:tab pos="3807623" algn="l"/>
                <a:tab pos="4256793" algn="l"/>
                <a:tab pos="4705962" algn="l"/>
                <a:tab pos="5155131" algn="l"/>
                <a:tab pos="5604300" algn="l"/>
                <a:tab pos="6053469" algn="l"/>
                <a:tab pos="6502640" algn="l"/>
                <a:tab pos="6951808" algn="l"/>
                <a:tab pos="7400979" algn="l"/>
                <a:tab pos="7850147" algn="l"/>
                <a:tab pos="8299317" algn="l"/>
                <a:tab pos="8748486" algn="l"/>
                <a:tab pos="9197656" algn="l"/>
              </a:tabLst>
            </a:pPr>
            <a:r>
              <a:rPr lang="cs-CZ" altLang="cs-CZ"/>
              <a:t>50 krátkých a </a:t>
            </a:r>
          </a:p>
          <a:p>
            <a:pPr marL="558684" indent="-557097">
              <a:spcAft>
                <a:spcPct val="0"/>
              </a:spcAft>
              <a:buSzPct val="45000"/>
              <a:tabLst>
                <a:tab pos="558684" algn="l"/>
                <a:tab pos="663437" algn="l"/>
                <a:tab pos="1112607" algn="l"/>
                <a:tab pos="1561776" algn="l"/>
                <a:tab pos="2010946" algn="l"/>
                <a:tab pos="2460115" algn="l"/>
                <a:tab pos="2909284" algn="l"/>
                <a:tab pos="3358453" algn="l"/>
                <a:tab pos="3807623" algn="l"/>
                <a:tab pos="4256793" algn="l"/>
                <a:tab pos="4705962" algn="l"/>
                <a:tab pos="5155131" algn="l"/>
                <a:tab pos="5604300" algn="l"/>
                <a:tab pos="6053469" algn="l"/>
                <a:tab pos="6502640" algn="l"/>
                <a:tab pos="6951808" algn="l"/>
                <a:tab pos="7400979" algn="l"/>
                <a:tab pos="7850147" algn="l"/>
                <a:tab pos="8299317" algn="l"/>
                <a:tab pos="8748486" algn="l"/>
                <a:tab pos="9197656" algn="l"/>
              </a:tabLst>
            </a:pPr>
            <a:r>
              <a:rPr lang="cs-CZ" altLang="cs-CZ"/>
              <a:t>celovečerních filmů</a:t>
            </a:r>
          </a:p>
          <a:p>
            <a:pPr marL="558684" indent="-557097">
              <a:spcBef>
                <a:spcPts val="1138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558684" algn="l"/>
                <a:tab pos="663437" algn="l"/>
                <a:tab pos="1112607" algn="l"/>
                <a:tab pos="1561776" algn="l"/>
                <a:tab pos="2010946" algn="l"/>
                <a:tab pos="2460115" algn="l"/>
                <a:tab pos="2909284" algn="l"/>
                <a:tab pos="3358453" algn="l"/>
                <a:tab pos="3807623" algn="l"/>
                <a:tab pos="4256793" algn="l"/>
                <a:tab pos="4705962" algn="l"/>
                <a:tab pos="5155131" algn="l"/>
                <a:tab pos="5604300" algn="l"/>
                <a:tab pos="6053469" algn="l"/>
                <a:tab pos="6502640" algn="l"/>
                <a:tab pos="6951808" algn="l"/>
                <a:tab pos="7400979" algn="l"/>
                <a:tab pos="7850147" algn="l"/>
                <a:tab pos="8299317" algn="l"/>
                <a:tab pos="8748486" algn="l"/>
                <a:tab pos="9197656" algn="l"/>
              </a:tabLst>
            </a:pPr>
            <a:r>
              <a:rPr lang="cs-CZ" altLang="cs-CZ"/>
              <a:t>zastoupeny všechny</a:t>
            </a:r>
          </a:p>
          <a:p>
            <a:pPr marL="558684" indent="-557097">
              <a:spcAft>
                <a:spcPct val="0"/>
              </a:spcAft>
              <a:buSzPct val="45000"/>
              <a:tabLst>
                <a:tab pos="558684" algn="l"/>
                <a:tab pos="663437" algn="l"/>
                <a:tab pos="1112607" algn="l"/>
                <a:tab pos="1561776" algn="l"/>
                <a:tab pos="2010946" algn="l"/>
                <a:tab pos="2460115" algn="l"/>
                <a:tab pos="2909284" algn="l"/>
                <a:tab pos="3358453" algn="l"/>
                <a:tab pos="3807623" algn="l"/>
                <a:tab pos="4256793" algn="l"/>
                <a:tab pos="4705962" algn="l"/>
                <a:tab pos="5155131" algn="l"/>
                <a:tab pos="5604300" algn="l"/>
                <a:tab pos="6053469" algn="l"/>
                <a:tab pos="6502640" algn="l"/>
                <a:tab pos="6951808" algn="l"/>
                <a:tab pos="7400979" algn="l"/>
                <a:tab pos="7850147" algn="l"/>
                <a:tab pos="8299317" algn="l"/>
                <a:tab pos="8748486" algn="l"/>
                <a:tab pos="9197656" algn="l"/>
              </a:tabLst>
            </a:pPr>
            <a:r>
              <a:rPr lang="cs-CZ" altLang="cs-CZ"/>
              <a:t>země kromě </a:t>
            </a:r>
          </a:p>
          <a:p>
            <a:pPr marL="558684" indent="-557097">
              <a:spcAft>
                <a:spcPct val="0"/>
              </a:spcAft>
              <a:buSzPct val="45000"/>
              <a:tabLst>
                <a:tab pos="558684" algn="l"/>
                <a:tab pos="663437" algn="l"/>
                <a:tab pos="1112607" algn="l"/>
                <a:tab pos="1561776" algn="l"/>
                <a:tab pos="2010946" algn="l"/>
                <a:tab pos="2460115" algn="l"/>
                <a:tab pos="2909284" algn="l"/>
                <a:tab pos="3358453" algn="l"/>
                <a:tab pos="3807623" algn="l"/>
                <a:tab pos="4256793" algn="l"/>
                <a:tab pos="4705962" algn="l"/>
                <a:tab pos="5155131" algn="l"/>
                <a:tab pos="5604300" algn="l"/>
                <a:tab pos="6053469" algn="l"/>
                <a:tab pos="6502640" algn="l"/>
                <a:tab pos="6951808" algn="l"/>
                <a:tab pos="7400979" algn="l"/>
                <a:tab pos="7850147" algn="l"/>
                <a:tab pos="8299317" algn="l"/>
                <a:tab pos="8748486" algn="l"/>
                <a:tab pos="9197656" algn="l"/>
              </a:tabLst>
            </a:pPr>
            <a:r>
              <a:rPr lang="cs-CZ" altLang="cs-CZ"/>
              <a:t>Turkmenistánu</a:t>
            </a:r>
          </a:p>
          <a:p>
            <a:pPr marL="558684" indent="-557097">
              <a:tabLst>
                <a:tab pos="558684" algn="l"/>
                <a:tab pos="663437" algn="l"/>
                <a:tab pos="1112607" algn="l"/>
                <a:tab pos="1561776" algn="l"/>
                <a:tab pos="2010946" algn="l"/>
                <a:tab pos="2460115" algn="l"/>
                <a:tab pos="2909284" algn="l"/>
                <a:tab pos="3358453" algn="l"/>
                <a:tab pos="3807623" algn="l"/>
                <a:tab pos="4256793" algn="l"/>
                <a:tab pos="4705962" algn="l"/>
                <a:tab pos="5155131" algn="l"/>
                <a:tab pos="5604300" algn="l"/>
                <a:tab pos="6053469" algn="l"/>
                <a:tab pos="6502640" algn="l"/>
                <a:tab pos="6951808" algn="l"/>
                <a:tab pos="7400979" algn="l"/>
                <a:tab pos="7850147" algn="l"/>
                <a:tab pos="8299317" algn="l"/>
                <a:tab pos="8748486" algn="l"/>
                <a:tab pos="9197656" algn="l"/>
              </a:tabLst>
            </a:pPr>
            <a:endParaRPr lang="cs-CZ" altLang="cs-CZ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40" y="301627"/>
            <a:ext cx="9070975" cy="1262063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  <a:tab pos="8983387" algn="l"/>
              </a:tabLst>
            </a:pPr>
            <a:r>
              <a:rPr lang="cs-CZ" altLang="cs-CZ"/>
              <a:t>CAFIF Central Asia's independent film festival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4413" y="4068765"/>
            <a:ext cx="4305300" cy="3275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3126858</TotalTime>
  <Words>483</Words>
  <Application>Microsoft Office PowerPoint</Application>
  <PresentationFormat>Vlastní</PresentationFormat>
  <Paragraphs>114</Paragraphs>
  <Slides>17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Shluk</vt:lpstr>
      <vt:lpstr>KINEMATOGRAFIE STŘEDNÍ ASIE</vt:lpstr>
      <vt:lpstr>Historie </vt:lpstr>
      <vt:lpstr>Snímek 3</vt:lpstr>
      <vt:lpstr>Současnost</vt:lpstr>
      <vt:lpstr>Cenzura v Uzbekistánu</vt:lpstr>
      <vt:lpstr>Příklady cenzury</vt:lpstr>
      <vt:lpstr>Osobnosti středoasijské kinematografie</vt:lpstr>
      <vt:lpstr>Osobnosti středoasijské kinematografie</vt:lpstr>
      <vt:lpstr>CAFIF Central Asia's independent film festival</vt:lpstr>
      <vt:lpstr>Snímek 10</vt:lpstr>
      <vt:lpstr>Eurasia Internatonal film festival</vt:lpstr>
      <vt:lpstr>Short film international film festival</vt:lpstr>
      <vt:lpstr>International Human Rights Film Festival </vt:lpstr>
      <vt:lpstr>Karlovy Vary mezinárodní filmový festival</vt:lpstr>
      <vt:lpstr>Borat: Nakoukání do amerycké kultůry na obědnávku slavnoj kazašskoj národu</vt:lpstr>
      <vt:lpstr>Snímek 16</vt:lpstr>
      <vt:lpstr>POUŽITÉ 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KINEMATOGRAFIE STŘEDNÍ ASIE</dc:title>
  <dc:creator>Tereza</dc:creator>
  <cp:lastModifiedBy>Kateřina Satrapová</cp:lastModifiedBy>
  <cp:revision>9</cp:revision>
  <cp:lastPrinted>1601-01-01T00:00:00Z</cp:lastPrinted>
  <dcterms:created xsi:type="dcterms:W3CDTF">2014-04-13T09:48:50Z</dcterms:created>
  <dcterms:modified xsi:type="dcterms:W3CDTF">2014-04-14T07:14:59Z</dcterms:modified>
</cp:coreProperties>
</file>