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7" r:id="rId9"/>
    <p:sldId id="266" r:id="rId10"/>
    <p:sldId id="268" r:id="rId11"/>
    <p:sldId id="269" r:id="rId12"/>
    <p:sldId id="273" r:id="rId13"/>
    <p:sldId id="264" r:id="rId14"/>
    <p:sldId id="272" r:id="rId15"/>
    <p:sldId id="270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C3E941-E429-4BD4-BC40-344A669C25E7}" type="datetimeFigureOut">
              <a:rPr lang="cs-CZ" smtClean="0"/>
              <a:t>11.4.2016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08729F-0979-4931-BF35-76F698325737}" type="slidenum">
              <a:rPr lang="cs-CZ" smtClean="0"/>
              <a:t>‹#›</a:t>
            </a:fld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E941-E429-4BD4-BC40-344A669C25E7}" type="datetimeFigureOut">
              <a:rPr lang="cs-CZ" smtClean="0"/>
              <a:t>11.4.2016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729F-0979-4931-BF35-76F698325737}" type="slidenum">
              <a:rPr lang="cs-CZ" smtClean="0"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E941-E429-4BD4-BC40-344A669C25E7}" type="datetimeFigureOut">
              <a:rPr lang="cs-CZ" smtClean="0"/>
              <a:t>11.4.2016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729F-0979-4931-BF35-76F698325737}" type="slidenum">
              <a:rPr lang="cs-CZ" smtClean="0"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E941-E429-4BD4-BC40-344A669C25E7}" type="datetimeFigureOut">
              <a:rPr lang="cs-CZ" smtClean="0"/>
              <a:t>11.4.2016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729F-0979-4931-BF35-76F698325737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E941-E429-4BD4-BC40-344A669C25E7}" type="datetimeFigureOut">
              <a:rPr lang="cs-CZ" smtClean="0"/>
              <a:t>11.4.2016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729F-0979-4931-BF35-76F69832573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E941-E429-4BD4-BC40-344A669C25E7}" type="datetimeFigureOut">
              <a:rPr lang="cs-CZ" smtClean="0"/>
              <a:t>11.4.2016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729F-0979-4931-BF35-76F698325737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E941-E429-4BD4-BC40-344A669C25E7}" type="datetimeFigureOut">
              <a:rPr lang="cs-CZ" smtClean="0"/>
              <a:t>11.4.2016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729F-0979-4931-BF35-76F698325737}" type="slidenum">
              <a:rPr lang="cs-CZ" smtClean="0"/>
              <a:t>‹#›</a:t>
            </a:fld>
            <a:endParaRPr lang="cs-CZ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E941-E429-4BD4-BC40-344A669C25E7}" type="datetimeFigureOut">
              <a:rPr lang="cs-CZ" smtClean="0"/>
              <a:t>11.4.2016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729F-0979-4931-BF35-76F698325737}" type="slidenum">
              <a:rPr lang="cs-CZ" smtClean="0"/>
              <a:t>‹#›</a:t>
            </a:fld>
            <a:endParaRPr lang="cs-CZ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E941-E429-4BD4-BC40-344A669C25E7}" type="datetimeFigureOut">
              <a:rPr lang="cs-CZ" smtClean="0"/>
              <a:t>11.4.2016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729F-0979-4931-BF35-76F69832573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E941-E429-4BD4-BC40-344A669C25E7}" type="datetimeFigureOut">
              <a:rPr lang="cs-CZ" smtClean="0"/>
              <a:t>11.4.2016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729F-0979-4931-BF35-76F69832573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E941-E429-4BD4-BC40-344A669C25E7}" type="datetimeFigureOut">
              <a:rPr lang="cs-CZ" smtClean="0"/>
              <a:t>11.4.2016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729F-0979-4931-BF35-76F69832573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8C3E941-E429-4BD4-BC40-344A669C25E7}" type="datetimeFigureOut">
              <a:rPr lang="cs-CZ" smtClean="0"/>
              <a:t>11.4.2016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908729F-0979-4931-BF35-76F69832573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youtube.com/watch?v=i2VfQobm1x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Tažení Alexandra Velikého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Petr M</a:t>
            </a:r>
            <a:r>
              <a:rPr lang="hu-HU" dirty="0" smtClean="0"/>
              <a:t>ű</a:t>
            </a:r>
            <a:r>
              <a:rPr lang="cs-CZ" dirty="0" err="1" smtClean="0"/>
              <a:t>ller</a:t>
            </a:r>
            <a:r>
              <a:rPr lang="cs-CZ" dirty="0" smtClean="0"/>
              <a:t>, Natálie </a:t>
            </a:r>
            <a:r>
              <a:rPr lang="cs-CZ" dirty="0" err="1" smtClean="0"/>
              <a:t>Huptychová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158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1560" y="2132856"/>
            <a:ext cx="7745505" cy="4349005"/>
          </a:xfrm>
        </p:spPr>
        <p:txBody>
          <a:bodyPr>
            <a:normAutofit fontScale="92500"/>
          </a:bodyPr>
          <a:lstStyle/>
          <a:p>
            <a:r>
              <a:rPr lang="cs-CZ" dirty="0"/>
              <a:t>Ve středu bitevního pole se </a:t>
            </a:r>
            <a:r>
              <a:rPr lang="cs-CZ" dirty="0" err="1"/>
              <a:t>makedoncům</a:t>
            </a:r>
            <a:r>
              <a:rPr lang="cs-CZ" dirty="0"/>
              <a:t> dařilo zatlačovat </a:t>
            </a:r>
            <a:r>
              <a:rPr lang="cs-CZ" dirty="0" smtClean="0"/>
              <a:t>Peršany, </a:t>
            </a:r>
            <a:r>
              <a:rPr lang="cs-CZ" dirty="0" err="1" smtClean="0"/>
              <a:t>Dareios</a:t>
            </a:r>
            <a:r>
              <a:rPr lang="cs-CZ" dirty="0" smtClean="0"/>
              <a:t> </a:t>
            </a:r>
            <a:r>
              <a:rPr lang="cs-CZ" dirty="0"/>
              <a:t>dal pokyn vozům s kosami do </a:t>
            </a:r>
            <a:r>
              <a:rPr lang="cs-CZ" dirty="0" smtClean="0"/>
              <a:t>útoku</a:t>
            </a:r>
          </a:p>
          <a:p>
            <a:r>
              <a:rPr lang="cs-CZ" dirty="0" smtClean="0"/>
              <a:t>Alexandr - taktika pasti</a:t>
            </a:r>
          </a:p>
          <a:p>
            <a:r>
              <a:rPr lang="cs-CZ" dirty="0" smtClean="0"/>
              <a:t>Trubači</a:t>
            </a:r>
          </a:p>
          <a:p>
            <a:r>
              <a:rPr lang="cs-CZ" dirty="0"/>
              <a:t>v bitevní linii Peršanů </a:t>
            </a:r>
            <a:r>
              <a:rPr lang="cs-CZ" dirty="0" smtClean="0"/>
              <a:t>mezera – zmatení Peršanů</a:t>
            </a:r>
          </a:p>
          <a:p>
            <a:r>
              <a:rPr lang="cs-CZ" dirty="0" smtClean="0"/>
              <a:t>Alexandr </a:t>
            </a:r>
            <a:r>
              <a:rPr lang="cs-CZ" dirty="0"/>
              <a:t>svou jízdou vtrhl s jízdou do této </a:t>
            </a:r>
            <a:r>
              <a:rPr lang="cs-CZ" dirty="0" smtClean="0"/>
              <a:t>mezery</a:t>
            </a:r>
          </a:p>
          <a:p>
            <a:r>
              <a:rPr lang="cs-CZ" dirty="0" smtClean="0"/>
              <a:t>Alexandr </a:t>
            </a:r>
            <a:r>
              <a:rPr lang="cs-CZ" dirty="0"/>
              <a:t>prolomil perskou </a:t>
            </a:r>
            <a:r>
              <a:rPr lang="cs-CZ" dirty="0" smtClean="0"/>
              <a:t>linii - perská </a:t>
            </a:r>
            <a:r>
              <a:rPr lang="cs-CZ" dirty="0"/>
              <a:t>pěchota </a:t>
            </a:r>
            <a:r>
              <a:rPr lang="cs-CZ" dirty="0" smtClean="0"/>
              <a:t>se ocitla </a:t>
            </a:r>
            <a:r>
              <a:rPr lang="cs-CZ" dirty="0"/>
              <a:t>mezi falangou a </a:t>
            </a:r>
            <a:r>
              <a:rPr lang="cs-CZ" dirty="0" smtClean="0"/>
              <a:t>jízdou, byla </a:t>
            </a:r>
            <a:r>
              <a:rPr lang="cs-CZ" dirty="0" smtClean="0"/>
              <a:t>rozdrcena</a:t>
            </a:r>
            <a:endParaRPr lang="cs-CZ" dirty="0" smtClean="0"/>
          </a:p>
          <a:p>
            <a:r>
              <a:rPr lang="cs-CZ" dirty="0"/>
              <a:t>Po každé bitvě </a:t>
            </a:r>
            <a:r>
              <a:rPr lang="cs-CZ" dirty="0" smtClean="0"/>
              <a:t>Alexandr </a:t>
            </a:r>
            <a:r>
              <a:rPr lang="cs-CZ" dirty="0"/>
              <a:t>obětoval bohům a uspořádal závody gymnické a jezdecké (někdy múzické)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Bitva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965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Perská armáda </a:t>
            </a:r>
            <a:r>
              <a:rPr lang="cs-CZ" dirty="0" smtClean="0"/>
              <a:t>– útěk</a:t>
            </a:r>
          </a:p>
          <a:p>
            <a:r>
              <a:rPr lang="cs-CZ" dirty="0" smtClean="0"/>
              <a:t>Alexandr </a:t>
            </a:r>
            <a:r>
              <a:rPr lang="cs-CZ" dirty="0"/>
              <a:t>pronásledoval </a:t>
            </a:r>
            <a:r>
              <a:rPr lang="cs-CZ" dirty="0" err="1" smtClean="0"/>
              <a:t>Dareia</a:t>
            </a:r>
            <a:r>
              <a:rPr lang="cs-CZ" dirty="0" smtClean="0"/>
              <a:t> x zachránil levé křídlo a </a:t>
            </a:r>
            <a:r>
              <a:rPr lang="cs-CZ" dirty="0" err="1" smtClean="0"/>
              <a:t>Parmenióna</a:t>
            </a:r>
            <a:endParaRPr lang="cs-CZ" dirty="0" smtClean="0"/>
          </a:p>
          <a:p>
            <a:r>
              <a:rPr lang="cs-CZ" dirty="0" smtClean="0"/>
              <a:t>Alexandr zachránil armádu</a:t>
            </a:r>
          </a:p>
          <a:p>
            <a:r>
              <a:rPr lang="cs-CZ" dirty="0" err="1" smtClean="0"/>
              <a:t>Dareios</a:t>
            </a:r>
            <a:r>
              <a:rPr lang="cs-CZ" dirty="0" smtClean="0"/>
              <a:t> </a:t>
            </a:r>
            <a:r>
              <a:rPr lang="cs-CZ" dirty="0" smtClean="0"/>
              <a:t>uprchl, pak byl zabit svým příbuzným (</a:t>
            </a:r>
            <a:r>
              <a:rPr lang="cs-CZ" dirty="0" err="1" smtClean="0"/>
              <a:t>Bésos</a:t>
            </a:r>
            <a:r>
              <a:rPr lang="cs-CZ" dirty="0" smtClean="0"/>
              <a:t>), zde se projevil Alexandrův smysl pro čest, potrestal </a:t>
            </a:r>
            <a:r>
              <a:rPr lang="cs-CZ" dirty="0" err="1" smtClean="0"/>
              <a:t>Bésa</a:t>
            </a:r>
            <a:endParaRPr lang="cs-CZ" dirty="0" smtClean="0"/>
          </a:p>
          <a:p>
            <a:r>
              <a:rPr lang="cs-CZ" dirty="0"/>
              <a:t>Padlo asi 1000 Makedonců a 50 000 </a:t>
            </a:r>
            <a:r>
              <a:rPr lang="cs-CZ" dirty="0" smtClean="0"/>
              <a:t>Peršanů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Bitva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558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Stavění mostů přes mohutné řeky</a:t>
            </a:r>
          </a:p>
          <a:p>
            <a:endParaRPr lang="cs-CZ" dirty="0" smtClean="0"/>
          </a:p>
          <a:p>
            <a:r>
              <a:rPr lang="cs-CZ" dirty="0" smtClean="0"/>
              <a:t>Bitva s králem </a:t>
            </a:r>
            <a:r>
              <a:rPr lang="cs-CZ" dirty="0" err="1" smtClean="0"/>
              <a:t>Pórosem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Komplikovaný boj kvůli slonům</a:t>
            </a:r>
          </a:p>
          <a:p>
            <a:endParaRPr lang="cs-CZ" dirty="0" smtClean="0"/>
          </a:p>
          <a:p>
            <a:r>
              <a:rPr lang="cs-CZ" dirty="0" smtClean="0"/>
              <a:t>Snaha udržovat si dobré vztahy s Indy</a:t>
            </a:r>
          </a:p>
          <a:p>
            <a:endParaRPr lang="cs-CZ" dirty="0" smtClean="0"/>
          </a:p>
          <a:p>
            <a:r>
              <a:rPr lang="cs-CZ" dirty="0" smtClean="0"/>
              <a:t>Alexander musel jít pořád dál, kdyby se zastavil, tak se bál, že ti kteří se mu nepodrobili by narušili jeho řád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Alexander v Indii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9054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552" y="2276872"/>
            <a:ext cx="7745505" cy="4320480"/>
          </a:xfrm>
        </p:spPr>
        <p:txBody>
          <a:bodyPr>
            <a:normAutofit/>
          </a:bodyPr>
          <a:lstStyle/>
          <a:p>
            <a:r>
              <a:rPr lang="cs-CZ" dirty="0"/>
              <a:t>profesor </a:t>
            </a:r>
            <a:r>
              <a:rPr lang="cs-CZ" dirty="0" smtClean="0"/>
              <a:t>Adams </a:t>
            </a:r>
          </a:p>
          <a:p>
            <a:r>
              <a:rPr lang="cs-CZ" dirty="0" smtClean="0"/>
              <a:t>názor</a:t>
            </a:r>
            <a:r>
              <a:rPr lang="cs-CZ" dirty="0"/>
              <a:t>, že ne všechno v té knize je </a:t>
            </a:r>
            <a:r>
              <a:rPr lang="cs-CZ" dirty="0" smtClean="0"/>
              <a:t>pravdivé </a:t>
            </a:r>
          </a:p>
          <a:p>
            <a:r>
              <a:rPr lang="cs-CZ" dirty="0" smtClean="0"/>
              <a:t>1. díl - teorie </a:t>
            </a:r>
            <a:r>
              <a:rPr lang="cs-CZ" dirty="0"/>
              <a:t>o </a:t>
            </a:r>
            <a:r>
              <a:rPr lang="cs-CZ" dirty="0" err="1"/>
              <a:t>Jásonovi</a:t>
            </a:r>
            <a:r>
              <a:rPr lang="cs-CZ" dirty="0"/>
              <a:t> a </a:t>
            </a:r>
            <a:r>
              <a:rPr lang="cs-CZ" dirty="0" smtClean="0"/>
              <a:t>argonautech</a:t>
            </a:r>
          </a:p>
          <a:p>
            <a:r>
              <a:rPr lang="cs-CZ" dirty="0" smtClean="0"/>
              <a:t>3</a:t>
            </a:r>
            <a:r>
              <a:rPr lang="cs-CZ" dirty="0" smtClean="0"/>
              <a:t>. díl - </a:t>
            </a:r>
            <a:r>
              <a:rPr lang="cs-CZ" dirty="0"/>
              <a:t>Skutečně Alexandr vybudoval v Afghánistánu a střední Asii 16 měst, nebo naopak daleko větší část starověké civilizace zničil</a:t>
            </a:r>
            <a:r>
              <a:rPr lang="cs-CZ" dirty="0" smtClean="0"/>
              <a:t>? </a:t>
            </a:r>
          </a:p>
          <a:p>
            <a:r>
              <a:rPr lang="cs-CZ" dirty="0" smtClean="0"/>
              <a:t>5</a:t>
            </a:r>
            <a:r>
              <a:rPr lang="cs-CZ" dirty="0" smtClean="0"/>
              <a:t>. díl - </a:t>
            </a:r>
            <a:r>
              <a:rPr lang="cs-CZ" dirty="0"/>
              <a:t>spojitost s </a:t>
            </a:r>
            <a:r>
              <a:rPr lang="cs-CZ" dirty="0" err="1"/>
              <a:t>Jásonem</a:t>
            </a:r>
            <a:r>
              <a:rPr lang="cs-CZ" dirty="0"/>
              <a:t> a argonauty. Mohli se dostat až takto daleko od Řecka? </a:t>
            </a:r>
            <a:r>
              <a:rPr lang="cs-CZ" dirty="0" smtClean="0"/>
              <a:t>Úvaha o tom, že vodstvo v minulosti vypadalo jinak a že se dalo po řekách doplout až do dnešního </a:t>
            </a:r>
            <a:r>
              <a:rPr lang="cs-CZ" dirty="0" err="1" smtClean="0"/>
              <a:t>Afgánistánu</a:t>
            </a: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Pátrání po ztraceném světě </a:t>
            </a:r>
            <a:r>
              <a:rPr lang="cs-CZ" sz="4000" dirty="0" smtClean="0"/>
              <a:t>Alexandra Velikého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413492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Věštby o neštěstí, o jeho smrti</a:t>
            </a:r>
          </a:p>
          <a:p>
            <a:endParaRPr lang="cs-CZ" dirty="0"/>
          </a:p>
          <a:p>
            <a:r>
              <a:rPr lang="cs-CZ" dirty="0" smtClean="0"/>
              <a:t>onemocněl během </a:t>
            </a:r>
            <a:r>
              <a:rPr lang="cs-CZ" dirty="0"/>
              <a:t>hostiny u jeho přítele Média, jeho stav se stále zhoršoval, mel </a:t>
            </a:r>
            <a:r>
              <a:rPr lang="cs-CZ" dirty="0" smtClean="0"/>
              <a:t>horečku</a:t>
            </a:r>
          </a:p>
          <a:p>
            <a:endParaRPr lang="cs-CZ" dirty="0" smtClean="0"/>
          </a:p>
          <a:p>
            <a:r>
              <a:rPr lang="cs-CZ" dirty="0" smtClean="0"/>
              <a:t>Zemřel </a:t>
            </a:r>
            <a:r>
              <a:rPr lang="cs-CZ" dirty="0"/>
              <a:t>10. č</a:t>
            </a:r>
            <a:r>
              <a:rPr lang="cs-CZ" dirty="0" smtClean="0"/>
              <a:t>ervna 323, 32 let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Smrt Alexandra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465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Spojení východní x západní kultury</a:t>
            </a:r>
          </a:p>
          <a:p>
            <a:pPr lvl="1"/>
            <a:r>
              <a:rPr lang="cs-CZ" dirty="0" smtClean="0"/>
              <a:t>Přijímání </a:t>
            </a:r>
            <a:r>
              <a:rPr lang="cs-CZ" dirty="0"/>
              <a:t>A</a:t>
            </a:r>
            <a:r>
              <a:rPr lang="cs-CZ" dirty="0" smtClean="0"/>
              <a:t>siatů do vojska</a:t>
            </a:r>
          </a:p>
          <a:p>
            <a:pPr lvl="1"/>
            <a:r>
              <a:rPr lang="cs-CZ" dirty="0" smtClean="0"/>
              <a:t>Svatby v </a:t>
            </a:r>
            <a:r>
              <a:rPr lang="cs-CZ" dirty="0" err="1" smtClean="0"/>
              <a:t>Súsách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Přínosy Alexandra Velikého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211387"/>
            <a:ext cx="4823520" cy="333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1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334 – 323 př. n. l. </a:t>
            </a:r>
          </a:p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www.youtube.com/watch?v=i2VfQobm1x0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Tažení Alexandra Velikého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62228"/>
            <a:ext cx="60960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3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717032"/>
            <a:ext cx="2124075" cy="211455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Helénismus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0"/>
            <a:ext cx="1657350" cy="23717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843785"/>
            <a:ext cx="2771798" cy="207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Narozen 95 n. l. </a:t>
            </a:r>
          </a:p>
          <a:p>
            <a:r>
              <a:rPr lang="cs-CZ" dirty="0" smtClean="0"/>
              <a:t>Žák filosofa </a:t>
            </a:r>
            <a:r>
              <a:rPr lang="cs-CZ" dirty="0" err="1" smtClean="0"/>
              <a:t>Epiktéta</a:t>
            </a:r>
            <a:endParaRPr lang="cs-CZ" dirty="0"/>
          </a:p>
          <a:p>
            <a:r>
              <a:rPr lang="cs-CZ" dirty="0" smtClean="0"/>
              <a:t>Současník císaře Hadriana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Arriános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755" y="2420888"/>
            <a:ext cx="2311524" cy="35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6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818" y="2247900"/>
            <a:ext cx="5006363" cy="3878263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 Alexandra Velikého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11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2564904"/>
            <a:ext cx="7761184" cy="384929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Makedonie monarchie - </a:t>
            </a:r>
            <a:r>
              <a:rPr lang="cs-CZ" dirty="0"/>
              <a:t>Řekové se na Makedoňany dívali jako na </a:t>
            </a:r>
            <a:r>
              <a:rPr lang="cs-CZ" dirty="0" smtClean="0"/>
              <a:t>barbary</a:t>
            </a:r>
          </a:p>
          <a:p>
            <a:r>
              <a:rPr lang="cs-CZ" dirty="0" smtClean="0"/>
              <a:t>Otec Alexandra - Filip Makedonský, matka </a:t>
            </a:r>
            <a:r>
              <a:rPr lang="cs-CZ" dirty="0" err="1" smtClean="0"/>
              <a:t>Olympias</a:t>
            </a:r>
            <a:endParaRPr lang="cs-CZ" dirty="0" smtClean="0"/>
          </a:p>
          <a:p>
            <a:r>
              <a:rPr lang="cs-CZ" dirty="0" smtClean="0"/>
              <a:t>Smrt Filipa a nástup Alexandra na trůn</a:t>
            </a:r>
          </a:p>
          <a:p>
            <a:r>
              <a:rPr lang="cs-CZ" dirty="0" smtClean="0"/>
              <a:t>Vzbouření řeckých států – Alexandr </a:t>
            </a:r>
            <a:r>
              <a:rPr lang="cs-CZ" dirty="0"/>
              <a:t>z</a:t>
            </a:r>
            <a:r>
              <a:rPr lang="cs-CZ" dirty="0" smtClean="0"/>
              <a:t>klidnil situaci a zamířil do Persie</a:t>
            </a:r>
          </a:p>
          <a:p>
            <a:r>
              <a:rPr lang="cs-CZ" dirty="0" smtClean="0"/>
              <a:t>Cíl Alexandra – vytvořit směs řecké a perské (syrské) civilizace</a:t>
            </a:r>
          </a:p>
          <a:p>
            <a:r>
              <a:rPr lang="cs-CZ" dirty="0" smtClean="0"/>
              <a:t>Verbování bojovníků z podrobených území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Tažení Alexandra Velikého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712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Největší </a:t>
            </a:r>
            <a:r>
              <a:rPr lang="cs-CZ" dirty="0" smtClean="0"/>
              <a:t>Alexandrova bitva</a:t>
            </a:r>
          </a:p>
          <a:p>
            <a:r>
              <a:rPr lang="cs-CZ" dirty="0" smtClean="0"/>
              <a:t>Alexandr x </a:t>
            </a:r>
            <a:r>
              <a:rPr lang="cs-CZ" dirty="0" err="1"/>
              <a:t>Dareios</a:t>
            </a:r>
            <a:endParaRPr lang="cs-CZ" dirty="0" smtClean="0"/>
          </a:p>
          <a:p>
            <a:r>
              <a:rPr lang="cs-CZ" dirty="0" smtClean="0"/>
              <a:t>Peršané převaha 5:1</a:t>
            </a:r>
          </a:p>
          <a:p>
            <a:r>
              <a:rPr lang="cs-CZ" dirty="0" smtClean="0"/>
              <a:t>1. října 331 př. n. l. </a:t>
            </a:r>
          </a:p>
          <a:p>
            <a:r>
              <a:rPr lang="cs-CZ" dirty="0"/>
              <a:t>Největší bitva co se týče počtu vojáků až do dob N</a:t>
            </a:r>
            <a:r>
              <a:rPr lang="cs-CZ" dirty="0" smtClean="0"/>
              <a:t>apoleonských válek</a:t>
            </a:r>
          </a:p>
          <a:p>
            <a:endParaRPr lang="cs-CZ" dirty="0" smtClean="0"/>
          </a:p>
          <a:p>
            <a:endParaRPr lang="cs-CZ" dirty="0" smtClean="0"/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Bitva u </a:t>
            </a:r>
            <a:r>
              <a:rPr lang="cs-CZ" smtClean="0"/>
              <a:t>Gaugamél</a:t>
            </a:r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437112"/>
            <a:ext cx="4520960" cy="224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9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Čtvercový útvar 16x16</a:t>
            </a:r>
          </a:p>
          <a:p>
            <a:r>
              <a:rPr lang="cs-CZ" dirty="0" smtClean="0"/>
              <a:t>Falanga</a:t>
            </a:r>
          </a:p>
          <a:p>
            <a:r>
              <a:rPr lang="cs-CZ" dirty="0" smtClean="0"/>
              <a:t>Hlavní </a:t>
            </a:r>
            <a:r>
              <a:rPr lang="cs-CZ" dirty="0"/>
              <a:t>zbraň </a:t>
            </a:r>
            <a:r>
              <a:rPr lang="cs-CZ" dirty="0" err="1" smtClean="0"/>
              <a:t>sarísa</a:t>
            </a:r>
            <a:r>
              <a:rPr lang="cs-CZ" dirty="0" smtClean="0"/>
              <a:t>-obouručné </a:t>
            </a:r>
            <a:r>
              <a:rPr lang="cs-CZ" dirty="0"/>
              <a:t>kopí dlouhé </a:t>
            </a:r>
            <a:r>
              <a:rPr lang="cs-CZ" dirty="0" smtClean="0"/>
              <a:t>6-7metrů (Filip)</a:t>
            </a:r>
          </a:p>
          <a:p>
            <a:r>
              <a:rPr lang="cs-CZ" dirty="0" smtClean="0"/>
              <a:t>Těžkooděnci </a:t>
            </a:r>
            <a:r>
              <a:rPr lang="cs-CZ" dirty="0"/>
              <a:t>– </a:t>
            </a:r>
            <a:r>
              <a:rPr lang="cs-CZ" dirty="0" err="1" smtClean="0"/>
              <a:t>hoplité</a:t>
            </a:r>
            <a:endParaRPr lang="cs-CZ" dirty="0" smtClean="0"/>
          </a:p>
          <a:p>
            <a:r>
              <a:rPr lang="cs-CZ" dirty="0" smtClean="0"/>
              <a:t>Lehkooděnci (</a:t>
            </a:r>
            <a:r>
              <a:rPr lang="cs-CZ" dirty="0" err="1" smtClean="0"/>
              <a:t>Peltastové</a:t>
            </a:r>
            <a:r>
              <a:rPr lang="cs-CZ" dirty="0" smtClean="0"/>
              <a:t>) – prak, luky, oštěpy, kopí</a:t>
            </a:r>
          </a:p>
          <a:p>
            <a:r>
              <a:rPr lang="cs-CZ" dirty="0"/>
              <a:t>Makedonská jízda = výtečně vycvičená, považováni za nejlepší</a:t>
            </a:r>
          </a:p>
          <a:p>
            <a:r>
              <a:rPr lang="cs-CZ" dirty="0" err="1"/>
              <a:t>Kopis</a:t>
            </a:r>
            <a:r>
              <a:rPr lang="cs-CZ" dirty="0"/>
              <a:t>, bronzové </a:t>
            </a:r>
            <a:r>
              <a:rPr lang="cs-CZ" dirty="0" smtClean="0"/>
              <a:t>přilby, kopí </a:t>
            </a:r>
            <a:r>
              <a:rPr lang="cs-CZ" dirty="0"/>
              <a:t>(</a:t>
            </a:r>
            <a:r>
              <a:rPr lang="cs-CZ" dirty="0" err="1"/>
              <a:t>ciston</a:t>
            </a:r>
            <a:r>
              <a:rPr lang="cs-CZ" dirty="0"/>
              <a:t>) – 3 m., náprsní krunýř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Alexandrova armáda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158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bitevní </a:t>
            </a:r>
            <a:r>
              <a:rPr lang="cs-CZ" dirty="0" smtClean="0"/>
              <a:t>linie - </a:t>
            </a:r>
            <a:r>
              <a:rPr lang="cs-CZ" dirty="0"/>
              <a:t>4 </a:t>
            </a:r>
            <a:r>
              <a:rPr lang="cs-CZ" dirty="0" smtClean="0"/>
              <a:t>km</a:t>
            </a:r>
          </a:p>
          <a:p>
            <a:r>
              <a:rPr lang="cs-CZ" dirty="0"/>
              <a:t>mezera pro válečné vozy s </a:t>
            </a:r>
            <a:r>
              <a:rPr lang="cs-CZ" dirty="0" smtClean="0"/>
              <a:t>kosami</a:t>
            </a:r>
          </a:p>
          <a:p>
            <a:r>
              <a:rPr lang="cs-CZ" dirty="0"/>
              <a:t>V přední linii perských vojsk </a:t>
            </a:r>
            <a:r>
              <a:rPr lang="cs-CZ" dirty="0" smtClean="0"/>
              <a:t>nesmrtelní-10</a:t>
            </a:r>
            <a:r>
              <a:rPr lang="cs-CZ" dirty="0"/>
              <a:t> 000 elitních vojáků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Dareiova</a:t>
            </a:r>
            <a:r>
              <a:rPr lang="cs-CZ" dirty="0" smtClean="0"/>
              <a:t> armáda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981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Alexandrova </a:t>
            </a:r>
            <a:r>
              <a:rPr lang="cs-CZ" dirty="0"/>
              <a:t>jízda nemohla nepřítele obklíčit, kvůli přílišné </a:t>
            </a:r>
            <a:r>
              <a:rPr lang="cs-CZ" dirty="0" smtClean="0"/>
              <a:t>šířce</a:t>
            </a:r>
          </a:p>
          <a:p>
            <a:r>
              <a:rPr lang="cs-CZ" dirty="0"/>
              <a:t>Alexandr nemohl použít svou obvyklou taktiku „Kladiva a Kovadliny“ (jízda, falanga)</a:t>
            </a:r>
          </a:p>
          <a:p>
            <a:r>
              <a:rPr lang="cs-CZ" dirty="0" err="1"/>
              <a:t>Dareios</a:t>
            </a:r>
            <a:r>
              <a:rPr lang="cs-CZ" dirty="0"/>
              <a:t> chtěl z obou stran vyslat jízdu a pak vyjet s válečnými </a:t>
            </a:r>
            <a:r>
              <a:rPr lang="cs-CZ" dirty="0" smtClean="0"/>
              <a:t>vozy</a:t>
            </a:r>
          </a:p>
          <a:p>
            <a:r>
              <a:rPr lang="cs-CZ" dirty="0" smtClean="0"/>
              <a:t>rozmístění </a:t>
            </a:r>
            <a:r>
              <a:rPr lang="cs-CZ" dirty="0"/>
              <a:t>pěšáků do tradiční </a:t>
            </a:r>
            <a:r>
              <a:rPr lang="cs-CZ" dirty="0" smtClean="0"/>
              <a:t>falangy</a:t>
            </a:r>
          </a:p>
          <a:p>
            <a:r>
              <a:rPr lang="cs-CZ" dirty="0" smtClean="0"/>
              <a:t>levá stupňovitá formace, </a:t>
            </a:r>
            <a:r>
              <a:rPr lang="cs-CZ" dirty="0"/>
              <a:t>bez vykrytí levého </a:t>
            </a:r>
            <a:r>
              <a:rPr lang="cs-CZ" dirty="0" smtClean="0"/>
              <a:t>křídla</a:t>
            </a:r>
          </a:p>
          <a:p>
            <a:r>
              <a:rPr lang="cs-CZ" dirty="0" smtClean="0"/>
              <a:t>Falanga </a:t>
            </a:r>
            <a:r>
              <a:rPr lang="cs-CZ" dirty="0"/>
              <a:t>stála v úhlu a byla vytočená čelem do strany, jako by očekávala útok ze </a:t>
            </a:r>
            <a:r>
              <a:rPr lang="cs-CZ" dirty="0" smtClean="0"/>
              <a:t>strany</a:t>
            </a:r>
          </a:p>
          <a:p>
            <a:r>
              <a:rPr lang="cs-CZ" dirty="0" smtClean="0"/>
              <a:t>Střet Falangy s nesmrtelnými</a:t>
            </a:r>
          </a:p>
          <a:p>
            <a:r>
              <a:rPr lang="cs-CZ" dirty="0"/>
              <a:t>Levému </a:t>
            </a:r>
            <a:r>
              <a:rPr lang="cs-CZ" dirty="0" smtClean="0"/>
              <a:t>křídlo - </a:t>
            </a:r>
            <a:r>
              <a:rPr lang="cs-CZ" dirty="0" err="1" smtClean="0"/>
              <a:t>Parmenión</a:t>
            </a:r>
            <a:r>
              <a:rPr lang="cs-CZ" dirty="0" smtClean="0"/>
              <a:t> </a:t>
            </a: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Bitva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582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Tvrdý obal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187</TotalTime>
  <Words>399</Words>
  <Application>Microsoft Office PowerPoint</Application>
  <PresentationFormat>Předvádění na obrazovce (4:3)</PresentationFormat>
  <Paragraphs>99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Tvrdý obal</vt:lpstr>
      <vt:lpstr>Tažení Alexandra Velikého</vt:lpstr>
      <vt:lpstr>Helénismus</vt:lpstr>
      <vt:lpstr>Arriános</vt:lpstr>
      <vt:lpstr>Popis Alexandra Velikého</vt:lpstr>
      <vt:lpstr>Tažení Alexandra Velikého</vt:lpstr>
      <vt:lpstr>Bitva u Gaugamél</vt:lpstr>
      <vt:lpstr>Alexandrova armáda</vt:lpstr>
      <vt:lpstr>Dareiova armáda</vt:lpstr>
      <vt:lpstr>Bitva</vt:lpstr>
      <vt:lpstr>Bitva</vt:lpstr>
      <vt:lpstr>Bitva </vt:lpstr>
      <vt:lpstr>Alexander v Indii</vt:lpstr>
      <vt:lpstr>Pátrání po ztraceném světě Alexandra Velikého</vt:lpstr>
      <vt:lpstr>Smrt Alexandra</vt:lpstr>
      <vt:lpstr>Přínosy Alexandra Velikého</vt:lpstr>
      <vt:lpstr>Tažení Alexandra Velikého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Tažení Alexandra Velikého</dc:title>
  <dc:creator>natlajz</dc:creator>
  <cp:lastModifiedBy>petr</cp:lastModifiedBy>
  <cp:revision>21</cp:revision>
  <dcterms:created xsi:type="dcterms:W3CDTF">2016-04-11T16:23:49Z</dcterms:created>
  <dcterms:modified xsi:type="dcterms:W3CDTF">2016-04-11T20:40:01Z</dcterms:modified>
</cp:coreProperties>
</file>