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4" r:id="rId4"/>
    <p:sldId id="262" r:id="rId5"/>
    <p:sldId id="266" r:id="rId6"/>
    <p:sldId id="265" r:id="rId7"/>
    <p:sldId id="267" r:id="rId8"/>
    <p:sldId id="268" r:id="rId9"/>
    <p:sldId id="260" r:id="rId10"/>
    <p:sldId id="257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82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06.03.2017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Hedvábná cesta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Kociánová, </a:t>
            </a:r>
            <a:r>
              <a:rPr lang="cs-CZ" dirty="0" err="1"/>
              <a:t>Pozníková</a:t>
            </a:r>
            <a:r>
              <a:rPr lang="cs-CZ" dirty="0"/>
              <a:t>, </a:t>
            </a:r>
            <a:r>
              <a:rPr lang="cs-CZ" dirty="0" err="1"/>
              <a:t>Rosenhoferová</a:t>
            </a:r>
            <a:endParaRPr lang="cs-CZ" dirty="0"/>
          </a:p>
        </p:txBody>
      </p:sp>
      <p:pic>
        <p:nvPicPr>
          <p:cNvPr id="1026" name="Picture 2" descr="C:\Users\galpra01\Desktop\silk-road1-1024x528-62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560"/>
            <a:ext cx="7704856" cy="37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1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80120"/>
          </a:xfrm>
        </p:spPr>
        <p:txBody>
          <a:bodyPr/>
          <a:lstStyle/>
          <a:p>
            <a:r>
              <a:rPr lang="cs-CZ" dirty="0">
                <a:latin typeface="+mn-lt"/>
              </a:rPr>
              <a:t>Hedvábí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Baskerville Old Face" pitchFamily="18" charset="0"/>
            </a:endParaRPr>
          </a:p>
        </p:txBody>
      </p:sp>
      <p:pic>
        <p:nvPicPr>
          <p:cNvPr id="6146" name="Picture 2" descr="C:\Users\Verča\Desktop\201213021204784397china-t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838" y="0"/>
            <a:ext cx="5399162" cy="395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Verča\Desktop\986b5cb5b061fc6c6b1b5e9eccfef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924945"/>
            <a:ext cx="4275061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Verča\Desktop\Chinese-Si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931" y="3918881"/>
            <a:ext cx="4776069" cy="293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48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Zastavení páté- Dobrodruzi, cestovatelé a obchodníci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Benjámín ben Jóná( z Tudely)- 1. evropan, který se přiblížil Číně (nebo dokonce navštívil?)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Giovanni de Piano Carpini- františkánský mnich, jež v Číně skutečně byl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Marco Polo –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doprovázel svého otce a strýce do Číny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návratu z cest byl zvolen do benátské Velké rady,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il Milione-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slavný cestopis</a:t>
            </a:r>
          </a:p>
          <a:p>
            <a:r>
              <a:rPr lang="cs-CZ" dirty="0"/>
              <a:t>Arabové na hedvábné stezce: 1)Ibn Churdádhbih- 1. zeměpisné knihy 2) al- Idrísí- autor největších zeměpisných děl středověku 3) al- Masúdí- </a:t>
            </a:r>
          </a:p>
          <a:p>
            <a:r>
              <a:rPr lang="cs-CZ" dirty="0"/>
              <a:t>,,Hérodotos Arabů“- doplul až do jižní Číny</a:t>
            </a:r>
          </a:p>
          <a:p>
            <a:r>
              <a:rPr lang="cs-CZ" dirty="0"/>
              <a:t>Čilé styky mezi Evropou a Čínou po Hedvábné stezce skončily ve 14. století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→námořní cesty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66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Zastavení páté- zboží a peníze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95400"/>
            <a:ext cx="8640960" cy="6828955"/>
          </a:xfrm>
        </p:spPr>
        <p:txBody>
          <a:bodyPr/>
          <a:lstStyle/>
          <a:p>
            <a:r>
              <a:rPr lang="cs-CZ" sz="2800" dirty="0"/>
              <a:t>Mnoho dalších komodit než jen hedvábí: zlato, slonovina, zvířata, rostliny ad...</a:t>
            </a:r>
          </a:p>
          <a:p>
            <a:r>
              <a:rPr lang="cs-CZ" sz="2800" b="1" dirty="0"/>
              <a:t>Počátky hedvábnictví v Evropě- </a:t>
            </a:r>
            <a:r>
              <a:rPr lang="cs-CZ" sz="2800" dirty="0"/>
              <a:t>za vlády Justiniána( 527-565) , později se rozšířilo do Arábie, Španělska, Itálie, Francie( Lyon)</a:t>
            </a:r>
          </a:p>
          <a:p>
            <a:r>
              <a:rPr lang="cs-CZ" sz="2800" dirty="0"/>
              <a:t>1854 v Evropě mor, velké ztráty!</a:t>
            </a:r>
          </a:p>
          <a:p>
            <a:r>
              <a:rPr lang="cs-CZ" sz="2800" dirty="0"/>
              <a:t>Vlněné výrobky (často perské názvy): koberce, přikrývky, závěsy, gobelínové látky</a:t>
            </a:r>
          </a:p>
          <a:p>
            <a:r>
              <a:rPr lang="cs-CZ" sz="2800" dirty="0"/>
              <a:t>Skleněné výrobky: Korálky, nádoby, </a:t>
            </a:r>
          </a:p>
          <a:p>
            <a:r>
              <a:rPr lang="cs-CZ" sz="2800" dirty="0"/>
              <a:t>Peníze: 1)Čínské mince 2) Chotanské mince3) mince čínského typu 4) mince ze západu... dále pak stříbro a zlato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5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Zastavení šesté- Námořní plavby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Admirál Čeng Che- </a:t>
            </a:r>
            <a:r>
              <a:rPr lang="cs-CZ" dirty="0"/>
              <a:t>jeho výpravy navázaly vztahy s více než 30 zeměmi</a:t>
            </a:r>
          </a:p>
          <a:p>
            <a:r>
              <a:rPr lang="cs-CZ" dirty="0"/>
              <a:t>Diplomatické vztahy s řadou zemí</a:t>
            </a:r>
          </a:p>
          <a:p>
            <a:r>
              <a:rPr lang="cs-CZ" dirty="0"/>
              <a:t>7 expedic- 50 000 km:</a:t>
            </a:r>
          </a:p>
          <a:p>
            <a:r>
              <a:rPr lang="cs-CZ" b="1" dirty="0"/>
              <a:t>Jindřich Mořeplavec- 3 cíle: </a:t>
            </a:r>
            <a:r>
              <a:rPr lang="cs-CZ" dirty="0"/>
              <a:t>výzkum neznámých zemí, založení portugalských osad, šíření Kristovy víry mezi divochy</a:t>
            </a:r>
          </a:p>
          <a:p>
            <a:r>
              <a:rPr lang="cs-CZ" b="1" dirty="0"/>
              <a:t>Vasco da Gama</a:t>
            </a:r>
            <a:r>
              <a:rPr lang="cs-CZ" dirty="0"/>
              <a:t>- najít námořní cestu do Indie</a:t>
            </a:r>
          </a:p>
          <a:p>
            <a:r>
              <a:rPr lang="cs-CZ" b="1" dirty="0"/>
              <a:t>Kryštof Kolombus- Nový svět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1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Čeng Che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817"/>
            <a:ext cx="2592288" cy="39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kryštof kolumb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211688" cy="35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čínské mi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3464206" cy="271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2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Zastavení osmé- šíření náboženských myšlenek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Buddhismus</a:t>
            </a:r>
            <a:r>
              <a:rPr lang="cs-CZ" dirty="0"/>
              <a:t>- dostal se do Číny pomocí HS (vznik v Indii 6-5. století př. N. l.), poutníci, misionáři, cestovatelé, mniši</a:t>
            </a:r>
          </a:p>
          <a:p>
            <a:r>
              <a:rPr lang="cs-CZ" b="1" dirty="0"/>
              <a:t>Islám</a:t>
            </a:r>
            <a:r>
              <a:rPr lang="cs-CZ" dirty="0"/>
              <a:t>- 651- příchod islámu do Číny, prosazoval se již v 7. století, ve větší míře až ve 14. století</a:t>
            </a:r>
          </a:p>
          <a:p>
            <a:r>
              <a:rPr lang="cs-CZ" dirty="0"/>
              <a:t>Dnes má každé čínské město svou musimskou komunitu, 20- 25 miliónů lidí</a:t>
            </a:r>
          </a:p>
          <a:p>
            <a:r>
              <a:rPr lang="cs-CZ" b="1" dirty="0"/>
              <a:t>Nestoriánství-</a:t>
            </a:r>
            <a:r>
              <a:rPr lang="cs-CZ" dirty="0"/>
              <a:t> do Číny r. 578, původně nejrozšířenější křesťanská církev/ v 10. století zaniklo</a:t>
            </a:r>
          </a:p>
          <a:p>
            <a:r>
              <a:rPr lang="cs-CZ" b="1" dirty="0"/>
              <a:t>Manicheismus</a:t>
            </a:r>
            <a:r>
              <a:rPr lang="cs-CZ" dirty="0"/>
              <a:t>- dualist. Náboženství, babylónský myslitel z perské rodiny Mání </a:t>
            </a:r>
          </a:p>
          <a:p>
            <a:r>
              <a:rPr lang="cs-CZ" b="1" dirty="0"/>
              <a:t>Zaroastrismus a Mazdaismus- </a:t>
            </a:r>
            <a:r>
              <a:rPr lang="cs-CZ" dirty="0"/>
              <a:t>prolínání myšlenkových proudů- </a:t>
            </a:r>
            <a:r>
              <a:rPr lang="cs-CZ" i="1" dirty="0"/>
              <a:t>Zarathuštra</a:t>
            </a:r>
          </a:p>
          <a:p>
            <a:r>
              <a:rPr lang="cs-CZ" b="1" dirty="0"/>
              <a:t>Judaismus-</a:t>
            </a:r>
            <a:r>
              <a:rPr lang="cs-CZ" dirty="0"/>
              <a:t> v Číně se příliš neuchytilo</a:t>
            </a:r>
          </a:p>
          <a:p>
            <a:r>
              <a:rPr lang="cs-CZ" b="1" dirty="0"/>
              <a:t>Křesťanství</a:t>
            </a:r>
          </a:p>
        </p:txBody>
      </p:sp>
    </p:spTree>
    <p:extLst>
      <p:ext uri="{BB962C8B-B14F-4D97-AF65-F5344CB8AC3E}">
        <p14:creationId xmlns:p14="http://schemas.microsoft.com/office/powerpoint/2010/main" val="80757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ZaSTAVENÍ</a:t>
            </a:r>
            <a:r>
              <a:rPr lang="cs-CZ" dirty="0"/>
              <a:t> DEVÁTÉ – HISTORICKÉ NÁRODY PODÉL HEDVÁBNÉ STEZKY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Starověké kmeny a národy:</a:t>
            </a:r>
          </a:p>
          <a:p>
            <a:pPr lvl="1"/>
            <a:r>
              <a:rPr lang="cs-CZ" dirty="0"/>
              <a:t>Sakové (</a:t>
            </a:r>
            <a:r>
              <a:rPr lang="cs-CZ" dirty="0" err="1"/>
              <a:t>Šakové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Wusunové</a:t>
            </a:r>
            <a:endParaRPr lang="cs-CZ" dirty="0"/>
          </a:p>
          <a:p>
            <a:pPr lvl="1"/>
            <a:r>
              <a:rPr lang="cs-CZ" dirty="0"/>
              <a:t>Hunové (</a:t>
            </a:r>
            <a:r>
              <a:rPr lang="cs-CZ" dirty="0" err="1"/>
              <a:t>Siungnuové</a:t>
            </a:r>
            <a:r>
              <a:rPr lang="cs-CZ" dirty="0"/>
              <a:t>) </a:t>
            </a:r>
          </a:p>
          <a:p>
            <a:pPr lvl="1"/>
            <a:endParaRPr lang="cs-CZ" dirty="0"/>
          </a:p>
          <a:p>
            <a:r>
              <a:rPr lang="cs-CZ" dirty="0"/>
              <a:t>Starověké státotvorné národy:</a:t>
            </a:r>
          </a:p>
          <a:p>
            <a:pPr lvl="1"/>
            <a:r>
              <a:rPr lang="cs-CZ" dirty="0" err="1"/>
              <a:t>Sienpiové</a:t>
            </a:r>
            <a:endParaRPr lang="cs-CZ" dirty="0"/>
          </a:p>
          <a:p>
            <a:pPr lvl="1" indent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75806"/>
            <a:ext cx="2591048" cy="34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ZASTAVENÍ DESÁTÉ – NÁRODY PODÉL HEDVÁBNÉ STEZKY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Turkické národy</a:t>
            </a:r>
          </a:p>
          <a:p>
            <a:pPr lvl="1"/>
            <a:r>
              <a:rPr lang="cs-CZ" dirty="0" err="1"/>
              <a:t>Ujgurové</a:t>
            </a:r>
            <a:r>
              <a:rPr lang="cs-CZ" dirty="0"/>
              <a:t>, Kazaši, Kyrgyzové, Uzbekové, Tataři, </a:t>
            </a:r>
            <a:r>
              <a:rPr lang="cs-CZ" dirty="0" err="1"/>
              <a:t>Salaři</a:t>
            </a:r>
            <a:r>
              <a:rPr lang="cs-CZ" dirty="0"/>
              <a:t>, </a:t>
            </a:r>
            <a:r>
              <a:rPr lang="cs-CZ" dirty="0" err="1"/>
              <a:t>Jugurové</a:t>
            </a:r>
            <a:endParaRPr lang="cs-CZ" dirty="0"/>
          </a:p>
          <a:p>
            <a:r>
              <a:rPr lang="cs-CZ" dirty="0"/>
              <a:t>Mongolské národy</a:t>
            </a:r>
          </a:p>
          <a:p>
            <a:pPr lvl="1"/>
            <a:r>
              <a:rPr lang="cs-CZ" dirty="0"/>
              <a:t>Mongolové, </a:t>
            </a:r>
            <a:r>
              <a:rPr lang="cs-CZ" dirty="0" err="1"/>
              <a:t>Mongoři</a:t>
            </a:r>
            <a:r>
              <a:rPr lang="cs-CZ" dirty="0"/>
              <a:t>, </a:t>
            </a:r>
            <a:r>
              <a:rPr lang="cs-CZ" dirty="0" err="1"/>
              <a:t>Dauři</a:t>
            </a:r>
            <a:r>
              <a:rPr lang="cs-CZ" dirty="0"/>
              <a:t>, </a:t>
            </a:r>
            <a:r>
              <a:rPr lang="cs-CZ" dirty="0" err="1"/>
              <a:t>Bonanové</a:t>
            </a:r>
            <a:endParaRPr lang="cs-CZ" dirty="0"/>
          </a:p>
          <a:p>
            <a:r>
              <a:rPr lang="cs-CZ" dirty="0" err="1"/>
              <a:t>Sipové</a:t>
            </a:r>
            <a:endParaRPr lang="cs-CZ" dirty="0"/>
          </a:p>
          <a:p>
            <a:r>
              <a:rPr lang="cs-CZ" dirty="0"/>
              <a:t>Indoevropské národy</a:t>
            </a:r>
          </a:p>
          <a:p>
            <a:pPr lvl="1"/>
            <a:r>
              <a:rPr lang="cs-CZ" dirty="0"/>
              <a:t>Rusové</a:t>
            </a:r>
          </a:p>
          <a:p>
            <a:r>
              <a:rPr lang="cs-CZ" dirty="0" err="1"/>
              <a:t>Tadžikové</a:t>
            </a:r>
            <a:endParaRPr lang="cs-CZ" dirty="0"/>
          </a:p>
          <a:p>
            <a:pPr lvl="1"/>
            <a:r>
              <a:rPr lang="cs-CZ" dirty="0" err="1"/>
              <a:t>Tadžikové</a:t>
            </a:r>
            <a:r>
              <a:rPr lang="cs-CZ" dirty="0"/>
              <a:t>, Tibeťané</a:t>
            </a:r>
          </a:p>
        </p:txBody>
      </p:sp>
    </p:spTree>
    <p:extLst>
      <p:ext uri="{BB962C8B-B14F-4D97-AF65-F5344CB8AC3E}">
        <p14:creationId xmlns:p14="http://schemas.microsoft.com/office/powerpoint/2010/main" val="237021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ZASTAVENÍ JEDENÁCTÉ – ZE SI-ANU NA ZÁPAD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Si-</a:t>
            </a:r>
            <a:r>
              <a:rPr lang="cs-CZ" dirty="0" err="1"/>
              <a:t>anu</a:t>
            </a:r>
            <a:r>
              <a:rPr lang="cs-CZ" dirty="0"/>
              <a:t> po Císařské cestě</a:t>
            </a:r>
          </a:p>
          <a:p>
            <a:r>
              <a:rPr lang="cs-CZ" dirty="0"/>
              <a:t>Si-</a:t>
            </a:r>
            <a:r>
              <a:rPr lang="cs-CZ" dirty="0" err="1"/>
              <a:t>an</a:t>
            </a:r>
            <a:endParaRPr lang="cs-CZ" dirty="0"/>
          </a:p>
          <a:p>
            <a:pPr lvl="1"/>
            <a:r>
              <a:rPr lang="cs-CZ" dirty="0"/>
              <a:t>Nejvýznamnější císařské město Číny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5728915" cy="28281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15" y="4658329"/>
            <a:ext cx="2973130" cy="19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7776864" cy="3947269"/>
          </a:xfrm>
        </p:spPr>
        <p:txBody>
          <a:bodyPr>
            <a:normAutofit fontScale="92500"/>
          </a:bodyPr>
          <a:lstStyle/>
          <a:p>
            <a:r>
              <a:rPr lang="cs-CZ" dirty="0" err="1"/>
              <a:t>Tchien-šuej</a:t>
            </a:r>
            <a:r>
              <a:rPr lang="cs-CZ" dirty="0"/>
              <a:t> a okolí</a:t>
            </a:r>
          </a:p>
          <a:p>
            <a:pPr lvl="1"/>
            <a:r>
              <a:rPr lang="cs-CZ" dirty="0"/>
              <a:t>150 km od Si-</a:t>
            </a:r>
            <a:r>
              <a:rPr lang="cs-CZ" dirty="0" err="1"/>
              <a:t>an</a:t>
            </a:r>
            <a:endParaRPr lang="cs-CZ" dirty="0"/>
          </a:p>
          <a:p>
            <a:pPr lvl="1"/>
            <a:r>
              <a:rPr lang="cs-CZ" dirty="0"/>
              <a:t>Jedno z významných center na staré Hedvábné cestě, které mělo ve své době velkou strategickou a obchodně politickou důležitost</a:t>
            </a:r>
          </a:p>
          <a:p>
            <a:r>
              <a:rPr lang="cs-CZ" dirty="0"/>
              <a:t>Lin-</a:t>
            </a:r>
            <a:r>
              <a:rPr lang="cs-CZ" dirty="0" err="1"/>
              <a:t>sia</a:t>
            </a:r>
            <a:endParaRPr lang="cs-CZ" dirty="0"/>
          </a:p>
          <a:p>
            <a:pPr lvl="1"/>
            <a:r>
              <a:rPr lang="cs-CZ" dirty="0"/>
              <a:t>Centrum muslimské vzdělanosti</a:t>
            </a:r>
          </a:p>
          <a:p>
            <a:r>
              <a:rPr lang="cs-CZ" dirty="0" err="1"/>
              <a:t>Ťiou-čchuan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5144"/>
            <a:ext cx="3469952" cy="19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Zastavení první </a:t>
            </a:r>
            <a:r>
              <a:rPr lang="cs-CZ" dirty="0">
                <a:latin typeface="+mn-lt"/>
              </a:rPr>
              <a:t>– představení cesty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Trasa vedoucí z východní Asie přes střední Asii do Středomoří</a:t>
            </a:r>
          </a:p>
          <a:p>
            <a:r>
              <a:rPr lang="cs-CZ" dirty="0"/>
              <a:t>Cesta užívána od starověku, především pro obchodní účely</a:t>
            </a:r>
          </a:p>
          <a:p>
            <a:pPr lvl="1"/>
            <a:r>
              <a:rPr lang="cs-CZ" dirty="0"/>
              <a:t>Poselstva, misionáři, obchodní karavany, jednotliví poutníci</a:t>
            </a:r>
          </a:p>
          <a:p>
            <a:r>
              <a:rPr lang="cs-CZ" dirty="0"/>
              <a:t>Z </a:t>
            </a:r>
            <a:r>
              <a:rPr lang="cs-CZ" dirty="0">
                <a:sym typeface="Wingdings" pitchFamily="2" charset="2"/>
              </a:rPr>
              <a:t> V: skleněné, kovové výrobky, víno, vlněné výrobky, sůl…</a:t>
            </a:r>
          </a:p>
          <a:p>
            <a:r>
              <a:rPr lang="cs-CZ" dirty="0">
                <a:sym typeface="Wingdings" pitchFamily="2" charset="2"/>
              </a:rPr>
              <a:t>V  Z:  hedvábí, koření, koberce, keramika, čaj, zlato, oleje,… </a:t>
            </a:r>
            <a:endParaRPr lang="cs-CZ" dirty="0"/>
          </a:p>
          <a:p>
            <a:r>
              <a:rPr lang="cs-CZ" dirty="0"/>
              <a:t>Název dle hedvábí, které bylo cennou obchodní komoditou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" y="2060848"/>
            <a:ext cx="7475328" cy="3617094"/>
          </a:xfrm>
        </p:spPr>
      </p:pic>
    </p:spTree>
    <p:extLst>
      <p:ext uri="{BB962C8B-B14F-4D97-AF65-F5344CB8AC3E}">
        <p14:creationId xmlns:p14="http://schemas.microsoft.com/office/powerpoint/2010/main" val="317538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1) Který cestovatel opravdu navštívil (je to doložené) jako 1. Čínu </a:t>
            </a:r>
          </a:p>
          <a:p>
            <a:pPr lvl="1"/>
            <a:r>
              <a:rPr lang="cs-CZ" dirty="0"/>
              <a:t>a) Giovanni de Piano </a:t>
            </a:r>
            <a:r>
              <a:rPr lang="cs-CZ" dirty="0" err="1"/>
              <a:t>Carpini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b) Marco Polo </a:t>
            </a:r>
          </a:p>
          <a:p>
            <a:pPr lvl="1"/>
            <a:r>
              <a:rPr lang="cs-CZ" dirty="0"/>
              <a:t>C) </a:t>
            </a:r>
            <a:r>
              <a:rPr lang="cs-CZ" dirty="0" err="1"/>
              <a:t>Benjámín</a:t>
            </a:r>
            <a:r>
              <a:rPr lang="cs-CZ" dirty="0"/>
              <a:t> ben </a:t>
            </a:r>
            <a:r>
              <a:rPr lang="cs-CZ" dirty="0" err="1"/>
              <a:t>Jóná</a:t>
            </a:r>
            <a:r>
              <a:rPr lang="cs-CZ" dirty="0"/>
              <a:t> z </a:t>
            </a:r>
            <a:r>
              <a:rPr lang="cs-CZ" dirty="0" err="1"/>
              <a:t>Tudely</a:t>
            </a:r>
            <a:endParaRPr lang="cs-CZ" dirty="0"/>
          </a:p>
          <a:p>
            <a:r>
              <a:rPr lang="cs-CZ" dirty="0"/>
              <a:t>2) V jakém roce byl v Evropě mor, který zničil téměř všechny bource morušové? </a:t>
            </a:r>
          </a:p>
          <a:p>
            <a:pPr lvl="1"/>
            <a:r>
              <a:rPr lang="cs-CZ" dirty="0"/>
              <a:t>a) 1865 b)1864 c) 1854</a:t>
            </a:r>
          </a:p>
          <a:p>
            <a:r>
              <a:rPr lang="cs-CZ" dirty="0"/>
              <a:t>3) Které mince měli na rozdíl od čínských mincí tvar obdélníku na výšku? </a:t>
            </a:r>
          </a:p>
          <a:p>
            <a:pPr lvl="1"/>
            <a:r>
              <a:rPr lang="cs-CZ" dirty="0"/>
              <a:t>a) mince čínského typu b) mince ze západu c) </a:t>
            </a:r>
            <a:r>
              <a:rPr lang="cs-CZ" dirty="0" err="1"/>
              <a:t>chotanské</a:t>
            </a:r>
            <a:r>
              <a:rPr lang="cs-CZ" dirty="0"/>
              <a:t> mince</a:t>
            </a:r>
          </a:p>
        </p:txBody>
      </p:sp>
    </p:spTree>
    <p:extLst>
      <p:ext uri="{BB962C8B-B14F-4D97-AF65-F5344CB8AC3E}">
        <p14:creationId xmlns:p14="http://schemas.microsoft.com/office/powerpoint/2010/main" val="35262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4) Jeden z nejvýznamnějších kmenů, jenž v průběhu dějin ovlivňoval oblast kolem Hedvábné stezky byly: </a:t>
            </a:r>
          </a:p>
          <a:p>
            <a:pPr lvl="1"/>
            <a:r>
              <a:rPr lang="cs-CZ" dirty="0"/>
              <a:t>a) Hunové b) Elamité c) </a:t>
            </a:r>
            <a:r>
              <a:rPr lang="cs-CZ" dirty="0" err="1"/>
              <a:t>Kassité</a:t>
            </a:r>
            <a:endParaRPr lang="cs-CZ" dirty="0"/>
          </a:p>
          <a:p>
            <a:r>
              <a:rPr lang="cs-CZ" dirty="0"/>
              <a:t>5) Jak se jmenuje nejvýznamnější císařské město Číny, ve kterém cesty Hedvábné stezky začínaly i končily?</a:t>
            </a:r>
          </a:p>
          <a:p>
            <a:pPr lvl="1"/>
            <a:r>
              <a:rPr lang="cs-CZ" dirty="0"/>
              <a:t>a) </a:t>
            </a:r>
            <a:r>
              <a:rPr lang="cs-CZ" dirty="0" err="1"/>
              <a:t>Ťiou-čchuan</a:t>
            </a:r>
            <a:r>
              <a:rPr lang="cs-CZ" dirty="0"/>
              <a:t> b) Peking c) Si-</a:t>
            </a:r>
            <a:r>
              <a:rPr lang="cs-CZ" dirty="0" err="1"/>
              <a:t>an</a:t>
            </a:r>
            <a:endParaRPr lang="cs-CZ" dirty="0"/>
          </a:p>
          <a:p>
            <a:r>
              <a:rPr lang="cs-CZ" dirty="0"/>
              <a:t>6) Jak se jmenuje cesta a větev Hedvábné stezky, po které probíhalo nejvíce obchodů?</a:t>
            </a:r>
          </a:p>
          <a:p>
            <a:pPr lvl="1"/>
            <a:r>
              <a:rPr lang="cs-CZ" dirty="0"/>
              <a:t>a) Císařská cesta b) Čínská cesta c) Obchodní cesta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59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7) Který z cestovatelů jako první pronikl v 19. stolení do Lhasy? </a:t>
            </a:r>
          </a:p>
          <a:p>
            <a:pPr lvl="1"/>
            <a:r>
              <a:rPr lang="cs-CZ" dirty="0"/>
              <a:t>a) Francis Edward </a:t>
            </a:r>
            <a:r>
              <a:rPr lang="cs-CZ" dirty="0" err="1"/>
              <a:t>Younghusband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b) Nikolaj </a:t>
            </a:r>
            <a:r>
              <a:rPr lang="cs-CZ" dirty="0" err="1"/>
              <a:t>Prževalskij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c) Nikolaj </a:t>
            </a:r>
            <a:r>
              <a:rPr lang="cs-CZ" dirty="0" err="1"/>
              <a:t>Severcov</a:t>
            </a:r>
            <a:endParaRPr lang="cs-CZ" dirty="0"/>
          </a:p>
          <a:p>
            <a:r>
              <a:rPr lang="cs-CZ" dirty="0"/>
              <a:t>8) Mezi předchůdkyně Hedvábné cesty nepatřila: </a:t>
            </a:r>
          </a:p>
          <a:p>
            <a:pPr lvl="1"/>
            <a:r>
              <a:rPr lang="cs-CZ" dirty="0"/>
              <a:t>a) nefritová b) lazuritová c) smaragdová</a:t>
            </a:r>
          </a:p>
          <a:p>
            <a:r>
              <a:rPr lang="cs-CZ" dirty="0"/>
              <a:t>9) Při jaké příležitosti se podle legendy Římané poprvé setkali s hedvábím? </a:t>
            </a:r>
          </a:p>
          <a:p>
            <a:pPr lvl="1"/>
            <a:r>
              <a:rPr lang="cs-CZ" dirty="0"/>
              <a:t>a) při výzkumné cestě do Asie b) při bitvě c) bylo přivezeno římskému císaři jako dar</a:t>
            </a:r>
          </a:p>
        </p:txBody>
      </p:sp>
    </p:spTree>
    <p:extLst>
      <p:ext uri="{BB962C8B-B14F-4D97-AF65-F5344CB8AC3E}">
        <p14:creationId xmlns:p14="http://schemas.microsoft.com/office/powerpoint/2010/main" val="297739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Trasa hedvábné cesty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>
              <a:latin typeface="Baskerville Old Face" pitchFamily="18" charset="0"/>
            </a:endParaRPr>
          </a:p>
        </p:txBody>
      </p:sp>
      <p:pic>
        <p:nvPicPr>
          <p:cNvPr id="2050" name="Picture 2" descr="C:\Users\galpra01\Desktop\hedv-stezka-1-2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7014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Zastavení druhé </a:t>
            </a:r>
            <a:r>
              <a:rPr lang="cs-CZ" dirty="0">
                <a:latin typeface="+mn-lt"/>
              </a:rPr>
              <a:t>– objevení hedvábné cesty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u="sng" dirty="0"/>
              <a:t>18. – 19. století – ruské a britské expedice</a:t>
            </a:r>
          </a:p>
          <a:p>
            <a:pPr>
              <a:buNone/>
            </a:pPr>
            <a:r>
              <a:rPr lang="cs-CZ" dirty="0"/>
              <a:t>Nikolaj </a:t>
            </a:r>
            <a:r>
              <a:rPr lang="cs-CZ" dirty="0" err="1"/>
              <a:t>Severcov</a:t>
            </a:r>
            <a:r>
              <a:rPr lang="cs-CZ" dirty="0"/>
              <a:t>                                                   Sir T. D. </a:t>
            </a:r>
            <a:r>
              <a:rPr lang="cs-CZ" dirty="0" err="1"/>
              <a:t>Forsyth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   Nikolaj </a:t>
            </a:r>
            <a:r>
              <a:rPr lang="cs-CZ" dirty="0" err="1"/>
              <a:t>Prževalskij</a:t>
            </a:r>
            <a:r>
              <a:rPr lang="cs-CZ" dirty="0"/>
              <a:t>                             Sir F. E. </a:t>
            </a:r>
            <a:r>
              <a:rPr lang="cs-CZ" dirty="0" err="1"/>
              <a:t>Younghusband</a:t>
            </a:r>
            <a:endParaRPr lang="cs-CZ" dirty="0"/>
          </a:p>
        </p:txBody>
      </p:sp>
      <p:pic>
        <p:nvPicPr>
          <p:cNvPr id="1026" name="Picture 2" descr="C:\Users\Verča\Desktop\Северцов_Николай_Алексее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555776" cy="295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Verča\Desktop\przevalsk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2538776" cy="322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Verča\Desktop\220px-Thomas_Douglas_Forsyth_(1827-188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92896"/>
            <a:ext cx="2160240" cy="297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Verča\Desktop\FrancisYounghusb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3004" y="2708920"/>
            <a:ext cx="237099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Lhasa</a:t>
            </a:r>
            <a:r>
              <a:rPr lang="cs-CZ" dirty="0">
                <a:latin typeface="+mn-lt"/>
              </a:rPr>
              <a:t> – palác </a:t>
            </a:r>
            <a:r>
              <a:rPr lang="cs-CZ" dirty="0" err="1">
                <a:latin typeface="+mn-lt"/>
              </a:rPr>
              <a:t>potála</a:t>
            </a:r>
            <a:r>
              <a:rPr lang="cs-CZ" dirty="0">
                <a:latin typeface="+mn-lt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r>
              <a:rPr lang="cs-CZ" dirty="0"/>
              <a:t>Výstavba  1645 - 1694</a:t>
            </a:r>
          </a:p>
        </p:txBody>
      </p:sp>
      <p:pic>
        <p:nvPicPr>
          <p:cNvPr id="3075" name="Picture 3" descr="C:\Users\Verča\Desktop\38a9a21494fd5ec1a941118d826b58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92828"/>
            <a:ext cx="6912768" cy="496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r>
              <a:rPr lang="cs-CZ" dirty="0"/>
              <a:t>Konec 19. století, začátek 20. století</a:t>
            </a:r>
          </a:p>
          <a:p>
            <a:pPr>
              <a:buNone/>
            </a:pPr>
            <a:br>
              <a:rPr lang="cs-CZ" dirty="0"/>
            </a:br>
            <a:r>
              <a:rPr lang="cs-CZ" dirty="0"/>
              <a:t>  </a:t>
            </a:r>
            <a:r>
              <a:rPr lang="cs-CZ" dirty="0" err="1"/>
              <a:t>Sven</a:t>
            </a:r>
            <a:r>
              <a:rPr lang="cs-CZ" dirty="0"/>
              <a:t> Hedin			</a:t>
            </a:r>
            <a:r>
              <a:rPr lang="cs-CZ" dirty="0" err="1"/>
              <a:t>Pjotr</a:t>
            </a:r>
            <a:r>
              <a:rPr lang="cs-CZ" dirty="0"/>
              <a:t> </a:t>
            </a:r>
            <a:r>
              <a:rPr lang="cs-CZ" dirty="0" err="1"/>
              <a:t>Kuzmič</a:t>
            </a:r>
            <a:r>
              <a:rPr lang="cs-CZ" dirty="0"/>
              <a:t> </a:t>
            </a:r>
            <a:r>
              <a:rPr lang="cs-CZ" dirty="0" err="1"/>
              <a:t>Kozlov</a:t>
            </a:r>
            <a:endParaRPr lang="cs-CZ" dirty="0"/>
          </a:p>
        </p:txBody>
      </p:sp>
      <p:pic>
        <p:nvPicPr>
          <p:cNvPr id="2050" name="Picture 2" descr="C:\Users\Verč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312368" cy="467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Verča\Desktop\kozlov_pk_hrono.ru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312368" cy="466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Zastavení třetí </a:t>
            </a:r>
            <a:r>
              <a:rPr lang="cs-CZ" dirty="0">
                <a:latin typeface="+mn-lt"/>
              </a:rPr>
              <a:t>– hedvábná cesta a její předchůdkyně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Lazuritová cesta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Nefritová cesta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Skleněná cesta</a:t>
            </a:r>
          </a:p>
          <a:p>
            <a:r>
              <a:rPr lang="cs-CZ" dirty="0"/>
              <a:t>Západní poledníková cesta</a:t>
            </a:r>
          </a:p>
        </p:txBody>
      </p:sp>
      <p:pic>
        <p:nvPicPr>
          <p:cNvPr id="4099" name="Picture 3" descr="C:\Users\Verča\Desktop\MC4e0462_shutterstock_104701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958" y="2060848"/>
            <a:ext cx="334275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Verča\Desktop\material-stud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313387"/>
            <a:ext cx="3826859" cy="254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Verča\Desktop\_vyr_4257Lapis-lazuli-lazurit--Afgnanis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24744"/>
            <a:ext cx="223224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Hedvábná cesta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Ferdinand Paul </a:t>
            </a:r>
            <a:r>
              <a:rPr lang="cs-CZ" b="1" dirty="0" err="1"/>
              <a:t>Wilhelm</a:t>
            </a:r>
            <a:br>
              <a:rPr lang="cs-CZ" b="1" dirty="0"/>
            </a:br>
            <a:r>
              <a:rPr lang="cs-CZ" b="1" dirty="0"/>
              <a:t>baron </a:t>
            </a:r>
            <a:r>
              <a:rPr lang="cs-CZ" b="1" dirty="0" err="1"/>
              <a:t>von</a:t>
            </a:r>
            <a:r>
              <a:rPr lang="cs-CZ" b="1" dirty="0"/>
              <a:t> </a:t>
            </a:r>
            <a:r>
              <a:rPr lang="cs-CZ" b="1" dirty="0" err="1"/>
              <a:t>Richthofen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(1833–1905) </a:t>
            </a:r>
          </a:p>
          <a:p>
            <a:pPr lvl="0"/>
            <a:r>
              <a:rPr lang="cs-CZ" dirty="0"/>
              <a:t>německý geograf, geolog </a:t>
            </a:r>
          </a:p>
          <a:p>
            <a:pPr lvl="0">
              <a:buNone/>
            </a:pPr>
            <a:r>
              <a:rPr lang="cs-CZ" dirty="0"/>
              <a:t>a cestovatel</a:t>
            </a:r>
          </a:p>
          <a:p>
            <a:r>
              <a:rPr lang="cs-CZ" dirty="0"/>
              <a:t>v roce 1877 vyšel první svazek </a:t>
            </a:r>
          </a:p>
          <a:p>
            <a:pPr>
              <a:buNone/>
            </a:pPr>
            <a:r>
              <a:rPr lang="cs-CZ" dirty="0"/>
              <a:t>jeho díla </a:t>
            </a:r>
            <a:r>
              <a:rPr lang="cs-CZ" b="1" dirty="0"/>
              <a:t>China</a:t>
            </a:r>
            <a:r>
              <a:rPr lang="cs-CZ" dirty="0"/>
              <a:t> </a:t>
            </a:r>
            <a:r>
              <a:rPr lang="cs-CZ" i="1" dirty="0"/>
              <a:t>– </a:t>
            </a:r>
            <a:r>
              <a:rPr lang="cs-CZ" dirty="0"/>
              <a:t>první použití </a:t>
            </a:r>
            <a:br>
              <a:rPr lang="cs-CZ" dirty="0"/>
            </a:br>
            <a:r>
              <a:rPr lang="cs-CZ" dirty="0"/>
              <a:t>termínu „Hedvábná cesta“ </a:t>
            </a:r>
          </a:p>
        </p:txBody>
      </p:sp>
      <p:pic>
        <p:nvPicPr>
          <p:cNvPr id="5122" name="Picture 2" descr="C:\Users\Verča\Desktop\f8f6314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71" y="260648"/>
            <a:ext cx="2834029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Zastavení čtvrté - </a:t>
            </a:r>
            <a:r>
              <a:rPr lang="cs-CZ" dirty="0">
                <a:latin typeface="+mn-lt"/>
              </a:rPr>
              <a:t>Hedvábí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896544"/>
          </a:xfrm>
        </p:spPr>
        <p:txBody>
          <a:bodyPr>
            <a:normAutofit fontScale="92500"/>
          </a:bodyPr>
          <a:lstStyle/>
          <a:p>
            <a:r>
              <a:rPr lang="cs-CZ" dirty="0"/>
              <a:t>Hedvábí pochází z </a:t>
            </a:r>
            <a:r>
              <a:rPr lang="cs-CZ" b="1" dirty="0"/>
              <a:t>Číny</a:t>
            </a:r>
          </a:p>
          <a:p>
            <a:pPr lvl="1"/>
            <a:r>
              <a:rPr lang="cs-CZ" dirty="0"/>
              <a:t>První zmínky téměř 3.000 let př. n. l.</a:t>
            </a:r>
          </a:p>
          <a:p>
            <a:pPr lvl="1"/>
            <a:r>
              <a:rPr lang="cs-CZ" dirty="0"/>
              <a:t>Po 2.000 let zůstala technika výroby hedvábí v utajení</a:t>
            </a:r>
          </a:p>
          <a:p>
            <a:r>
              <a:rPr lang="cs-CZ" dirty="0"/>
              <a:t>Římané se s ním setkali poprvé při bitvě s </a:t>
            </a:r>
            <a:r>
              <a:rPr lang="cs-CZ" dirty="0" err="1"/>
              <a:t>Parthy</a:t>
            </a:r>
            <a:endParaRPr lang="cs-CZ" dirty="0"/>
          </a:p>
          <a:p>
            <a:pPr lvl="1"/>
            <a:r>
              <a:rPr lang="cs-CZ" dirty="0"/>
              <a:t>Brzy na to se hedvábí stalo nejžádanější komoditou</a:t>
            </a:r>
          </a:p>
          <a:p>
            <a:pPr lvl="1"/>
            <a:r>
              <a:rPr lang="cs-CZ" dirty="0"/>
              <a:t>Hedvábí se stalo módním</a:t>
            </a:r>
          </a:p>
          <a:p>
            <a:pPr lvl="1"/>
            <a:r>
              <a:rPr lang="cs-CZ" dirty="0"/>
              <a:t>Díky němu si Římané začali ovědomovat existenci Číny nazývali si „</a:t>
            </a:r>
            <a:r>
              <a:rPr lang="cs-CZ" b="1" dirty="0" err="1"/>
              <a:t>Sérika</a:t>
            </a:r>
            <a:r>
              <a:rPr lang="cs-CZ" dirty="0"/>
              <a:t>“ = země hedvábí</a:t>
            </a:r>
          </a:p>
          <a:p>
            <a:pPr lvl="2"/>
            <a:r>
              <a:rPr lang="cs-CZ" dirty="0"/>
              <a:t>Obyvatelé </a:t>
            </a:r>
            <a:r>
              <a:rPr lang="cs-CZ" dirty="0" err="1"/>
              <a:t>Sériky</a:t>
            </a:r>
            <a:r>
              <a:rPr lang="cs-CZ" dirty="0"/>
              <a:t> byli </a:t>
            </a:r>
            <a:r>
              <a:rPr lang="cs-CZ" b="1" dirty="0"/>
              <a:t>Sérové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88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2301</TotalTime>
  <Words>973</Words>
  <Application>Microsoft Office PowerPoint</Application>
  <PresentationFormat>Předvádění na obrazovce (4:3)</PresentationFormat>
  <Paragraphs>136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Baskerville Old Face</vt:lpstr>
      <vt:lpstr>Calibri</vt:lpstr>
      <vt:lpstr>Franklin Gothic Book</vt:lpstr>
      <vt:lpstr>Franklin Gothic Medium</vt:lpstr>
      <vt:lpstr>Wingdings</vt:lpstr>
      <vt:lpstr>Wingdings 2</vt:lpstr>
      <vt:lpstr>Cesta</vt:lpstr>
      <vt:lpstr>Hedvábná cesta</vt:lpstr>
      <vt:lpstr>Zastavení první – představení cesty</vt:lpstr>
      <vt:lpstr>Trasa hedvábné cesty</vt:lpstr>
      <vt:lpstr>Zastavení druhé – objevení hedvábné cesty</vt:lpstr>
      <vt:lpstr>Lhasa – palác potála </vt:lpstr>
      <vt:lpstr>Prezentace aplikace PowerPoint</vt:lpstr>
      <vt:lpstr>Zastavení třetí – hedvábná cesta a její předchůdkyně</vt:lpstr>
      <vt:lpstr>Hedvábná cesta</vt:lpstr>
      <vt:lpstr>Zastavení čtvrté - Hedvábí</vt:lpstr>
      <vt:lpstr>Hedvábí</vt:lpstr>
      <vt:lpstr>Zastavení páté- Dobrodruzi, cestovatelé a obchodníci</vt:lpstr>
      <vt:lpstr>Zastavení páté- zboží a peníze</vt:lpstr>
      <vt:lpstr>Zastavení šesté- Námořní plavby</vt:lpstr>
      <vt:lpstr>Prezentace aplikace PowerPoint</vt:lpstr>
      <vt:lpstr>Zastavení osmé- šíření náboženských myšlenek</vt:lpstr>
      <vt:lpstr>ZaSTAVENÍ DEVÁTÉ – HISTORICKÉ NÁRODY PODÉL HEDVÁBNÉ STEZKY</vt:lpstr>
      <vt:lpstr>ZASTAVENÍ DESÁTÉ – NÁRODY PODÉL HEDVÁBNÉ STEZKY DNES</vt:lpstr>
      <vt:lpstr>ZASTAVENÍ JEDENÁCTÉ – ZE SI-ANU NA ZÁPAD</vt:lpstr>
      <vt:lpstr>Prezentace aplikace PowerPoint</vt:lpstr>
      <vt:lpstr>závěr</vt:lpstr>
      <vt:lpstr>OTÁZKY</vt:lpstr>
      <vt:lpstr>Otázky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Hedvábná cesta</dc:title>
  <dc:creator>Prague Gallery</dc:creator>
  <cp:lastModifiedBy>YOGA</cp:lastModifiedBy>
  <cp:revision>56</cp:revision>
  <dcterms:created xsi:type="dcterms:W3CDTF">2017-02-28T09:25:17Z</dcterms:created>
  <dcterms:modified xsi:type="dcterms:W3CDTF">2017-03-06T17:22:05Z</dcterms:modified>
</cp:coreProperties>
</file>