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2" r:id="rId8"/>
    <p:sldId id="275" r:id="rId9"/>
    <p:sldId id="271" r:id="rId10"/>
    <p:sldId id="273" r:id="rId11"/>
    <p:sldId id="262" r:id="rId12"/>
    <p:sldId id="263" r:id="rId13"/>
    <p:sldId id="264" r:id="rId14"/>
    <p:sldId id="265" r:id="rId15"/>
    <p:sldId id="277" r:id="rId16"/>
    <p:sldId id="267" r:id="rId17"/>
    <p:sldId id="269" r:id="rId18"/>
    <p:sldId id="274" r:id="rId19"/>
    <p:sldId id="276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1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4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4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4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4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25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5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1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6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7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5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8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5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4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6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69D17A-D450-4D5E-ADC1-E4356D4DA5CE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BAAA36-8DE5-407B-BD1F-636B6C5D3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8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5AC82-D5BC-4F6A-BD1A-626A7B214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dirty="0"/>
              <a:t> Matka Tereza a její význam pro svět</a:t>
            </a:r>
            <a:endParaRPr lang="ru-RU" i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AD0358-31F4-4617-AA11-B8521E23B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Ionova</a:t>
            </a:r>
            <a:r>
              <a:rPr lang="cs-CZ" dirty="0"/>
              <a:t>, Braun, Brůžová, </a:t>
            </a:r>
            <a:r>
              <a:rPr lang="cs-CZ" dirty="0" err="1"/>
              <a:t>Rahmanova</a:t>
            </a:r>
            <a:r>
              <a:rPr lang="cs-CZ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3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62466"/>
            <a:ext cx="10018713" cy="1752599"/>
          </a:xfrm>
        </p:spPr>
        <p:txBody>
          <a:bodyPr/>
          <a:lstStyle/>
          <a:p>
            <a:pPr algn="l"/>
            <a:r>
              <a:rPr lang="en-GB" dirty="0"/>
              <a:t>“</a:t>
            </a:r>
            <a:r>
              <a:rPr lang="en-US" dirty="0" err="1"/>
              <a:t>Momentky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Matky</a:t>
            </a:r>
            <a:r>
              <a:rPr lang="en-US" dirty="0"/>
              <a:t> </a:t>
            </a:r>
            <a:r>
              <a:rPr lang="en-US" dirty="0" err="1"/>
              <a:t>Terezy</a:t>
            </a:r>
            <a:r>
              <a:rPr lang="en-US" dirty="0"/>
              <a:t>”</a:t>
            </a:r>
          </a:p>
        </p:txBody>
      </p:sp>
      <p:pic>
        <p:nvPicPr>
          <p:cNvPr id="4" name="Content Placeholder 3" descr="leo_maasbur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604" r="-84604"/>
          <a:stretch>
            <a:fillRect/>
          </a:stretch>
        </p:blipFill>
        <p:spPr>
          <a:xfrm>
            <a:off x="7596095" y="402167"/>
            <a:ext cx="6078102" cy="3386666"/>
          </a:xfrm>
        </p:spPr>
      </p:pic>
      <p:pic>
        <p:nvPicPr>
          <p:cNvPr id="5" name="Picture 4" descr="sw_wojciech_2010_teresa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032956"/>
            <a:ext cx="3903133" cy="26627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2166" y="1799167"/>
            <a:ext cx="772583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i="1" dirty="0"/>
              <a:t>Leo </a:t>
            </a:r>
            <a:r>
              <a:rPr lang="en-US" i="1" dirty="0" err="1"/>
              <a:t>Maasburg</a:t>
            </a:r>
            <a:r>
              <a:rPr lang="en-US" i="1" dirty="0"/>
              <a:t> – </a:t>
            </a:r>
            <a:r>
              <a:rPr lang="en-US" i="1" dirty="0" err="1"/>
              <a:t>kněz</a:t>
            </a:r>
            <a:r>
              <a:rPr lang="en-US" i="1" dirty="0"/>
              <a:t>, </a:t>
            </a:r>
            <a:r>
              <a:rPr lang="en-US" i="1" dirty="0" err="1"/>
              <a:t>duchovní</a:t>
            </a:r>
            <a:r>
              <a:rPr lang="en-US" i="1" dirty="0"/>
              <a:t> </a:t>
            </a:r>
            <a:r>
              <a:rPr lang="en-US" i="1" dirty="0" err="1"/>
              <a:t>rádce</a:t>
            </a:r>
            <a:r>
              <a:rPr lang="en-GB" i="1" dirty="0"/>
              <a:t>, </a:t>
            </a:r>
            <a:r>
              <a:rPr lang="en-GB" i="1" dirty="0" err="1"/>
              <a:t>překladatel</a:t>
            </a:r>
            <a:r>
              <a:rPr lang="en-GB" i="1" dirty="0"/>
              <a:t> </a:t>
            </a:r>
            <a:r>
              <a:rPr lang="en-GB" i="1" dirty="0" err="1"/>
              <a:t>Matky</a:t>
            </a:r>
            <a:r>
              <a:rPr lang="en-GB" i="1" dirty="0"/>
              <a:t> </a:t>
            </a:r>
            <a:r>
              <a:rPr lang="en-GB" i="1" dirty="0" err="1"/>
              <a:t>Terezy</a:t>
            </a:r>
            <a:r>
              <a:rPr lang="en-GB" i="1" dirty="0"/>
              <a:t>.</a:t>
            </a:r>
            <a:endParaRPr lang="en-US" i="1" dirty="0"/>
          </a:p>
          <a:p>
            <a:pPr marL="285750" indent="-285750">
              <a:buFont typeface="Wingdings" charset="2"/>
              <a:buChar char="v"/>
            </a:pPr>
            <a:r>
              <a:rPr lang="en-US" i="1" dirty="0" err="1"/>
              <a:t>Doprovázel</a:t>
            </a:r>
            <a:r>
              <a:rPr lang="en-US" i="1" dirty="0"/>
              <a:t> </a:t>
            </a:r>
            <a:r>
              <a:rPr lang="en-US" i="1" dirty="0" err="1"/>
              <a:t>Matku</a:t>
            </a:r>
            <a:r>
              <a:rPr lang="en-US" i="1" dirty="0"/>
              <a:t> </a:t>
            </a:r>
            <a:r>
              <a:rPr lang="en-US" i="1" dirty="0" err="1"/>
              <a:t>Terezu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mnoha</a:t>
            </a:r>
            <a:r>
              <a:rPr lang="en-US" i="1" dirty="0"/>
              <a:t> </a:t>
            </a:r>
            <a:r>
              <a:rPr lang="en-US" i="1" dirty="0" err="1"/>
              <a:t>cestách</a:t>
            </a:r>
            <a:r>
              <a:rPr lang="en-US" i="1" dirty="0"/>
              <a:t>.</a:t>
            </a:r>
          </a:p>
          <a:p>
            <a:pPr marL="285750" indent="-285750">
              <a:buFont typeface="Wingdings" charset="2"/>
              <a:buChar char="v"/>
            </a:pPr>
            <a:r>
              <a:rPr lang="en-US" i="1" dirty="0" err="1"/>
              <a:t>První</a:t>
            </a:r>
            <a:r>
              <a:rPr lang="en-US" i="1" dirty="0"/>
              <a:t> </a:t>
            </a:r>
            <a:r>
              <a:rPr lang="en-US" i="1" dirty="0" err="1"/>
              <a:t>společná</a:t>
            </a:r>
            <a:r>
              <a:rPr lang="en-US" i="1" dirty="0"/>
              <a:t> </a:t>
            </a:r>
            <a:r>
              <a:rPr lang="en-US" i="1" dirty="0" err="1"/>
              <a:t>cesta</a:t>
            </a:r>
            <a:r>
              <a:rPr lang="en-US" i="1" dirty="0"/>
              <a:t> </a:t>
            </a:r>
            <a:r>
              <a:rPr lang="en-US" i="1" dirty="0" err="1"/>
              <a:t>autem</a:t>
            </a:r>
            <a:r>
              <a:rPr lang="en-US" i="1" dirty="0"/>
              <a:t> do </a:t>
            </a:r>
            <a:r>
              <a:rPr lang="en-US" i="1" dirty="0" err="1"/>
              <a:t>Vatikánu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pPr marL="285750" indent="-285750">
              <a:buFont typeface="Wingdings" charset="2"/>
              <a:buChar char="v"/>
            </a:pPr>
            <a:r>
              <a:rPr lang="en-US" b="1" i="1" dirty="0"/>
              <a:t>“</a:t>
            </a:r>
            <a:r>
              <a:rPr lang="en-US" b="1" i="1" dirty="0" err="1"/>
              <a:t>Když</a:t>
            </a:r>
            <a:r>
              <a:rPr lang="en-US" b="1" i="1" dirty="0"/>
              <a:t> </a:t>
            </a:r>
            <a:r>
              <a:rPr lang="en-US" b="1" i="1" dirty="0" err="1"/>
              <a:t>někoho</a:t>
            </a:r>
            <a:r>
              <a:rPr lang="en-US" b="1" i="1" dirty="0"/>
              <a:t> </a:t>
            </a:r>
            <a:r>
              <a:rPr lang="en-US" b="1" i="1" dirty="0" err="1"/>
              <a:t>soudíš</a:t>
            </a:r>
            <a:r>
              <a:rPr lang="en-US" b="1" i="1" dirty="0"/>
              <a:t>, </a:t>
            </a:r>
            <a:r>
              <a:rPr lang="en-US" b="1" i="1" dirty="0" err="1"/>
              <a:t>nemaš</a:t>
            </a:r>
            <a:r>
              <a:rPr lang="en-US" b="1" i="1" dirty="0"/>
              <a:t> </a:t>
            </a:r>
            <a:r>
              <a:rPr lang="en-US" b="1" i="1" dirty="0" err="1"/>
              <a:t>čas</a:t>
            </a:r>
            <a:r>
              <a:rPr lang="en-US" b="1" i="1" dirty="0"/>
              <a:t> ho </a:t>
            </a:r>
            <a:r>
              <a:rPr lang="en-US" b="1" i="1" dirty="0" err="1"/>
              <a:t>milovat</a:t>
            </a:r>
            <a:r>
              <a:rPr lang="en-GB" b="1" i="1" dirty="0"/>
              <a:t>”</a:t>
            </a:r>
          </a:p>
          <a:p>
            <a:pPr marL="285750" indent="-285750">
              <a:buFont typeface="Wingdings" charset="2"/>
              <a:buChar char="v"/>
            </a:pPr>
            <a:r>
              <a:rPr lang="en-GB" b="1" i="1" dirty="0"/>
              <a:t>“Rasa, </a:t>
            </a:r>
            <a:r>
              <a:rPr lang="en-GB" b="1" i="1" dirty="0" err="1"/>
              <a:t>naboženství</a:t>
            </a:r>
            <a:r>
              <a:rPr lang="en-GB" b="1" i="1" dirty="0"/>
              <a:t>. </a:t>
            </a:r>
            <a:r>
              <a:rPr lang="en-GB" b="1" i="1" dirty="0" err="1"/>
              <a:t>Zda</a:t>
            </a:r>
            <a:r>
              <a:rPr lang="en-GB" b="1" i="1" dirty="0"/>
              <a:t> je </a:t>
            </a:r>
            <a:r>
              <a:rPr lang="en-GB" b="1" i="1" dirty="0" err="1"/>
              <a:t>někdo</a:t>
            </a:r>
            <a:r>
              <a:rPr lang="en-GB" b="1" i="1" dirty="0"/>
              <a:t> </a:t>
            </a:r>
            <a:r>
              <a:rPr lang="en-GB" b="1" i="1" dirty="0" err="1"/>
              <a:t>křesťan</a:t>
            </a:r>
            <a:r>
              <a:rPr lang="en-GB" b="1" i="1" dirty="0"/>
              <a:t> </a:t>
            </a:r>
            <a:r>
              <a:rPr lang="en-GB" b="1" i="1" dirty="0" err="1"/>
              <a:t>nebo</a:t>
            </a:r>
            <a:r>
              <a:rPr lang="en-GB" b="1" i="1" dirty="0"/>
              <a:t> </a:t>
            </a:r>
            <a:r>
              <a:rPr lang="en-GB" b="1" i="1" dirty="0" err="1"/>
              <a:t>komunista</a:t>
            </a:r>
            <a:r>
              <a:rPr lang="en-GB" b="1" i="1" dirty="0"/>
              <a:t>, to </a:t>
            </a:r>
            <a:r>
              <a:rPr lang="en-GB" b="1" i="1" dirty="0" err="1"/>
              <a:t>nehraje</a:t>
            </a:r>
            <a:r>
              <a:rPr lang="en-GB" b="1" i="1" dirty="0"/>
              <a:t> </a:t>
            </a:r>
            <a:r>
              <a:rPr lang="en-GB" b="1" i="1" dirty="0" err="1"/>
              <a:t>žádnou</a:t>
            </a:r>
            <a:r>
              <a:rPr lang="en-GB" b="1" i="1" dirty="0"/>
              <a:t> </a:t>
            </a:r>
            <a:r>
              <a:rPr lang="en-GB" b="1" i="1" dirty="0" err="1"/>
              <a:t>roli</a:t>
            </a:r>
            <a:r>
              <a:rPr lang="en-GB" b="1" i="1" dirty="0"/>
              <a:t> : </a:t>
            </a:r>
            <a:r>
              <a:rPr lang="en-GB" b="1" i="1" dirty="0" err="1"/>
              <a:t>všichni</a:t>
            </a:r>
            <a:r>
              <a:rPr lang="en-GB" b="1" i="1" dirty="0"/>
              <a:t> </a:t>
            </a:r>
            <a:r>
              <a:rPr lang="en-GB" b="1" i="1" dirty="0" err="1"/>
              <a:t>jsme</a:t>
            </a:r>
            <a:r>
              <a:rPr lang="en-GB" b="1" i="1" dirty="0"/>
              <a:t> </a:t>
            </a:r>
            <a:r>
              <a:rPr lang="en-GB" b="1" i="1" dirty="0" err="1"/>
              <a:t>Boží</a:t>
            </a:r>
            <a:r>
              <a:rPr lang="en-GB" b="1" i="1" dirty="0"/>
              <a:t> </a:t>
            </a:r>
            <a:r>
              <a:rPr lang="en-GB" b="1" i="1" dirty="0" err="1"/>
              <a:t>děti</a:t>
            </a:r>
            <a:r>
              <a:rPr lang="en-GB" b="1" i="1" dirty="0"/>
              <a:t>, </a:t>
            </a:r>
            <a:r>
              <a:rPr lang="en-GB" b="1" i="1" dirty="0" err="1"/>
              <a:t>jsme</a:t>
            </a:r>
            <a:r>
              <a:rPr lang="en-GB" b="1" i="1" dirty="0"/>
              <a:t> </a:t>
            </a:r>
            <a:r>
              <a:rPr lang="en-GB" b="1" i="1" dirty="0" err="1"/>
              <a:t>stvořeni</a:t>
            </a:r>
            <a:r>
              <a:rPr lang="en-GB" b="1" i="1" dirty="0"/>
              <a:t>, </a:t>
            </a:r>
            <a:r>
              <a:rPr lang="en-GB" b="1" i="1" dirty="0" err="1"/>
              <a:t>abychom</a:t>
            </a:r>
            <a:r>
              <a:rPr lang="en-GB" b="1" i="1" dirty="0"/>
              <a:t> </a:t>
            </a:r>
            <a:r>
              <a:rPr lang="en-GB" b="1" i="1" dirty="0" err="1"/>
              <a:t>milovali</a:t>
            </a:r>
            <a:r>
              <a:rPr lang="en-GB" b="1" i="1" dirty="0"/>
              <a:t> a </a:t>
            </a:r>
            <a:r>
              <a:rPr lang="en-GB" b="1" i="1" dirty="0" err="1"/>
              <a:t>byli</a:t>
            </a:r>
            <a:r>
              <a:rPr lang="en-GB" b="1" i="1" dirty="0"/>
              <a:t> </a:t>
            </a:r>
            <a:r>
              <a:rPr lang="en-GB" b="1" i="1" dirty="0" err="1"/>
              <a:t>milováni</a:t>
            </a:r>
            <a:r>
              <a:rPr lang="en-GB" b="1" i="1" dirty="0"/>
              <a:t>. ”</a:t>
            </a:r>
          </a:p>
          <a:p>
            <a:pPr marL="285750" indent="-285750">
              <a:buFont typeface="Wingdings" charset="2"/>
              <a:buChar char="v"/>
            </a:pPr>
            <a:r>
              <a:rPr lang="en-GB" b="1" i="1" dirty="0"/>
              <a:t>“Co </a:t>
            </a:r>
            <a:r>
              <a:rPr lang="en-GB" b="1" i="1" dirty="0" err="1"/>
              <a:t>nemůžu</a:t>
            </a:r>
            <a:r>
              <a:rPr lang="en-GB" b="1" i="1" dirty="0"/>
              <a:t> </a:t>
            </a:r>
            <a:r>
              <a:rPr lang="en-GB" b="1" i="1" dirty="0" err="1"/>
              <a:t>využit</a:t>
            </a:r>
            <a:r>
              <a:rPr lang="en-GB" b="1" i="1" dirty="0"/>
              <a:t> </a:t>
            </a:r>
            <a:r>
              <a:rPr lang="en-GB" b="1" i="1" dirty="0" err="1"/>
              <a:t>teď</a:t>
            </a:r>
            <a:r>
              <a:rPr lang="en-GB" b="1" i="1" dirty="0"/>
              <a:t>, to </a:t>
            </a:r>
            <a:r>
              <a:rPr lang="en-GB" b="1" i="1" dirty="0" err="1"/>
              <a:t>mě</a:t>
            </a:r>
            <a:r>
              <a:rPr lang="en-GB" b="1" i="1" dirty="0"/>
              <a:t> </a:t>
            </a:r>
            <a:r>
              <a:rPr lang="en-GB" b="1" i="1" dirty="0" err="1"/>
              <a:t>jen</a:t>
            </a:r>
            <a:r>
              <a:rPr lang="en-GB" b="1" i="1" dirty="0"/>
              <a:t> </a:t>
            </a:r>
            <a:r>
              <a:rPr lang="en-GB" b="1" i="1" dirty="0" err="1"/>
              <a:t>zatěžuje</a:t>
            </a:r>
            <a:r>
              <a:rPr lang="en-GB" b="1" i="1" dirty="0"/>
              <a:t>.”</a:t>
            </a:r>
          </a:p>
          <a:p>
            <a:endParaRPr lang="en-GB" i="1" dirty="0"/>
          </a:p>
          <a:p>
            <a:pPr marL="285750" indent="-285750">
              <a:buFont typeface="Wingdings" charset="2"/>
              <a:buChar char="v"/>
            </a:pPr>
            <a:r>
              <a:rPr lang="en-GB" i="1" dirty="0"/>
              <a:t>MC – Missionary of Charity –</a:t>
            </a:r>
          </a:p>
          <a:p>
            <a:r>
              <a:rPr lang="en-GB" i="1" dirty="0"/>
              <a:t> “</a:t>
            </a:r>
            <a:r>
              <a:rPr lang="en-GB" i="1" dirty="0" err="1"/>
              <a:t>jiný</a:t>
            </a:r>
            <a:r>
              <a:rPr lang="en-GB" i="1" dirty="0"/>
              <a:t> </a:t>
            </a:r>
            <a:r>
              <a:rPr lang="en-GB" i="1" dirty="0" err="1"/>
              <a:t>význam</a:t>
            </a:r>
            <a:r>
              <a:rPr lang="en-GB" i="1" dirty="0"/>
              <a:t>” MC – Much confusion</a:t>
            </a:r>
          </a:p>
          <a:p>
            <a:pPr marL="285750" indent="-285750">
              <a:buFont typeface="Wingdings" charset="2"/>
              <a:buChar char="v"/>
            </a:pPr>
            <a:endParaRPr lang="en-GB" dirty="0"/>
          </a:p>
          <a:p>
            <a:pPr marL="285750" indent="-285750">
              <a:buFont typeface="Wingdings" charset="2"/>
              <a:buChar char="v"/>
            </a:pPr>
            <a:endParaRPr lang="en-GB" dirty="0"/>
          </a:p>
          <a:p>
            <a:pPr marL="285750" indent="-285750">
              <a:buFont typeface="Wingdings" charset="2"/>
              <a:buChar char="v"/>
            </a:pPr>
            <a:endParaRPr lang="en-US" dirty="0"/>
          </a:p>
          <a:p>
            <a:pPr marL="285750" indent="-285750">
              <a:buFont typeface="Wingdings" charset="2"/>
              <a:buChar char="v"/>
            </a:pPr>
            <a:endParaRPr lang="en-US" dirty="0"/>
          </a:p>
          <a:p>
            <a:pPr marL="285750" indent="-285750">
              <a:buFont typeface="Wingdings" charset="2"/>
              <a:buChar char="v"/>
            </a:pPr>
            <a:endParaRPr lang="en-US" dirty="0"/>
          </a:p>
          <a:p>
            <a:pPr marL="285750" indent="-285750"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819D111-B380-0F45-BDFB-F23B16E1F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062" y="1111347"/>
            <a:ext cx="3748358" cy="54154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5DF6B-FC33-49E2-95CC-672FFD93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Matka Tereza v ČR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4A8D4-7A58-43FB-A98D-9A594BD3E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/>
              <a:t>Matka Tereza byla v ČR třikrát</a:t>
            </a:r>
          </a:p>
          <a:p>
            <a:r>
              <a:rPr lang="cs-CZ" sz="2000" i="1" dirty="0"/>
              <a:t>První návštěva za socialistického Československa v roce 1984</a:t>
            </a:r>
          </a:p>
          <a:p>
            <a:r>
              <a:rPr lang="cs-CZ" sz="2000" i="1" dirty="0"/>
              <a:t>Druhá návštěva v roce 1990</a:t>
            </a:r>
          </a:p>
          <a:p>
            <a:r>
              <a:rPr lang="cs-CZ" sz="2000" i="1" dirty="0"/>
              <a:t>Naposled v roce 1992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1147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071CC-8EB1-4E9B-9A17-48D1D51C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Matka Tereza a svět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11878-57D5-4208-9800-5D9D95DED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Návštěva papeže v Bombaji roku 1964</a:t>
            </a:r>
          </a:p>
          <a:p>
            <a:r>
              <a:rPr lang="cs-CZ" i="1" dirty="0"/>
              <a:t>Značná materiální pomoc</a:t>
            </a:r>
          </a:p>
          <a:p>
            <a:r>
              <a:rPr lang="cs-CZ" i="1" dirty="0"/>
              <a:t>Byla šířena velká sláva</a:t>
            </a:r>
          </a:p>
          <a:p>
            <a:endParaRPr lang="cs-CZ" i="1" dirty="0"/>
          </a:p>
          <a:p>
            <a:r>
              <a:rPr lang="cs-CZ" i="1" dirty="0"/>
              <a:t>Po celém světě zakládány domy misionářek lásky</a:t>
            </a:r>
          </a:p>
          <a:p>
            <a:r>
              <a:rPr lang="cs-CZ" i="1" dirty="0"/>
              <a:t>Přidávali se muži – muži misionáři lásky</a:t>
            </a:r>
            <a:endParaRPr lang="ru-RU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0FD698-B1EE-0044-A73B-AB91EAF4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209" y="2273300"/>
            <a:ext cx="30480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мужчина, человек, стоит, костю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F2ADF6D-E270-4389-BA65-AA32CEC15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51" y="2819529"/>
            <a:ext cx="4724675" cy="318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71999D-B684-4412-B8DC-0AA8C328CA67}"/>
              </a:ext>
            </a:extLst>
          </p:cNvPr>
          <p:cNvSpPr/>
          <p:nvPr/>
        </p:nvSpPr>
        <p:spPr>
          <a:xfrm>
            <a:off x="472229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38ED05-7689-4A72-A564-44C8A02E4CE8}"/>
              </a:ext>
            </a:extLst>
          </p:cNvPr>
          <p:cNvSpPr/>
          <p:nvPr/>
        </p:nvSpPr>
        <p:spPr>
          <a:xfrm>
            <a:off x="472229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3562E-0061-4671-8809-0701EAD8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cs-CZ"/>
              <a:t>Ocenění a pocty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CD749-180E-4BB0-962D-D1DADF76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998133"/>
            <a:ext cx="6855356" cy="3793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i="1" dirty="0" err="1"/>
              <a:t>i</a:t>
            </a:r>
            <a:r>
              <a:rPr lang="cs-CZ" sz="2000" i="1" dirty="0" err="1"/>
              <a:t>ndické</a:t>
            </a:r>
            <a:r>
              <a:rPr lang="cs-CZ" sz="2000" i="1" dirty="0"/>
              <a:t> státní vyznamenání </a:t>
            </a:r>
            <a:r>
              <a:rPr lang="cs-CZ" sz="2000" i="1" dirty="0" err="1"/>
              <a:t>Padmašrí</a:t>
            </a:r>
            <a:r>
              <a:rPr lang="ru-RU" sz="2000" i="1" dirty="0"/>
              <a:t> (1962)</a:t>
            </a:r>
            <a:r>
              <a:rPr lang="cs-CZ" sz="2000" i="1" dirty="0"/>
              <a:t>,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Magsaysayova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cena od prezidenta Filipín 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(1962)</a:t>
            </a:r>
            <a:endParaRPr lang="cs-CZ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000" i="1" dirty="0"/>
              <a:t>Mírová cena papeže Jana XXIII. </a:t>
            </a:r>
            <a:r>
              <a:rPr lang="ru-RU" sz="2000" i="1" dirty="0"/>
              <a:t>(</a:t>
            </a:r>
            <a:r>
              <a:rPr lang="cs-CZ" sz="2000" i="1" dirty="0"/>
              <a:t>1971</a:t>
            </a:r>
            <a:r>
              <a:rPr lang="ru-RU" sz="2000" i="1" dirty="0"/>
              <a:t>)</a:t>
            </a:r>
          </a:p>
          <a:p>
            <a:pPr>
              <a:lnSpc>
                <a:spcPct val="90000"/>
              </a:lnSpc>
            </a:pPr>
            <a:r>
              <a:rPr lang="cs-CZ" sz="2000" i="1" dirty="0" err="1"/>
              <a:t>Templetonova</a:t>
            </a:r>
            <a:r>
              <a:rPr lang="cs-CZ" sz="2000" i="1" dirty="0"/>
              <a:t> cena (1973)</a:t>
            </a:r>
            <a:endParaRPr lang="ru-RU" sz="2000" i="1" dirty="0"/>
          </a:p>
          <a:p>
            <a:pPr>
              <a:lnSpc>
                <a:spcPct val="90000"/>
              </a:lnSpc>
            </a:pPr>
            <a:r>
              <a:rPr lang="ru-RU" sz="2000" i="1" dirty="0"/>
              <a:t>с</a:t>
            </a:r>
            <a:r>
              <a:rPr lang="cs-CZ" sz="2000" i="1" dirty="0" err="1"/>
              <a:t>ena</a:t>
            </a:r>
            <a:r>
              <a:rPr lang="cs-CZ" sz="2000" i="1" dirty="0"/>
              <a:t> Alberta Schweitzera</a:t>
            </a:r>
            <a:r>
              <a:rPr lang="ru-RU" sz="2000" i="1" dirty="0"/>
              <a:t> (1975)</a:t>
            </a:r>
            <a:endParaRPr lang="cs-CZ" sz="2000" i="1" dirty="0"/>
          </a:p>
          <a:p>
            <a:pPr>
              <a:lnSpc>
                <a:spcPct val="90000"/>
              </a:lnSpc>
            </a:pPr>
            <a:r>
              <a:rPr lang="cs-CZ" sz="2000" i="1" u="sng" dirty="0"/>
              <a:t>Nobelova cena míru </a:t>
            </a:r>
            <a:r>
              <a:rPr lang="ru-RU" sz="2000" i="1" dirty="0"/>
              <a:t>(1979)</a:t>
            </a:r>
          </a:p>
          <a:p>
            <a:pPr>
              <a:lnSpc>
                <a:spcPct val="90000"/>
              </a:lnSpc>
            </a:pPr>
            <a:r>
              <a:rPr lang="it-IT" sz="2000" i="1" dirty="0"/>
              <a:t>nejvyšší indické</a:t>
            </a:r>
            <a:r>
              <a:rPr lang="ru-RU" sz="2000" i="1" dirty="0"/>
              <a:t> </a:t>
            </a:r>
            <a:r>
              <a:rPr lang="it-IT" sz="2000" i="1" dirty="0"/>
              <a:t>vyznamenání Bharat Ratna (1980)</a:t>
            </a:r>
            <a:endParaRPr lang="ru-RU" sz="2000" i="1" u="sng" dirty="0"/>
          </a:p>
          <a:p>
            <a:pPr>
              <a:lnSpc>
                <a:spcPct val="90000"/>
              </a:lnSpc>
            </a:pPr>
            <a:r>
              <a:rPr lang="cs-CZ" sz="2000" i="1" dirty="0"/>
              <a:t>britský Řád Za zásluhy (1983)</a:t>
            </a:r>
            <a:endParaRPr lang="ru-RU" sz="2000" i="1" dirty="0"/>
          </a:p>
          <a:p>
            <a:pPr>
              <a:lnSpc>
                <a:spcPct val="90000"/>
              </a:lnSpc>
            </a:pPr>
            <a:r>
              <a:rPr lang="it-IT" sz="2000" i="1" dirty="0"/>
              <a:t>Prezidentská medaile svobody</a:t>
            </a:r>
            <a:r>
              <a:rPr lang="ru-RU" sz="2000" i="1" dirty="0"/>
              <a:t> (1985)</a:t>
            </a:r>
          </a:p>
        </p:txBody>
      </p:sp>
    </p:spTree>
    <p:extLst>
      <p:ext uri="{BB962C8B-B14F-4D97-AF65-F5344CB8AC3E}">
        <p14:creationId xmlns:p14="http://schemas.microsoft.com/office/powerpoint/2010/main" val="315562987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Nikolka\Dokumenty\624871_matka-tereza-misionarka-rad-misinarok-lasky.jpg">
            <a:extLst>
              <a:ext uri="{FF2B5EF4-FFF2-40B4-BE49-F238E27FC236}">
                <a16:creationId xmlns:a16="http://schemas.microsoft.com/office/drawing/2014/main" id="{D6D890B8-0417-410C-8C36-2E480D59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5975" y="3255788"/>
            <a:ext cx="5066025" cy="344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834EE-30E0-4C4F-B6C8-E5EC95E7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608" y="0"/>
            <a:ext cx="9901443" cy="1445342"/>
          </a:xfrm>
        </p:spPr>
        <p:txBody>
          <a:bodyPr/>
          <a:lstStyle/>
          <a:p>
            <a:r>
              <a:rPr lang="cs-CZ" dirty="0"/>
              <a:t>Konec života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6D00EC-A07E-45A9-8978-E4A16243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529" y="1064340"/>
            <a:ext cx="11189110" cy="451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i="1" dirty="0"/>
              <a:t>† </a:t>
            </a:r>
            <a:r>
              <a:rPr lang="cs-CZ" i="1" dirty="0"/>
              <a:t>5. září 1997  v 87 letech</a:t>
            </a:r>
          </a:p>
          <a:p>
            <a:r>
              <a:rPr lang="cs-CZ" i="1" dirty="0"/>
              <a:t>13. března 1997 byla zvolena sestra </a:t>
            </a:r>
            <a:r>
              <a:rPr lang="cs-CZ" i="1" dirty="0" err="1"/>
              <a:t>Nirmala</a:t>
            </a:r>
            <a:r>
              <a:rPr lang="ru-RU" i="1" dirty="0"/>
              <a:t> </a:t>
            </a:r>
            <a:r>
              <a:rPr lang="cs-CZ" i="1" dirty="0"/>
              <a:t>za novou představenou řádu </a:t>
            </a:r>
          </a:p>
          <a:p>
            <a:pPr marL="0" indent="0">
              <a:buNone/>
            </a:pPr>
            <a:r>
              <a:rPr lang="ru-RU" i="1" dirty="0"/>
              <a:t>=</a:t>
            </a:r>
            <a:r>
              <a:rPr lang="cs-CZ" i="1" dirty="0"/>
              <a:t> pak </a:t>
            </a:r>
            <a:r>
              <a:rPr lang="en-US" i="1" dirty="0"/>
              <a:t>m</a:t>
            </a:r>
            <a:r>
              <a:rPr lang="cs-CZ" i="1" dirty="0" err="1"/>
              <a:t>ěla</a:t>
            </a:r>
            <a:r>
              <a:rPr lang="cs-CZ" i="1" dirty="0"/>
              <a:t> na starost přípravu pohřbu Matky Terezy</a:t>
            </a:r>
            <a:endParaRPr lang="ru-RU" i="1" dirty="0"/>
          </a:p>
          <a:p>
            <a:r>
              <a:rPr lang="ru-RU" i="1" dirty="0"/>
              <a:t> </a:t>
            </a:r>
            <a:r>
              <a:rPr lang="cs-CZ" i="1" dirty="0"/>
              <a:t>Státní smutek v Indii, tělo zesnulé bylo vystaveno v kalkatském kostele sv. Tomáše</a:t>
            </a:r>
          </a:p>
          <a:p>
            <a:r>
              <a:rPr lang="cs-CZ" i="1" dirty="0"/>
              <a:t>13. září pohřeb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sz="2000" i="1" kern="0" dirty="0">
              <a:solidFill>
                <a:srgbClr val="FFFFFF"/>
              </a:solidFill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900" i="1" dirty="0"/>
              <a:t>Dne 19. října 2003 byla prohlášena za blahoslavenou</a:t>
            </a:r>
            <a:endParaRPr lang="cs-CZ" sz="1900" i="1" kern="0" dirty="0"/>
          </a:p>
          <a:p>
            <a:pPr defTabSz="914400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00" i="1" dirty="0" err="1"/>
              <a:t>Dne</a:t>
            </a:r>
            <a:r>
              <a:rPr lang="ru-RU" sz="1900" i="1" dirty="0"/>
              <a:t> 4. </a:t>
            </a:r>
            <a:r>
              <a:rPr lang="ru-RU" sz="1900" i="1" dirty="0" err="1"/>
              <a:t>září</a:t>
            </a:r>
            <a:r>
              <a:rPr lang="ru-RU" sz="1900" i="1" dirty="0"/>
              <a:t> 2016 </a:t>
            </a:r>
            <a:r>
              <a:rPr lang="ru-RU" sz="1900" i="1" dirty="0" err="1"/>
              <a:t>byla</a:t>
            </a:r>
            <a:r>
              <a:rPr lang="ru-RU" sz="1900" i="1" dirty="0"/>
              <a:t> </a:t>
            </a:r>
            <a:r>
              <a:rPr lang="ru-RU" sz="1900" i="1" dirty="0" err="1"/>
              <a:t>prohlášena</a:t>
            </a:r>
            <a:r>
              <a:rPr lang="ru-RU" sz="1900" i="1" dirty="0"/>
              <a:t> </a:t>
            </a:r>
            <a:r>
              <a:rPr lang="ru-RU" sz="1900" i="1" dirty="0" err="1"/>
              <a:t>za</a:t>
            </a:r>
            <a:r>
              <a:rPr lang="ru-RU" sz="1900" i="1" dirty="0"/>
              <a:t> </a:t>
            </a:r>
            <a:r>
              <a:rPr lang="ru-RU" sz="1900" i="1" dirty="0" err="1"/>
              <a:t>svatou</a:t>
            </a:r>
            <a:r>
              <a:rPr lang="cs-CZ" sz="1900" i="1" dirty="0"/>
              <a:t> </a:t>
            </a:r>
            <a:r>
              <a:rPr lang="ru-RU" sz="1900" i="1" dirty="0"/>
              <a:t>(</a:t>
            </a:r>
            <a:r>
              <a:rPr lang="cs-CZ" sz="1900" i="1" dirty="0"/>
              <a:t>ve </a:t>
            </a:r>
            <a:r>
              <a:rPr lang="cs-CZ" sz="1900" i="1" dirty="0" err="1"/>
              <a:t>Vatikanu</a:t>
            </a:r>
            <a:r>
              <a:rPr lang="ru-RU" sz="1800" i="1" dirty="0"/>
              <a:t>)</a:t>
            </a:r>
            <a:endParaRPr lang="cs-CZ" i="1" dirty="0"/>
          </a:p>
          <a:p>
            <a:endParaRPr lang="ru-RU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5813C393-F04F-4AAB-84C6-5E7050261917}"/>
              </a:ext>
            </a:extLst>
          </p:cNvPr>
          <p:cNvSpPr/>
          <p:nvPr/>
        </p:nvSpPr>
        <p:spPr>
          <a:xfrm>
            <a:off x="1268360" y="2507226"/>
            <a:ext cx="265468" cy="226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3E2EFC0-DD7B-4696-8C4D-CBBD0FF6940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2E0F491A-79B2-427A-9A72-9C3E1C214A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8CDDFD44-B082-4517-A31A-0A70364213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23474B14-4CD5-43AB-AC72-034F140B52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6C60DB51-0AC8-4CCF-8C21-64173631ED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3DC754C2-4084-44FC-9301-77EE812A48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73EAB3B3-FF97-4E80-B54D-52CE1CB2676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9" name="Rounded Rectangle 16">
            <a:extLst>
              <a:ext uri="{FF2B5EF4-FFF2-40B4-BE49-F238E27FC236}">
                <a16:creationId xmlns:a16="http://schemas.microsoft.com/office/drawing/2014/main" id="{D2B7F823-B53C-4005-8901-18403A29B2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Картинки по запросу temne  noci matky terezy">
            <a:extLst>
              <a:ext uri="{FF2B5EF4-FFF2-40B4-BE49-F238E27FC236}">
                <a16:creationId xmlns:a16="http://schemas.microsoft.com/office/drawing/2014/main" id="{8407615E-0F95-424F-BF99-DB2572A2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638" y="1011765"/>
            <a:ext cx="2841692" cy="45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E9AC1-81B2-46CC-90E8-6138067C6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>
            <a:normAutofit/>
          </a:bodyPr>
          <a:lstStyle/>
          <a:p>
            <a:r>
              <a:rPr lang="cs-CZ" dirty="0"/>
              <a:t>Temné noci Matky Terezy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C441C-4CD8-4649-B083-75897505F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124201"/>
          </a:xfrm>
        </p:spPr>
        <p:txBody>
          <a:bodyPr>
            <a:normAutofit/>
          </a:bodyPr>
          <a:lstStyle/>
          <a:p>
            <a:r>
              <a:rPr lang="cs-CZ" dirty="0"/>
              <a:t>Religiozní krize </a:t>
            </a:r>
          </a:p>
          <a:p>
            <a:r>
              <a:rPr lang="cs-CZ" dirty="0"/>
              <a:t>Pochybnost o existencí Boha</a:t>
            </a:r>
          </a:p>
          <a:p>
            <a:pPr marL="0" indent="0" algn="ctr">
              <a:buNone/>
            </a:pPr>
            <a:r>
              <a:rPr lang="en-US" i="1" dirty="0"/>
              <a:t>"</a:t>
            </a:r>
            <a:r>
              <a:rPr lang="en-US" i="1" dirty="0" err="1"/>
              <a:t>Matka</a:t>
            </a:r>
            <a:r>
              <a:rPr lang="en-US" i="1" dirty="0"/>
              <a:t> Tereza </a:t>
            </a:r>
            <a:r>
              <a:rPr lang="cs-CZ" i="1" dirty="0"/>
              <a:t>je </a:t>
            </a:r>
            <a:r>
              <a:rPr lang="en-US" i="1" dirty="0"/>
              <a:t> </a:t>
            </a:r>
            <a:r>
              <a:rPr lang="en-US" i="1" dirty="0" err="1"/>
              <a:t>žen</a:t>
            </a:r>
            <a:r>
              <a:rPr lang="cs-CZ" i="1" dirty="0"/>
              <a:t>ou</a:t>
            </a:r>
            <a:r>
              <a:rPr lang="en-US" i="1" dirty="0"/>
              <a:t>, </a:t>
            </a:r>
            <a:r>
              <a:rPr lang="en-US" i="1" dirty="0" err="1"/>
              <a:t>která</a:t>
            </a:r>
            <a:r>
              <a:rPr lang="en-US" i="1" dirty="0"/>
              <a:t> </a:t>
            </a:r>
            <a:r>
              <a:rPr lang="en-US" i="1" dirty="0" err="1"/>
              <a:t>měla</a:t>
            </a:r>
            <a:r>
              <a:rPr lang="en-US" i="1" dirty="0"/>
              <a:t> v </a:t>
            </a:r>
            <a:r>
              <a:rPr lang="en-US" i="1" dirty="0" err="1"/>
              <a:t>jednom</a:t>
            </a:r>
            <a:r>
              <a:rPr lang="en-US" i="1" dirty="0"/>
              <a:t> </a:t>
            </a:r>
            <a:r>
              <a:rPr lang="en-US" i="1" dirty="0" err="1"/>
              <a:t>roce</a:t>
            </a:r>
            <a:r>
              <a:rPr lang="en-US" i="1" dirty="0"/>
              <a:t> </a:t>
            </a:r>
            <a:r>
              <a:rPr lang="cs-CZ" i="1" dirty="0"/>
              <a:t>zjevení </a:t>
            </a:r>
            <a:r>
              <a:rPr lang="en-US" i="1" dirty="0"/>
              <a:t> a</a:t>
            </a:r>
            <a:r>
              <a:rPr lang="cs-CZ" i="1" dirty="0"/>
              <a:t> </a:t>
            </a:r>
            <a:r>
              <a:rPr lang="en-US" i="1" dirty="0"/>
              <a:t> </a:t>
            </a:r>
            <a:r>
              <a:rPr lang="en-US" i="1" dirty="0" err="1"/>
              <a:t>pochybovala</a:t>
            </a:r>
            <a:r>
              <a:rPr lang="en-US" i="1" dirty="0"/>
              <a:t> o</a:t>
            </a:r>
            <a:r>
              <a:rPr lang="cs-CZ" i="1" dirty="0"/>
              <a:t> něm </a:t>
            </a:r>
            <a:r>
              <a:rPr lang="en-US" i="1" dirty="0"/>
              <a:t> </a:t>
            </a:r>
            <a:r>
              <a:rPr lang="en-US" i="1" dirty="0" err="1"/>
              <a:t>dalších</a:t>
            </a:r>
            <a:r>
              <a:rPr lang="en-US" i="1" dirty="0"/>
              <a:t> 50 let - </a:t>
            </a:r>
            <a:r>
              <a:rPr lang="en-US" i="1" dirty="0" err="1"/>
              <a:t>až</a:t>
            </a:r>
            <a:r>
              <a:rPr lang="en-US" i="1" dirty="0"/>
              <a:t> do </a:t>
            </a:r>
            <a:r>
              <a:rPr lang="en-US" i="1" dirty="0" err="1"/>
              <a:t>její</a:t>
            </a:r>
            <a:r>
              <a:rPr lang="en-US" i="1" dirty="0"/>
              <a:t> </a:t>
            </a:r>
            <a:r>
              <a:rPr lang="en-US" i="1" dirty="0" err="1"/>
              <a:t>smrti</a:t>
            </a:r>
            <a:r>
              <a:rPr lang="en-US" i="1" dirty="0"/>
              <a:t>„</a:t>
            </a:r>
            <a:endParaRPr lang="cs-CZ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0870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F8255-A871-4DBC-A20C-F9069159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144" y="347135"/>
            <a:ext cx="10018713" cy="1203370"/>
          </a:xfrm>
        </p:spPr>
        <p:txBody>
          <a:bodyPr/>
          <a:lstStyle/>
          <a:p>
            <a:r>
              <a:rPr lang="cs-CZ" dirty="0"/>
              <a:t>Shrnutí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7DB441-FA34-4641-A927-B340E7F1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142999"/>
            <a:ext cx="10018713" cy="5418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„</a:t>
            </a:r>
            <a:r>
              <a:rPr lang="en-US" i="1" dirty="0"/>
              <a:t>V </a:t>
            </a:r>
            <a:r>
              <a:rPr lang="en-US" i="1" dirty="0" err="1"/>
              <a:t>tomto</a:t>
            </a:r>
            <a:r>
              <a:rPr lang="en-US" i="1" dirty="0"/>
              <a:t> </a:t>
            </a:r>
            <a:r>
              <a:rPr lang="en-US" i="1" dirty="0" err="1"/>
              <a:t>životě</a:t>
            </a:r>
            <a:r>
              <a:rPr lang="en-US" i="1" dirty="0"/>
              <a:t> </a:t>
            </a:r>
            <a:r>
              <a:rPr lang="en-US" i="1" dirty="0" err="1"/>
              <a:t>nemůžeme</a:t>
            </a:r>
            <a:r>
              <a:rPr lang="en-US" i="1" dirty="0"/>
              <a:t> </a:t>
            </a:r>
            <a:r>
              <a:rPr lang="en-US" i="1" dirty="0" err="1"/>
              <a:t>dělat</a:t>
            </a:r>
            <a:r>
              <a:rPr lang="en-US" i="1" dirty="0"/>
              <a:t> </a:t>
            </a:r>
            <a:r>
              <a:rPr lang="en-US" i="1" dirty="0" err="1"/>
              <a:t>velké</a:t>
            </a:r>
            <a:r>
              <a:rPr lang="en-US" i="1" dirty="0"/>
              <a:t> </a:t>
            </a:r>
            <a:r>
              <a:rPr lang="en-US" i="1" dirty="0" err="1"/>
              <a:t>věci</a:t>
            </a:r>
            <a:r>
              <a:rPr lang="en-US" i="1" dirty="0"/>
              <a:t>. </a:t>
            </a:r>
            <a:r>
              <a:rPr lang="en-US" i="1" dirty="0" err="1"/>
              <a:t>Můžeme</a:t>
            </a:r>
            <a:r>
              <a:rPr lang="en-US" i="1" dirty="0"/>
              <a:t> </a:t>
            </a:r>
            <a:r>
              <a:rPr lang="en-US" i="1" dirty="0" err="1"/>
              <a:t>dělat</a:t>
            </a:r>
            <a:r>
              <a:rPr lang="en-US" i="1" dirty="0"/>
              <a:t> </a:t>
            </a:r>
            <a:r>
              <a:rPr lang="en-US" i="1" dirty="0" err="1"/>
              <a:t>jen</a:t>
            </a:r>
            <a:r>
              <a:rPr lang="en-US" i="1" dirty="0"/>
              <a:t> </a:t>
            </a:r>
            <a:r>
              <a:rPr lang="en-US" i="1" dirty="0" err="1"/>
              <a:t>malé</a:t>
            </a:r>
            <a:r>
              <a:rPr lang="en-US" i="1" dirty="0"/>
              <a:t> </a:t>
            </a:r>
            <a:r>
              <a:rPr lang="en-US" i="1" dirty="0" err="1"/>
              <a:t>věci</a:t>
            </a:r>
            <a:r>
              <a:rPr lang="en-US" i="1" dirty="0"/>
              <a:t> s </a:t>
            </a:r>
            <a:r>
              <a:rPr lang="en-US" i="1" dirty="0" err="1"/>
              <a:t>velkou</a:t>
            </a:r>
            <a:r>
              <a:rPr lang="en-US" i="1" dirty="0"/>
              <a:t> </a:t>
            </a:r>
            <a:r>
              <a:rPr lang="en-US" i="1" dirty="0" err="1"/>
              <a:t>láskou</a:t>
            </a:r>
            <a:r>
              <a:rPr lang="en-US" i="1" dirty="0"/>
              <a:t>.“</a:t>
            </a:r>
            <a:br>
              <a:rPr lang="en-US" sz="1400" dirty="0"/>
            </a:br>
            <a:endParaRPr lang="en-US" sz="1400" dirty="0"/>
          </a:p>
          <a:p>
            <a:r>
              <a:rPr lang="cs-CZ" sz="1600" b="1" dirty="0">
                <a:solidFill>
                  <a:schemeClr val="accent1"/>
                </a:solidFill>
              </a:rPr>
              <a:t>Den Matky  Terezy  v Albanie 19 řína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 err="1">
                <a:solidFill>
                  <a:schemeClr val="accent1"/>
                </a:solidFill>
              </a:rPr>
              <a:t>Největší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mezinárodní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letiště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Albánie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je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pojmenováno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po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cs-CZ" sz="1600" b="1" dirty="0">
                <a:solidFill>
                  <a:schemeClr val="accent1"/>
                </a:solidFill>
              </a:rPr>
              <a:t>M</a:t>
            </a:r>
            <a:r>
              <a:rPr lang="en-US" sz="1600" b="1" dirty="0" err="1">
                <a:solidFill>
                  <a:schemeClr val="accent1"/>
                </a:solidFill>
              </a:rPr>
              <a:t>atce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Tere</a:t>
            </a:r>
            <a:r>
              <a:rPr lang="cs-CZ" sz="1600" b="1" dirty="0">
                <a:solidFill>
                  <a:schemeClr val="accent1"/>
                </a:solidFill>
              </a:rPr>
              <a:t>z</a:t>
            </a:r>
            <a:r>
              <a:rPr lang="en-US" sz="1600" b="1" dirty="0">
                <a:solidFill>
                  <a:schemeClr val="accent1"/>
                </a:solidFill>
              </a:rPr>
              <a:t>e </a:t>
            </a:r>
          </a:p>
          <a:p>
            <a:r>
              <a:rPr lang="en-US" sz="1600" b="1" dirty="0">
                <a:solidFill>
                  <a:schemeClr val="accent1"/>
                </a:solidFill>
              </a:rPr>
              <a:t>V </a:t>
            </a:r>
            <a:r>
              <a:rPr lang="en-US" sz="1600" b="1" dirty="0" err="1">
                <a:solidFill>
                  <a:schemeClr val="accent1"/>
                </a:solidFill>
              </a:rPr>
              <a:t>roce</a:t>
            </a:r>
            <a:r>
              <a:rPr lang="en-US" sz="1600" b="1" dirty="0">
                <a:solidFill>
                  <a:schemeClr val="accent1"/>
                </a:solidFill>
              </a:rPr>
              <a:t> 2010 </a:t>
            </a:r>
            <a:r>
              <a:rPr lang="en-US" sz="1600" b="1" dirty="0" err="1">
                <a:solidFill>
                  <a:schemeClr val="accent1"/>
                </a:solidFill>
              </a:rPr>
              <a:t>vydala</a:t>
            </a:r>
            <a:r>
              <a:rPr lang="en-US" sz="1600" b="1" dirty="0">
                <a:solidFill>
                  <a:schemeClr val="accent1"/>
                </a:solidFill>
              </a:rPr>
              <a:t> Indie </a:t>
            </a:r>
            <a:r>
              <a:rPr lang="en-US" sz="1600" b="1" dirty="0" err="1">
                <a:solidFill>
                  <a:schemeClr val="accent1"/>
                </a:solidFill>
              </a:rPr>
              <a:t>minci</a:t>
            </a:r>
            <a:r>
              <a:rPr lang="en-US" sz="1600" b="1" dirty="0">
                <a:solidFill>
                  <a:schemeClr val="accent1"/>
                </a:solidFill>
              </a:rPr>
              <a:t> v </a:t>
            </a:r>
            <a:r>
              <a:rPr lang="en-US" sz="1600" b="1" dirty="0" err="1">
                <a:solidFill>
                  <a:schemeClr val="accent1"/>
                </a:solidFill>
              </a:rPr>
              <a:t>hodnotě</a:t>
            </a:r>
            <a:r>
              <a:rPr lang="en-US" sz="1600" b="1" dirty="0">
                <a:solidFill>
                  <a:schemeClr val="accent1"/>
                </a:solidFill>
              </a:rPr>
              <a:t> 5 </a:t>
            </a:r>
            <a:r>
              <a:rPr lang="en-US" sz="1600" b="1" dirty="0" err="1">
                <a:solidFill>
                  <a:schemeClr val="accent1"/>
                </a:solidFill>
              </a:rPr>
              <a:t>rupií</a:t>
            </a:r>
            <a:r>
              <a:rPr lang="en-US" sz="1600" b="1" dirty="0">
                <a:solidFill>
                  <a:schemeClr val="accent1"/>
                </a:solidFill>
              </a:rPr>
              <a:t>, </a:t>
            </a:r>
            <a:r>
              <a:rPr lang="en-US" sz="1600" b="1" dirty="0" err="1">
                <a:solidFill>
                  <a:schemeClr val="accent1"/>
                </a:solidFill>
              </a:rPr>
              <a:t>věnovanou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cs-CZ" sz="1600" b="1" dirty="0">
                <a:solidFill>
                  <a:schemeClr val="accent1"/>
                </a:solidFill>
              </a:rPr>
              <a:t>M</a:t>
            </a:r>
            <a:r>
              <a:rPr lang="en-US" sz="1600" b="1" dirty="0" err="1">
                <a:solidFill>
                  <a:schemeClr val="accent1"/>
                </a:solidFill>
              </a:rPr>
              <a:t>atce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Tere</a:t>
            </a:r>
            <a:r>
              <a:rPr lang="cs-CZ" sz="1600" b="1" dirty="0">
                <a:solidFill>
                  <a:schemeClr val="accent1"/>
                </a:solidFill>
              </a:rPr>
              <a:t>ze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cs-CZ" sz="1600" b="1" dirty="0">
                <a:solidFill>
                  <a:schemeClr val="accent1"/>
                </a:solidFill>
              </a:rPr>
              <a:t>N</a:t>
            </a:r>
            <a:r>
              <a:rPr lang="en-US" sz="1600" b="1" dirty="0" err="1">
                <a:solidFill>
                  <a:schemeClr val="accent1"/>
                </a:solidFill>
              </a:rPr>
              <a:t>atoč</a:t>
            </a:r>
            <a:r>
              <a:rPr lang="cs-CZ" sz="1600" b="1" dirty="0">
                <a:solidFill>
                  <a:schemeClr val="accent1"/>
                </a:solidFill>
              </a:rPr>
              <a:t>eno </a:t>
            </a:r>
            <a:r>
              <a:rPr lang="en-US" sz="1600" b="1" dirty="0" err="1">
                <a:solidFill>
                  <a:schemeClr val="accent1"/>
                </a:solidFill>
              </a:rPr>
              <a:t>několik</a:t>
            </a:r>
            <a:r>
              <a:rPr lang="en-US" sz="1600" b="1" dirty="0">
                <a:solidFill>
                  <a:schemeClr val="accent1"/>
                </a:solidFill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</a:rPr>
              <a:t>filmů</a:t>
            </a:r>
            <a:endParaRPr lang="cs-CZ" sz="1600" b="1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Mother Teresa Women's University </a:t>
            </a:r>
            <a:r>
              <a:rPr lang="cs-CZ" sz="1600" b="1" dirty="0">
                <a:solidFill>
                  <a:schemeClr val="accent1"/>
                </a:solidFill>
              </a:rPr>
              <a:t>v </a:t>
            </a:r>
            <a:r>
              <a:rPr lang="en-US" sz="1600" b="1" dirty="0">
                <a:solidFill>
                  <a:schemeClr val="accent1"/>
                </a:solidFill>
              </a:rPr>
              <a:t> </a:t>
            </a:r>
            <a:r>
              <a:rPr lang="en-US" sz="1600" b="1" dirty="0" err="1">
                <a:solidFill>
                  <a:schemeClr val="accent1"/>
                </a:solidFill>
              </a:rPr>
              <a:t>Kodaikana</a:t>
            </a:r>
            <a:r>
              <a:rPr lang="cs-CZ" sz="1600" b="1" dirty="0">
                <a:solidFill>
                  <a:schemeClr val="accent1"/>
                </a:solidFill>
              </a:rPr>
              <a:t>lu</a:t>
            </a:r>
            <a:r>
              <a:rPr lang="en-US" sz="1600" b="1" dirty="0">
                <a:solidFill>
                  <a:schemeClr val="accent1"/>
                </a:solidFill>
              </a:rPr>
              <a:t>, India</a:t>
            </a:r>
            <a:endParaRPr lang="cs-CZ" sz="1600" b="1" dirty="0">
              <a:solidFill>
                <a:schemeClr val="accent1"/>
              </a:solidFill>
            </a:endParaRPr>
          </a:p>
          <a:p>
            <a:r>
              <a:rPr lang="en-US" sz="1600" b="1" dirty="0">
                <a:solidFill>
                  <a:schemeClr val="accent1"/>
                </a:solidFill>
              </a:rPr>
              <a:t>Indi</a:t>
            </a:r>
            <a:r>
              <a:rPr lang="cs-CZ" sz="1600" b="1" dirty="0">
                <a:solidFill>
                  <a:schemeClr val="accent1"/>
                </a:solidFill>
              </a:rPr>
              <a:t>an railways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představila</a:t>
            </a:r>
            <a:r>
              <a:rPr lang="en-US" sz="1600" b="1" dirty="0">
                <a:solidFill>
                  <a:schemeClr val="accent1"/>
                </a:solidFill>
              </a:rPr>
              <a:t> 26. </a:t>
            </a:r>
            <a:r>
              <a:rPr lang="en-US" sz="1600" b="1" dirty="0" err="1">
                <a:solidFill>
                  <a:schemeClr val="accent1"/>
                </a:solidFill>
              </a:rPr>
              <a:t>srpna</a:t>
            </a:r>
            <a:r>
              <a:rPr lang="en-US" sz="1600" b="1" dirty="0">
                <a:solidFill>
                  <a:schemeClr val="accent1"/>
                </a:solidFill>
              </a:rPr>
              <a:t> 2010 "Mother Express", </a:t>
            </a:r>
            <a:r>
              <a:rPr lang="en-US" sz="1600" b="1" dirty="0" err="1">
                <a:solidFill>
                  <a:schemeClr val="accent1"/>
                </a:solidFill>
              </a:rPr>
              <a:t>nový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vlak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pojmenovaný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po</a:t>
            </a:r>
            <a:r>
              <a:rPr lang="en-US" sz="1600" b="1" dirty="0">
                <a:solidFill>
                  <a:schemeClr val="accent1"/>
                </a:solidFill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</a:rPr>
              <a:t>Matce</a:t>
            </a:r>
            <a:r>
              <a:rPr lang="en-US" sz="1600" b="1" dirty="0">
                <a:solidFill>
                  <a:schemeClr val="accent1"/>
                </a:solidFill>
              </a:rPr>
              <a:t> Ter</a:t>
            </a:r>
            <a:r>
              <a:rPr lang="cs-CZ" sz="1600" b="1" dirty="0">
                <a:solidFill>
                  <a:schemeClr val="accent1"/>
                </a:solidFill>
              </a:rPr>
              <a:t>eze</a:t>
            </a:r>
            <a:endParaRPr lang="ru-RU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74808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9B57D-41C8-4139-BFF5-F4308C3D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533" y="0"/>
            <a:ext cx="10018713" cy="1752599"/>
          </a:xfrm>
        </p:spPr>
        <p:txBody>
          <a:bodyPr/>
          <a:lstStyle/>
          <a:p>
            <a:pPr algn="l"/>
            <a:r>
              <a:rPr lang="cs-CZ" dirty="0"/>
              <a:t>Otázky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D2D3F-9854-4942-B043-7FBDE670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39" y="2535083"/>
            <a:ext cx="3894206" cy="4083028"/>
          </a:xfrm>
        </p:spPr>
        <p:txBody>
          <a:bodyPr>
            <a:normAutofit fontScale="47500" lnSpcReduction="20000"/>
          </a:bodyPr>
          <a:lstStyle/>
          <a:p>
            <a:r>
              <a:rPr lang="en-US" sz="2500" dirty="0"/>
              <a:t> </a:t>
            </a:r>
            <a:r>
              <a:rPr lang="en-US" sz="2500" dirty="0" err="1"/>
              <a:t>Kdy</a:t>
            </a:r>
            <a:r>
              <a:rPr lang="en-US" sz="2500" dirty="0"/>
              <a:t> a </a:t>
            </a:r>
            <a:r>
              <a:rPr lang="en-US" sz="2500" dirty="0" err="1"/>
              <a:t>kde</a:t>
            </a:r>
            <a:r>
              <a:rPr lang="en-US" sz="2500" dirty="0"/>
              <a:t> </a:t>
            </a:r>
            <a:r>
              <a:rPr lang="en-US" sz="2500" dirty="0" err="1"/>
              <a:t>založila</a:t>
            </a:r>
            <a:r>
              <a:rPr lang="en-US" sz="2500" dirty="0"/>
              <a:t> </a:t>
            </a:r>
            <a:r>
              <a:rPr lang="en-US" sz="2500" dirty="0" err="1"/>
              <a:t>Matka</a:t>
            </a:r>
            <a:r>
              <a:rPr lang="en-US" sz="2500" dirty="0"/>
              <a:t> </a:t>
            </a:r>
            <a:r>
              <a:rPr lang="en-US" sz="2500" dirty="0" err="1"/>
              <a:t>Tereza</a:t>
            </a:r>
            <a:r>
              <a:rPr lang="en-US" sz="2500" dirty="0"/>
              <a:t> </a:t>
            </a:r>
            <a:r>
              <a:rPr lang="en-US" sz="2500" dirty="0" err="1"/>
              <a:t>první</a:t>
            </a:r>
            <a:r>
              <a:rPr lang="en-US" sz="2500" dirty="0"/>
              <a:t> </a:t>
            </a:r>
            <a:r>
              <a:rPr lang="en-US" sz="2500" dirty="0" err="1"/>
              <a:t>dům</a:t>
            </a:r>
            <a:r>
              <a:rPr lang="en-US" sz="2500" dirty="0"/>
              <a:t> </a:t>
            </a:r>
            <a:r>
              <a:rPr lang="en-US" sz="2500" dirty="0" err="1"/>
              <a:t>mimo</a:t>
            </a:r>
            <a:r>
              <a:rPr lang="en-US" sz="2500" dirty="0"/>
              <a:t> </a:t>
            </a:r>
            <a:r>
              <a:rPr lang="en-US" sz="2500" dirty="0" err="1"/>
              <a:t>Indii</a:t>
            </a:r>
            <a:r>
              <a:rPr lang="en-US" sz="25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1963 v v </a:t>
            </a:r>
            <a:r>
              <a:rPr lang="en-US" sz="2500" dirty="0" err="1"/>
              <a:t>Římě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1965 </a:t>
            </a:r>
            <a:r>
              <a:rPr lang="en-US" sz="2500" dirty="0" err="1"/>
              <a:t>ve</a:t>
            </a:r>
            <a:r>
              <a:rPr lang="en-US" sz="2500" dirty="0"/>
              <a:t>  </a:t>
            </a:r>
            <a:r>
              <a:rPr lang="en-US" sz="2500" dirty="0" err="1"/>
              <a:t>Venezuele</a:t>
            </a:r>
            <a:endParaRPr lang="en-US" sz="2500" dirty="0"/>
          </a:p>
          <a:p>
            <a:pPr marL="457200" indent="-457200">
              <a:buFont typeface="+mj-lt"/>
              <a:buAutoNum type="arabicPeriod"/>
            </a:pPr>
            <a:r>
              <a:rPr lang="en-US" sz="2500" dirty="0"/>
              <a:t>1970 v </a:t>
            </a:r>
            <a:r>
              <a:rPr lang="en-US" sz="2500" dirty="0" err="1"/>
              <a:t>Austrálii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Do </a:t>
            </a:r>
            <a:r>
              <a:rPr lang="en-US" sz="2500" dirty="0" err="1"/>
              <a:t>jakého</a:t>
            </a:r>
            <a:r>
              <a:rPr lang="en-US" sz="2500" dirty="0"/>
              <a:t> </a:t>
            </a:r>
            <a:r>
              <a:rPr lang="en-US" sz="2500" dirty="0" err="1"/>
              <a:t>města</a:t>
            </a:r>
            <a:r>
              <a:rPr lang="en-US" sz="2500" dirty="0"/>
              <a:t> </a:t>
            </a:r>
            <a:r>
              <a:rPr lang="en-US" sz="2500" dirty="0" err="1"/>
              <a:t>byla</a:t>
            </a:r>
            <a:r>
              <a:rPr lang="en-US" sz="2500" dirty="0"/>
              <a:t> </a:t>
            </a:r>
            <a:r>
              <a:rPr lang="en-US" sz="2500" dirty="0" err="1"/>
              <a:t>první</a:t>
            </a:r>
            <a:r>
              <a:rPr lang="en-US" sz="2500" dirty="0"/>
              <a:t> </a:t>
            </a:r>
            <a:r>
              <a:rPr lang="en-US" sz="2500" dirty="0" err="1"/>
              <a:t>společná</a:t>
            </a:r>
            <a:r>
              <a:rPr lang="en-US" sz="2500" dirty="0"/>
              <a:t> </a:t>
            </a:r>
            <a:r>
              <a:rPr lang="en-US" sz="2500" dirty="0" err="1"/>
              <a:t>cesta</a:t>
            </a:r>
            <a:r>
              <a:rPr lang="en-US" sz="2500" dirty="0"/>
              <a:t> </a:t>
            </a:r>
            <a:r>
              <a:rPr lang="en-US" sz="2500" dirty="0" err="1"/>
              <a:t>autem</a:t>
            </a:r>
            <a:r>
              <a:rPr lang="en-US" sz="2500" dirty="0"/>
              <a:t> </a:t>
            </a:r>
            <a:r>
              <a:rPr lang="en-US" sz="2500" dirty="0" err="1"/>
              <a:t>Matky</a:t>
            </a:r>
            <a:r>
              <a:rPr lang="en-US" sz="2500" dirty="0"/>
              <a:t> </a:t>
            </a:r>
            <a:r>
              <a:rPr lang="en-US" sz="2500" dirty="0" err="1"/>
              <a:t>Terezy</a:t>
            </a:r>
            <a:r>
              <a:rPr lang="en-US" sz="2500" dirty="0"/>
              <a:t> a Leo </a:t>
            </a:r>
            <a:r>
              <a:rPr lang="en-US" sz="2500" dirty="0" err="1"/>
              <a:t>Maasburga</a:t>
            </a:r>
            <a:r>
              <a:rPr lang="ru-RU" sz="2500" dirty="0"/>
              <a:t>?</a:t>
            </a:r>
            <a:endParaRPr lang="en-US" sz="2500" dirty="0"/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do </a:t>
            </a:r>
            <a:r>
              <a:rPr lang="en-US" sz="2500" dirty="0" err="1"/>
              <a:t>Vatikánu</a:t>
            </a:r>
            <a:r>
              <a:rPr lang="en-US" sz="25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do </a:t>
            </a:r>
            <a:r>
              <a:rPr lang="en-US" sz="2500" dirty="0" err="1"/>
              <a:t>Dárdžilingu</a:t>
            </a:r>
            <a:endParaRPr lang="en-US" sz="2500" dirty="0"/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do </a:t>
            </a:r>
            <a:r>
              <a:rPr lang="en-US" sz="2500" dirty="0" err="1"/>
              <a:t>Prahy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err="1"/>
              <a:t>Kolikrát</a:t>
            </a:r>
            <a:r>
              <a:rPr lang="en-US" sz="2500" dirty="0"/>
              <a:t> </a:t>
            </a:r>
            <a:r>
              <a:rPr lang="en-US" sz="2500" dirty="0" err="1"/>
              <a:t>Matka</a:t>
            </a:r>
            <a:r>
              <a:rPr lang="en-US" sz="2500" dirty="0"/>
              <a:t> </a:t>
            </a:r>
            <a:r>
              <a:rPr lang="en-US" sz="2500" dirty="0" err="1"/>
              <a:t>Tereza</a:t>
            </a:r>
            <a:r>
              <a:rPr lang="en-US" sz="2500" dirty="0"/>
              <a:t> </a:t>
            </a:r>
            <a:r>
              <a:rPr lang="en-US" sz="2500" dirty="0" err="1"/>
              <a:t>navštívila</a:t>
            </a:r>
            <a:r>
              <a:rPr lang="en-US" sz="2500" dirty="0"/>
              <a:t> </a:t>
            </a:r>
            <a:r>
              <a:rPr lang="en-US" sz="2500" dirty="0" err="1"/>
              <a:t>Československo</a:t>
            </a:r>
            <a:r>
              <a:rPr lang="ru-RU" sz="2500" dirty="0"/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2</a:t>
            </a:r>
            <a:endParaRPr lang="ru-RU" sz="2500" dirty="0"/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 3</a:t>
            </a:r>
            <a:endParaRPr lang="ru-RU" sz="2500" dirty="0"/>
          </a:p>
          <a:p>
            <a:pPr marL="342900" indent="-342900">
              <a:buFont typeface="+mj-lt"/>
              <a:buAutoNum type="arabicPeriod"/>
            </a:pPr>
            <a:r>
              <a:rPr lang="en-US" sz="2500" dirty="0"/>
              <a:t> 10</a:t>
            </a:r>
            <a:endParaRPr lang="ru-RU" sz="25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588001" y="1707445"/>
            <a:ext cx="296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dirty="0"/>
          </a:p>
          <a:p>
            <a:r>
              <a:rPr lang="en-US" sz="1200" dirty="0"/>
              <a:t> </a:t>
            </a:r>
          </a:p>
          <a:p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66497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C1DB22-07D1-4124-8FF7-E3585210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222" y="1961445"/>
            <a:ext cx="10018713" cy="419382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pPr marL="171450" indent="-171450"/>
            <a:r>
              <a:rPr lang="en-US" dirty="0"/>
              <a:t>V </a:t>
            </a:r>
            <a:r>
              <a:rPr lang="en-US" dirty="0" err="1"/>
              <a:t>jakem</a:t>
            </a:r>
            <a:r>
              <a:rPr lang="en-US" dirty="0"/>
              <a:t> </a:t>
            </a:r>
            <a:r>
              <a:rPr lang="en-US" dirty="0" err="1"/>
              <a:t>roce</a:t>
            </a:r>
            <a:r>
              <a:rPr lang="en-US" dirty="0"/>
              <a:t> </a:t>
            </a:r>
            <a:r>
              <a:rPr lang="en-US" dirty="0" err="1"/>
              <a:t>matka</a:t>
            </a:r>
            <a:r>
              <a:rPr lang="en-US" dirty="0"/>
              <a:t> </a:t>
            </a:r>
            <a:r>
              <a:rPr lang="en-US" dirty="0" err="1"/>
              <a:t>Tereza</a:t>
            </a:r>
            <a:r>
              <a:rPr lang="en-US" dirty="0"/>
              <a:t> </a:t>
            </a:r>
            <a:r>
              <a:rPr lang="en-US" dirty="0" err="1"/>
              <a:t>poprvé</a:t>
            </a:r>
            <a:r>
              <a:rPr lang="en-US" dirty="0"/>
              <a:t> </a:t>
            </a:r>
            <a:r>
              <a:rPr lang="en-US" dirty="0" err="1"/>
              <a:t>navštívila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zemi</a:t>
            </a:r>
            <a:r>
              <a:rPr lang="ru-RU" dirty="0"/>
              <a:t>?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 1984</a:t>
            </a:r>
            <a:endParaRPr lang="ru-RU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1948</a:t>
            </a:r>
            <a:endParaRPr lang="ru-RU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 1910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 jakém roce Matka Tereza byla prohlášena za svatou</a:t>
            </a:r>
            <a:r>
              <a:rPr lang="ru-RU" dirty="0"/>
              <a:t>?</a:t>
            </a:r>
            <a:endParaRPr lang="cs-CZ" dirty="0"/>
          </a:p>
          <a:p>
            <a:pPr marL="457200" indent="-457200">
              <a:buAutoNum type="arabicPeriod"/>
            </a:pPr>
            <a:r>
              <a:rPr lang="ru-RU" dirty="0"/>
              <a:t>2016</a:t>
            </a:r>
          </a:p>
          <a:p>
            <a:pPr marL="457200" indent="-457200">
              <a:buAutoNum type="arabicPeriod"/>
            </a:pPr>
            <a:r>
              <a:rPr lang="ru-RU" dirty="0"/>
              <a:t>2013</a:t>
            </a:r>
          </a:p>
          <a:p>
            <a:pPr marL="457200" indent="-457200">
              <a:buAutoNum type="arabicPeriod"/>
            </a:pPr>
            <a:r>
              <a:rPr lang="ru-RU" dirty="0"/>
              <a:t>2010</a:t>
            </a:r>
            <a:endParaRPr lang="cs-CZ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cs-CZ" dirty="0"/>
              <a:t>V jakém městě se narodila Matka Tereza</a:t>
            </a:r>
            <a:r>
              <a:rPr lang="ru-RU" dirty="0"/>
              <a:t>?</a:t>
            </a:r>
          </a:p>
          <a:p>
            <a:pPr marL="457200" indent="-457200">
              <a:buAutoNum type="arabicPeriod"/>
            </a:pPr>
            <a:r>
              <a:rPr lang="cs-CZ" dirty="0"/>
              <a:t>Berlín</a:t>
            </a:r>
          </a:p>
          <a:p>
            <a:pPr marL="457200" indent="-457200">
              <a:buAutoNum type="arabicPeriod"/>
            </a:pPr>
            <a:r>
              <a:rPr lang="cs-CZ" dirty="0"/>
              <a:t>Skopje</a:t>
            </a:r>
          </a:p>
          <a:p>
            <a:pPr marL="457200" indent="-457200">
              <a:buAutoNum type="arabicPeriod"/>
            </a:pPr>
            <a:r>
              <a:rPr lang="cs-CZ" dirty="0"/>
              <a:t>Dublin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139247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ABF2C-6CFC-4755-8ED8-9D7ABC88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84311" y="640081"/>
            <a:ext cx="100187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A204F-141B-4CD5-84FA-389141B11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026" y="1893731"/>
            <a:ext cx="9819997" cy="3897469"/>
          </a:xfrm>
        </p:spPr>
        <p:txBody>
          <a:bodyPr>
            <a:normAutofit/>
          </a:bodyPr>
          <a:lstStyle/>
          <a:p>
            <a:r>
              <a:rPr lang="en-US" sz="1300" i="1" dirty="0"/>
              <a:t>V </a:t>
            </a:r>
            <a:r>
              <a:rPr lang="en-US" sz="1300" i="1" dirty="0" err="1"/>
              <a:t>kolika</a:t>
            </a:r>
            <a:r>
              <a:rPr lang="en-US" sz="1300" i="1" dirty="0"/>
              <a:t> </a:t>
            </a:r>
            <a:r>
              <a:rPr lang="en-US" sz="1300" i="1" dirty="0" err="1"/>
              <a:t>zem</a:t>
            </a:r>
            <a:r>
              <a:rPr lang="cs-CZ" sz="1300" i="1" dirty="0"/>
              <a:t>ích řad „</a:t>
            </a:r>
            <a:r>
              <a:rPr lang="cs-CZ" sz="1400" b="1" i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Misionářky lásky“</a:t>
            </a:r>
            <a:r>
              <a:rPr lang="cs-CZ" sz="1300" b="1" i="1" dirty="0"/>
              <a:t> </a:t>
            </a:r>
            <a:r>
              <a:rPr lang="cs-CZ" sz="1300" i="1" dirty="0"/>
              <a:t>působí 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i="1" dirty="0"/>
              <a:t>v 133 </a:t>
            </a:r>
            <a:r>
              <a:rPr lang="en-US" sz="1300" i="1" dirty="0" err="1"/>
              <a:t>zemích</a:t>
            </a:r>
            <a:endParaRPr lang="cs-CZ" sz="1300" i="1" dirty="0"/>
          </a:p>
          <a:p>
            <a:pPr marL="342900" indent="-342900">
              <a:buFont typeface="+mj-lt"/>
              <a:buAutoNum type="arabicPeriod"/>
            </a:pPr>
            <a:r>
              <a:rPr lang="cs-CZ" sz="1300" i="1" dirty="0"/>
              <a:t>V 23 </a:t>
            </a:r>
            <a:r>
              <a:rPr lang="en-US" sz="1300" i="1" dirty="0" err="1"/>
              <a:t>zemích</a:t>
            </a:r>
            <a:endParaRPr lang="cs-CZ" sz="1300" i="1" dirty="0"/>
          </a:p>
          <a:p>
            <a:pPr marL="342900" indent="-342900">
              <a:buFont typeface="+mj-lt"/>
              <a:buAutoNum type="arabicPeriod"/>
            </a:pPr>
            <a:r>
              <a:rPr lang="cs-CZ" sz="1300" i="1" dirty="0"/>
              <a:t>V 100 </a:t>
            </a:r>
            <a:r>
              <a:rPr lang="en-US" sz="1300" i="1" dirty="0" err="1"/>
              <a:t>zemích</a:t>
            </a:r>
            <a:endParaRPr lang="cs-CZ" sz="1300" i="1" dirty="0"/>
          </a:p>
          <a:p>
            <a:r>
              <a:rPr lang="cs-CZ" sz="1400" b="1" i="1" dirty="0"/>
              <a:t>Agnes Ganxhe Bojaxhiu</a:t>
            </a:r>
            <a:r>
              <a:rPr lang="ru-RU" sz="1400" b="1" i="1" dirty="0"/>
              <a:t> </a:t>
            </a:r>
            <a:r>
              <a:rPr lang="cs-CZ" sz="1400" i="1" dirty="0">
                <a:cs typeface="Arial" panose="020B0604020202020204" pitchFamily="34" charset="0"/>
              </a:rPr>
              <a:t>vzala j</a:t>
            </a:r>
            <a:r>
              <a:rPr lang="en-US" sz="1400" i="1" dirty="0" err="1">
                <a:cs typeface="Arial" panose="020B0604020202020204" pitchFamily="34" charset="0"/>
              </a:rPr>
              <a:t>méno</a:t>
            </a:r>
            <a:r>
              <a:rPr lang="en-US" sz="1400" i="1" dirty="0">
                <a:cs typeface="Arial" panose="020B0604020202020204" pitchFamily="34" charset="0"/>
              </a:rPr>
              <a:t> </a:t>
            </a:r>
            <a:r>
              <a:rPr lang="en-US" sz="1400" i="1" dirty="0" err="1">
                <a:cs typeface="Arial" panose="020B0604020202020204" pitchFamily="34" charset="0"/>
              </a:rPr>
              <a:t>na</a:t>
            </a:r>
            <a:r>
              <a:rPr lang="en-US" sz="1400" i="1" dirty="0">
                <a:cs typeface="Arial" panose="020B0604020202020204" pitchFamily="34" charset="0"/>
              </a:rPr>
              <a:t> </a:t>
            </a:r>
            <a:r>
              <a:rPr lang="en-US" sz="1400" i="1" dirty="0" err="1">
                <a:cs typeface="Arial" panose="020B0604020202020204" pitchFamily="34" charset="0"/>
              </a:rPr>
              <a:t>počest</a:t>
            </a:r>
            <a:endParaRPr lang="cs-CZ" sz="1400" i="1" dirty="0"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i="1" dirty="0">
                <a:cs typeface="Arial" panose="020B0604020202020204" pitchFamily="34" charset="0"/>
              </a:rPr>
              <a:t> </a:t>
            </a:r>
            <a:r>
              <a:rPr lang="en-US" sz="1400" i="1" dirty="0">
                <a:cs typeface="Arial" panose="020B0604020202020204" pitchFamily="34" charset="0"/>
              </a:rPr>
              <a:t> </a:t>
            </a:r>
            <a:r>
              <a:rPr lang="en-US" sz="1400" i="1" dirty="0" err="1">
                <a:cs typeface="Arial" panose="020B0604020202020204" pitchFamily="34" charset="0"/>
              </a:rPr>
              <a:t>Terezie</a:t>
            </a:r>
            <a:r>
              <a:rPr lang="en-US" sz="1400" i="1" dirty="0">
                <a:cs typeface="Arial" panose="020B0604020202020204" pitchFamily="34" charset="0"/>
              </a:rPr>
              <a:t> z Lisieux (Thérèse de Lisieux), </a:t>
            </a:r>
            <a:r>
              <a:rPr lang="en-US" sz="1400" i="1" dirty="0" err="1">
                <a:cs typeface="Arial" panose="020B0604020202020204" pitchFamily="34" charset="0"/>
              </a:rPr>
              <a:t>patrona</a:t>
            </a:r>
            <a:r>
              <a:rPr lang="en-US" sz="1400" i="1" dirty="0">
                <a:cs typeface="Arial" panose="020B0604020202020204" pitchFamily="34" charset="0"/>
              </a:rPr>
              <a:t> </a:t>
            </a:r>
            <a:r>
              <a:rPr lang="en-US" sz="1400" i="1" dirty="0" err="1">
                <a:cs typeface="Arial" panose="020B0604020202020204" pitchFamily="34" charset="0"/>
              </a:rPr>
              <a:t>misionářů</a:t>
            </a:r>
            <a:endParaRPr lang="cs-CZ" sz="1400" i="1" dirty="0"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i="1" dirty="0" err="1"/>
              <a:t>Teres</a:t>
            </a:r>
            <a:r>
              <a:rPr lang="cs-CZ" sz="1300" i="1" dirty="0"/>
              <a:t>ie</a:t>
            </a:r>
            <a:r>
              <a:rPr lang="en-US" sz="1300" i="1" dirty="0"/>
              <a:t>  Portugal</a:t>
            </a:r>
            <a:r>
              <a:rPr lang="cs-CZ" sz="1300" i="1" dirty="0"/>
              <a:t>ské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300" i="1" dirty="0">
                <a:cs typeface="Arial" panose="020B0604020202020204" pitchFamily="34" charset="0"/>
              </a:rPr>
              <a:t>Matky Terezy</a:t>
            </a:r>
          </a:p>
          <a:p>
            <a:endParaRPr lang="cs-CZ" sz="1300" i="1" dirty="0"/>
          </a:p>
          <a:p>
            <a:pPr marL="0" indent="0">
              <a:buNone/>
            </a:pPr>
            <a:endParaRPr lang="cs-CZ" sz="1300" i="1" dirty="0"/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55094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882F57-1D70-4688-812D-C88B4F607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312" y="571500"/>
            <a:ext cx="5627690" cy="4593167"/>
          </a:xfrm>
        </p:spPr>
        <p:txBody>
          <a:bodyPr/>
          <a:lstStyle/>
          <a:p>
            <a:r>
              <a:rPr lang="en-US" i="1" dirty="0"/>
              <a:t>"</a:t>
            </a:r>
            <a:r>
              <a:rPr lang="en-US" i="1" dirty="0" err="1"/>
              <a:t>Jestliže</a:t>
            </a:r>
            <a:r>
              <a:rPr lang="en-US" i="1" dirty="0"/>
              <a:t> se </a:t>
            </a:r>
            <a:r>
              <a:rPr lang="en-US" i="1" dirty="0" err="1"/>
              <a:t>někdy</a:t>
            </a:r>
            <a:r>
              <a:rPr lang="en-US" i="1" dirty="0"/>
              <a:t> </a:t>
            </a:r>
            <a:r>
              <a:rPr lang="en-US" i="1" dirty="0" err="1"/>
              <a:t>stanu</a:t>
            </a:r>
            <a:r>
              <a:rPr lang="en-US" i="1" dirty="0"/>
              <a:t> </a:t>
            </a:r>
            <a:r>
              <a:rPr lang="en-US" i="1" dirty="0" err="1"/>
              <a:t>svatou</a:t>
            </a:r>
            <a:r>
              <a:rPr lang="en-US" i="1" dirty="0"/>
              <a:t> - </a:t>
            </a:r>
            <a:r>
              <a:rPr lang="en-US" i="1" dirty="0" err="1"/>
              <a:t>pak</a:t>
            </a:r>
            <a:r>
              <a:rPr lang="en-US" i="1" dirty="0"/>
              <a:t> </a:t>
            </a:r>
            <a:r>
              <a:rPr lang="en-US" i="1" dirty="0" err="1"/>
              <a:t>budu</a:t>
            </a:r>
            <a:r>
              <a:rPr lang="en-US" i="1" dirty="0"/>
              <a:t> </a:t>
            </a:r>
            <a:r>
              <a:rPr lang="en-US" i="1" dirty="0" err="1"/>
              <a:t>určitě</a:t>
            </a:r>
            <a:r>
              <a:rPr lang="en-US" i="1" dirty="0"/>
              <a:t> </a:t>
            </a:r>
            <a:r>
              <a:rPr lang="en-US" i="1" dirty="0" err="1"/>
              <a:t>světicíc</a:t>
            </a:r>
            <a:r>
              <a:rPr lang="en-US" i="1" dirty="0"/>
              <a:t> "</a:t>
            </a:r>
            <a:r>
              <a:rPr lang="en-US" i="1" dirty="0" err="1"/>
              <a:t>temnoty</a:t>
            </a:r>
            <a:r>
              <a:rPr lang="en-US" i="1" dirty="0"/>
              <a:t>". </a:t>
            </a:r>
            <a:r>
              <a:rPr lang="en-US" i="1" dirty="0" err="1"/>
              <a:t>Budu</a:t>
            </a:r>
            <a:r>
              <a:rPr lang="en-US" i="1" dirty="0"/>
              <a:t> </a:t>
            </a:r>
            <a:r>
              <a:rPr lang="en-US" i="1" dirty="0" err="1"/>
              <a:t>stále</a:t>
            </a:r>
            <a:r>
              <a:rPr lang="en-US" i="1" dirty="0"/>
              <a:t> </a:t>
            </a:r>
            <a:r>
              <a:rPr lang="en-US" i="1" dirty="0" err="1"/>
              <a:t>odcházet</a:t>
            </a:r>
            <a:r>
              <a:rPr lang="en-US" i="1" dirty="0"/>
              <a:t> z </a:t>
            </a:r>
            <a:r>
              <a:rPr lang="en-US" i="1" dirty="0" err="1"/>
              <a:t>nebe</a:t>
            </a:r>
            <a:r>
              <a:rPr lang="en-US" i="1" dirty="0"/>
              <a:t> - </a:t>
            </a:r>
            <a:r>
              <a:rPr lang="en-US" i="1" dirty="0" err="1"/>
              <a:t>abych</a:t>
            </a:r>
            <a:r>
              <a:rPr lang="en-US" i="1" dirty="0"/>
              <a:t> </a:t>
            </a:r>
            <a:r>
              <a:rPr lang="en-US" i="1" dirty="0" err="1"/>
              <a:t>zažehla</a:t>
            </a:r>
            <a:r>
              <a:rPr lang="en-US" i="1" dirty="0"/>
              <a:t> </a:t>
            </a:r>
            <a:r>
              <a:rPr lang="en-US" i="1" dirty="0" err="1"/>
              <a:t>světlo</a:t>
            </a:r>
            <a:r>
              <a:rPr lang="en-US" i="1" dirty="0"/>
              <a:t> </a:t>
            </a:r>
            <a:r>
              <a:rPr lang="en-US" i="1" dirty="0" err="1"/>
              <a:t>těm</a:t>
            </a:r>
            <a:r>
              <a:rPr lang="en-US" i="1" dirty="0"/>
              <a:t>, </a:t>
            </a:r>
            <a:r>
              <a:rPr lang="en-US" i="1" dirty="0" err="1"/>
              <a:t>kdo</a:t>
            </a:r>
            <a:r>
              <a:rPr lang="en-US" i="1" dirty="0"/>
              <a:t> </a:t>
            </a:r>
            <a:r>
              <a:rPr lang="en-US" i="1" dirty="0" err="1"/>
              <a:t>jsou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zemi</a:t>
            </a:r>
            <a:r>
              <a:rPr lang="en-US" i="1" dirty="0"/>
              <a:t> v </a:t>
            </a:r>
            <a:r>
              <a:rPr lang="en-US" i="1" dirty="0" err="1"/>
              <a:t>temnotě</a:t>
            </a:r>
            <a:r>
              <a:rPr lang="en-US" i="1" dirty="0"/>
              <a:t>.”</a:t>
            </a:r>
            <a:endParaRPr lang="cs-CZ" dirty="0"/>
          </a:p>
        </p:txBody>
      </p:sp>
      <p:pic>
        <p:nvPicPr>
          <p:cNvPr id="5" name="Picture 4" descr="f2a77a0348ae7dfefa7a1aa2bba799ce--mother-teresa-quotes-mother-teresa-li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1037166"/>
            <a:ext cx="3893607" cy="495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6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440AF-E701-46C6-B499-B0BB19129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u="sng" dirty="0"/>
              <a:t>Děkujeme za pozornost</a:t>
            </a:r>
            <a:r>
              <a:rPr lang="ru-RU" i="1" u="sng" dirty="0"/>
              <a:t>!</a:t>
            </a:r>
          </a:p>
        </p:txBody>
      </p:sp>
      <p:pic>
        <p:nvPicPr>
          <p:cNvPr id="4" name="Content Placeholder 3" descr="SLq5wDceRQ6MlJo5V2cH1Q~Mala-asn-charizmu-a-schopnos-vyvola-v-loveku-s-ktor-m-hovorila-pocit-e-je-jedin-na-sve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90" r="-39690"/>
          <a:stretch>
            <a:fillRect/>
          </a:stretch>
        </p:blipFill>
        <p:spPr>
          <a:xfrm>
            <a:off x="0" y="2211199"/>
            <a:ext cx="12954719" cy="40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здание, небо, внешний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5BD7C9D-36C5-49F9-82B0-4E647B0F8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10" y="3982064"/>
            <a:ext cx="3834581" cy="287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3">
            <a:extLst>
              <a:ext uri="{FF2B5EF4-FFF2-40B4-BE49-F238E27FC236}">
                <a16:creationId xmlns:a16="http://schemas.microsoft.com/office/drawing/2014/main" id="{8FE3FAF9-C38D-49BA-8748-F3B328144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6100">
            <a:off x="9497086" y="209536"/>
            <a:ext cx="2300483" cy="261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выглядит как стена, человек, внутренний, галст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E6DF030-EF42-4F49-810D-3C88CD7C15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 r="4" b="4"/>
          <a:stretch/>
        </p:blipFill>
        <p:spPr>
          <a:xfrm>
            <a:off x="1178708" y="2238525"/>
            <a:ext cx="2521259" cy="351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870B4-FDD1-4498-95B4-EBA6EDF4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842" y="357027"/>
            <a:ext cx="10018713" cy="1185333"/>
          </a:xfrm>
        </p:spPr>
        <p:txBody>
          <a:bodyPr>
            <a:normAutofit/>
          </a:bodyPr>
          <a:lstStyle/>
          <a:p>
            <a:r>
              <a:rPr lang="cs-CZ" dirty="0"/>
              <a:t>Dětství a dospívání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34710-F48A-4636-8D0B-E4937FAA4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619" y="1107816"/>
            <a:ext cx="6685936" cy="47620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b="1" i="1" dirty="0"/>
              <a:t>Agnes </a:t>
            </a:r>
            <a:r>
              <a:rPr lang="cs-CZ" sz="2000" b="1" i="1" dirty="0" err="1"/>
              <a:t>Ganxhe</a:t>
            </a:r>
            <a:r>
              <a:rPr lang="cs-CZ" sz="2000" b="1" i="1" dirty="0"/>
              <a:t> </a:t>
            </a:r>
            <a:r>
              <a:rPr lang="cs-CZ" sz="2000" b="1" i="1" dirty="0" err="1"/>
              <a:t>Bojaxhiu</a:t>
            </a:r>
            <a:r>
              <a:rPr lang="ru-RU" sz="2000" b="1" i="1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000" i="1" dirty="0"/>
              <a:t>*</a:t>
            </a:r>
            <a:r>
              <a:rPr lang="cs-CZ" sz="2000" i="1" dirty="0"/>
              <a:t>26. 8. 19</a:t>
            </a:r>
            <a:r>
              <a:rPr lang="ru-RU" sz="2000" i="1" dirty="0"/>
              <a:t>10 </a:t>
            </a:r>
            <a:r>
              <a:rPr lang="cs-CZ" sz="2000" i="1" dirty="0"/>
              <a:t>– </a:t>
            </a:r>
            <a:r>
              <a:rPr lang="it-IT" sz="2000" i="1" dirty="0"/>
              <a:t> Shkupi (dnešní Skopje</a:t>
            </a:r>
            <a:r>
              <a:rPr lang="cs-CZ" sz="2000" i="1" dirty="0"/>
              <a:t>, Makedonie)</a:t>
            </a:r>
          </a:p>
          <a:p>
            <a:pPr>
              <a:lnSpc>
                <a:spcPct val="90000"/>
              </a:lnSpc>
            </a:pPr>
            <a:r>
              <a:rPr lang="en-US" sz="2000" i="1" dirty="0"/>
              <a:t>Z </a:t>
            </a:r>
            <a:r>
              <a:rPr lang="cs-CZ" sz="2000" i="1" dirty="0"/>
              <a:t>rodiny</a:t>
            </a:r>
            <a:r>
              <a:rPr lang="en-US" sz="2000" i="1" dirty="0"/>
              <a:t> </a:t>
            </a:r>
            <a:r>
              <a:rPr lang="cs-CZ" sz="2000" i="1" dirty="0"/>
              <a:t>albánských katolíků 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Pokřtěna byla jménem Agnese, ale doma jí říkali </a:t>
            </a:r>
            <a:r>
              <a:rPr lang="cs-CZ" sz="2000" i="1" dirty="0" err="1"/>
              <a:t>Gonxha</a:t>
            </a:r>
            <a:r>
              <a:rPr lang="cs-CZ" sz="2000" i="1" dirty="0"/>
              <a:t> </a:t>
            </a:r>
            <a:r>
              <a:rPr lang="ru-RU" sz="2000" i="1" dirty="0"/>
              <a:t>(=</a:t>
            </a:r>
            <a:r>
              <a:rPr lang="cs-CZ" sz="2000" i="1" dirty="0"/>
              <a:t>poupátko</a:t>
            </a:r>
            <a:r>
              <a:rPr lang="ru-RU" sz="2000" i="1" dirty="0"/>
              <a:t>)</a:t>
            </a:r>
            <a:endParaRPr lang="cs-CZ" sz="2000" i="1" dirty="0"/>
          </a:p>
          <a:p>
            <a:pPr>
              <a:lnSpc>
                <a:spcPct val="90000"/>
              </a:lnSpc>
            </a:pPr>
            <a:r>
              <a:rPr lang="cs-CZ" sz="2000" i="1" dirty="0"/>
              <a:t>Otec Agnese zemřel, když jí bylo 9 let </a:t>
            </a:r>
            <a:r>
              <a:rPr lang="ru-RU" sz="2000" i="1" dirty="0"/>
              <a:t>=</a:t>
            </a:r>
            <a:r>
              <a:rPr lang="en-US" sz="2000" i="1" dirty="0"/>
              <a:t>&gt;</a:t>
            </a:r>
            <a:r>
              <a:rPr lang="cs-CZ" sz="2000" i="1" dirty="0"/>
              <a:t> matka se musela postarat o tři dětí</a:t>
            </a:r>
          </a:p>
          <a:p>
            <a:pPr>
              <a:lnSpc>
                <a:spcPct val="90000"/>
              </a:lnSpc>
            </a:pPr>
            <a:r>
              <a:rPr lang="cs-CZ" sz="2000" i="1" dirty="0"/>
              <a:t>V 12 let se rozhodla pro řeholní život</a:t>
            </a:r>
            <a:endParaRPr lang="ru-RU" sz="2000" i="1" dirty="0"/>
          </a:p>
          <a:p>
            <a:pPr>
              <a:lnSpc>
                <a:spcPct val="90000"/>
              </a:lnSpc>
            </a:pPr>
            <a:r>
              <a:rPr lang="cs-CZ" sz="2000" i="1" dirty="0"/>
              <a:t>V roce 1928 vstoupila do kongregace Loretánských sester </a:t>
            </a:r>
            <a:r>
              <a:rPr lang="ru-RU" sz="2000" i="1" dirty="0"/>
              <a:t>(</a:t>
            </a:r>
            <a:r>
              <a:rPr lang="cs-CZ" sz="2000" i="1" dirty="0"/>
              <a:t>Irsko</a:t>
            </a:r>
            <a:r>
              <a:rPr lang="ru-RU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94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Darjeelingu v Himalájích mapa">
            <a:extLst>
              <a:ext uri="{FF2B5EF4-FFF2-40B4-BE49-F238E27FC236}">
                <a16:creationId xmlns:a16="http://schemas.microsoft.com/office/drawing/2014/main" id="{CB86692F-98A0-4CF0-A206-357A32D6B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66509" y="1066800"/>
            <a:ext cx="1766661" cy="1766661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Darjeelingu v Himalájích mapa">
            <a:extLst>
              <a:ext uri="{FF2B5EF4-FFF2-40B4-BE49-F238E27FC236}">
                <a16:creationId xmlns:a16="http://schemas.microsoft.com/office/drawing/2014/main" id="{97DC68E0-D824-4802-93E6-CA5D3DC41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10954" y="3175788"/>
            <a:ext cx="3362177" cy="2996412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32E1A-97DC-497A-924D-2268D5A3A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cs-CZ" dirty="0"/>
              <a:t>Cesta do Indie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2904A-C348-44EF-906F-3E33CA19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98131"/>
            <a:ext cx="6797299" cy="37930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cs typeface="Arial" panose="020B0604020202020204" pitchFamily="34" charset="0"/>
              </a:rPr>
              <a:t>1929</a:t>
            </a:r>
            <a:r>
              <a:rPr lang="cs-CZ" sz="2000" i="1" dirty="0">
                <a:cs typeface="Arial" panose="020B0604020202020204" pitchFamily="34" charset="0"/>
              </a:rPr>
              <a:t> - </a:t>
            </a:r>
            <a:r>
              <a:rPr lang="en-US" sz="2000" i="1" dirty="0">
                <a:cs typeface="Arial" panose="020B0604020202020204" pitchFamily="34" charset="0"/>
              </a:rPr>
              <a:t> Agnese š</a:t>
            </a:r>
            <a:r>
              <a:rPr lang="cs-CZ" sz="2000" i="1" dirty="0">
                <a:cs typeface="Arial" panose="020B0604020202020204" pitchFamily="34" charset="0"/>
              </a:rPr>
              <a:t>la</a:t>
            </a:r>
            <a:r>
              <a:rPr lang="en-US" sz="2000" i="1" dirty="0">
                <a:cs typeface="Arial" panose="020B0604020202020204" pitchFamily="34" charset="0"/>
              </a:rPr>
              <a:t> do </a:t>
            </a:r>
            <a:r>
              <a:rPr lang="en-US" sz="2000" i="1" dirty="0" err="1">
                <a:cs typeface="Arial" panose="020B0604020202020204" pitchFamily="34" charset="0"/>
              </a:rPr>
              <a:t>Irska</a:t>
            </a:r>
            <a:r>
              <a:rPr lang="cs-CZ" sz="2000" i="1" dirty="0">
                <a:cs typeface="Arial" panose="020B0604020202020204" pitchFamily="34" charset="0"/>
              </a:rPr>
              <a:t> do </a:t>
            </a:r>
            <a:r>
              <a:rPr lang="en-US" sz="2000" i="1" dirty="0">
                <a:cs typeface="Arial" panose="020B0604020202020204" pitchFamily="34" charset="0"/>
              </a:rPr>
              <a:t>Loreto Abbey </a:t>
            </a:r>
            <a:r>
              <a:rPr lang="cs-CZ" sz="2000" i="1" dirty="0">
                <a:cs typeface="Arial" panose="020B0604020202020204" pitchFamily="34" charset="0"/>
              </a:rPr>
              <a:t>v </a:t>
            </a:r>
            <a:r>
              <a:rPr lang="en-US" sz="2000" i="1" dirty="0">
                <a:cs typeface="Arial" panose="020B0604020202020204" pitchFamily="34" charset="0"/>
              </a:rPr>
              <a:t>Rathfarnham</a:t>
            </a:r>
            <a:r>
              <a:rPr lang="cs-CZ" sz="2000" i="1" dirty="0">
                <a:cs typeface="Arial" panose="020B0604020202020204" pitchFamily="34" charset="0"/>
              </a:rPr>
              <a:t>u</a:t>
            </a:r>
          </a:p>
          <a:p>
            <a:pPr>
              <a:lnSpc>
                <a:spcPct val="90000"/>
              </a:lnSpc>
            </a:pP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cs-CZ" sz="2000" i="1" dirty="0">
                <a:cs typeface="Arial" panose="020B0604020202020204" pitchFamily="34" charset="0"/>
              </a:rPr>
              <a:t>S</a:t>
            </a:r>
            <a:r>
              <a:rPr lang="en-US" sz="2000" i="1" dirty="0">
                <a:cs typeface="Arial" panose="020B0604020202020204" pitchFamily="34" charset="0"/>
              </a:rPr>
              <a:t>tala </a:t>
            </a:r>
            <a:r>
              <a:rPr lang="en-US" sz="2000" i="1" dirty="0" err="1">
                <a:cs typeface="Arial" panose="020B0604020202020204" pitchFamily="34" charset="0"/>
              </a:rPr>
              <a:t>jeptiškou</a:t>
            </a:r>
            <a:r>
              <a:rPr lang="en-US" sz="2000" i="1" dirty="0">
                <a:cs typeface="Arial" panose="020B0604020202020204" pitchFamily="34" charset="0"/>
              </a:rPr>
              <a:t> a </a:t>
            </a:r>
            <a:r>
              <a:rPr lang="en-US" sz="2000" i="1" dirty="0" err="1">
                <a:cs typeface="Arial" panose="020B0604020202020204" pitchFamily="34" charset="0"/>
              </a:rPr>
              <a:t>vyškolila</a:t>
            </a:r>
            <a:r>
              <a:rPr lang="en-US" sz="2000" i="1" dirty="0">
                <a:cs typeface="Arial" panose="020B0604020202020204" pitchFamily="34" charset="0"/>
              </a:rPr>
              <a:t> se </a:t>
            </a:r>
            <a:r>
              <a:rPr lang="en-US" sz="2000" i="1" dirty="0" err="1">
                <a:cs typeface="Arial" panose="020B0604020202020204" pitchFamily="34" charset="0"/>
              </a:rPr>
              <a:t>na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misijní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misi</a:t>
            </a:r>
            <a:endParaRPr lang="cs-CZ" sz="2000" i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000" i="1" dirty="0">
                <a:cs typeface="Arial" panose="020B0604020202020204" pitchFamily="34" charset="0"/>
              </a:rPr>
              <a:t>1930 - 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poslána</a:t>
            </a:r>
            <a:r>
              <a:rPr lang="en-US" sz="2000" i="1" dirty="0">
                <a:cs typeface="Arial" panose="020B0604020202020204" pitchFamily="34" charset="0"/>
              </a:rPr>
              <a:t> do Indie - do </a:t>
            </a:r>
            <a:r>
              <a:rPr lang="en-US" sz="2000" i="1" dirty="0" err="1">
                <a:cs typeface="Arial" panose="020B0604020202020204" pitchFamily="34" charset="0"/>
              </a:rPr>
              <a:t>Darjeelingu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cs-CZ" sz="2000" i="1" dirty="0">
                <a:cs typeface="Arial" panose="020B0604020202020204" pitchFamily="34" charset="0"/>
              </a:rPr>
              <a:t>ve 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Himalájích</a:t>
            </a:r>
            <a:r>
              <a:rPr lang="en-US" sz="2000" i="1" dirty="0">
                <a:cs typeface="Arial" panose="020B0604020202020204" pitchFamily="34" charset="0"/>
              </a:rPr>
              <a:t>. </a:t>
            </a:r>
            <a:endParaRPr lang="cs-CZ" sz="2000" i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000" i="1" dirty="0">
                <a:cs typeface="Arial" panose="020B0604020202020204" pitchFamily="34" charset="0"/>
              </a:rPr>
              <a:t>Naučila Bengali</a:t>
            </a:r>
          </a:p>
          <a:p>
            <a:pPr>
              <a:lnSpc>
                <a:spcPct val="90000"/>
              </a:lnSpc>
            </a:pPr>
            <a:r>
              <a:rPr lang="cs-CZ" sz="2000" i="1" dirty="0">
                <a:cs typeface="Arial" panose="020B0604020202020204" pitchFamily="34" charset="0"/>
              </a:rPr>
              <a:t>1931- Řeholní sliby a j</a:t>
            </a:r>
            <a:r>
              <a:rPr lang="en-US" sz="2000" i="1" dirty="0" err="1">
                <a:cs typeface="Arial" panose="020B0604020202020204" pitchFamily="34" charset="0"/>
              </a:rPr>
              <a:t>méno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na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počest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Terezie</a:t>
            </a:r>
            <a:r>
              <a:rPr lang="en-US" sz="2000" i="1" dirty="0">
                <a:cs typeface="Arial" panose="020B0604020202020204" pitchFamily="34" charset="0"/>
              </a:rPr>
              <a:t> z Lisieux (Thérèse de Lisieux), </a:t>
            </a:r>
            <a:r>
              <a:rPr lang="en-US" sz="2000" i="1" dirty="0" err="1">
                <a:cs typeface="Arial" panose="020B0604020202020204" pitchFamily="34" charset="0"/>
              </a:rPr>
              <a:t>patrona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misionářů</a:t>
            </a:r>
            <a:endParaRPr lang="cs-CZ" sz="2000" i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3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9C1C8-A78B-456D-8D2B-371CCED9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v Indii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B1637-F7EA-463A-BADA-2EFDC38F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022083"/>
            <a:ext cx="7500664" cy="35438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i="1" dirty="0">
                <a:cs typeface="Arial" panose="020B0604020202020204" pitchFamily="34" charset="0"/>
              </a:rPr>
              <a:t>Skoro </a:t>
            </a:r>
            <a:r>
              <a:rPr lang="en-US" sz="2000" i="1" dirty="0">
                <a:cs typeface="Arial" panose="020B0604020202020204" pitchFamily="34" charset="0"/>
              </a:rPr>
              <a:t>20 let </a:t>
            </a:r>
            <a:r>
              <a:rPr lang="en-US" sz="2000" i="1" dirty="0" err="1">
                <a:cs typeface="Arial" panose="020B0604020202020204" pitchFamily="34" charset="0"/>
              </a:rPr>
              <a:t>učil</a:t>
            </a:r>
            <a:r>
              <a:rPr lang="cs-CZ" sz="2000" i="1" dirty="0">
                <a:cs typeface="Arial" panose="020B0604020202020204" pitchFamily="34" charset="0"/>
              </a:rPr>
              <a:t>a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na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cs-CZ" sz="2000" i="1" dirty="0">
                <a:cs typeface="Arial" panose="020B0604020202020204" pitchFamily="34" charset="0"/>
              </a:rPr>
              <a:t>Loretské ž</a:t>
            </a:r>
            <a:r>
              <a:rPr lang="en-US" sz="2000" i="1" dirty="0" err="1">
                <a:cs typeface="Arial" panose="020B0604020202020204" pitchFamily="34" charset="0"/>
              </a:rPr>
              <a:t>enské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škole</a:t>
            </a:r>
            <a:r>
              <a:rPr lang="cs-CZ" sz="2000" i="1" dirty="0">
                <a:cs typeface="Arial" panose="020B0604020202020204" pitchFamily="34" charset="0"/>
              </a:rPr>
              <a:t> v Enthally, východní Kalkata, ředitelka od roku 1944</a:t>
            </a:r>
          </a:p>
          <a:p>
            <a:r>
              <a:rPr lang="cs-CZ" sz="2000" i="1" dirty="0">
                <a:cs typeface="Arial" panose="020B0604020202020204" pitchFamily="34" charset="0"/>
              </a:rPr>
              <a:t>Povstani v Bengálsku z roku 1943 a další akcí z roku 1946- zahájili období nasili</a:t>
            </a:r>
          </a:p>
          <a:p>
            <a:r>
              <a:rPr lang="cs-CZ" sz="2000" i="1" dirty="0">
                <a:cs typeface="Arial" panose="020B0604020202020204" pitchFamily="34" charset="0"/>
              </a:rPr>
              <a:t>10 zaří 1946- z</a:t>
            </a:r>
            <a:r>
              <a:rPr lang="en-US" sz="2000" i="1" dirty="0" err="1">
                <a:cs typeface="Arial" panose="020B0604020202020204" pitchFamily="34" charset="0"/>
              </a:rPr>
              <a:t>jevení</a:t>
            </a:r>
            <a:r>
              <a:rPr lang="en-US" sz="2000" i="1" dirty="0">
                <a:cs typeface="Arial" panose="020B0604020202020204" pitchFamily="34" charset="0"/>
              </a:rPr>
              <a:t> v </a:t>
            </a:r>
            <a:r>
              <a:rPr lang="en-US" sz="2000" i="1" dirty="0" err="1">
                <a:cs typeface="Arial" panose="020B0604020202020204" pitchFamily="34" charset="0"/>
              </a:rPr>
              <a:t>Kalkatě</a:t>
            </a:r>
            <a:r>
              <a:rPr lang="en-US" sz="2000" i="1" dirty="0">
                <a:cs typeface="Arial" panose="020B0604020202020204" pitchFamily="34" charset="0"/>
              </a:rPr>
              <a:t>: </a:t>
            </a:r>
            <a:r>
              <a:rPr lang="en-US" sz="2000" i="1" dirty="0" err="1">
                <a:cs typeface="Arial" panose="020B0604020202020204" pitchFamily="34" charset="0"/>
              </a:rPr>
              <a:t>objevila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svoje</a:t>
            </a:r>
            <a:r>
              <a:rPr lang="en-US" sz="2000" i="1" dirty="0">
                <a:cs typeface="Arial" panose="020B0604020202020204" pitchFamily="34" charset="0"/>
              </a:rPr>
              <a:t> </a:t>
            </a:r>
            <a:r>
              <a:rPr lang="en-US" sz="2000" i="1" dirty="0" err="1">
                <a:cs typeface="Arial" panose="020B0604020202020204" pitchFamily="34" charset="0"/>
              </a:rPr>
              <a:t>pos</a:t>
            </a:r>
            <a:r>
              <a:rPr lang="cs-CZ" sz="2000" i="1" dirty="0">
                <a:cs typeface="Arial" panose="020B0604020202020204" pitchFamily="34" charset="0"/>
              </a:rPr>
              <a:t>lání</a:t>
            </a:r>
            <a:r>
              <a:rPr lang="en-US" sz="2000" i="1" dirty="0"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2050" name="Picture 2" descr="https://upload.wikimedia.org/wikipedia/commons/1/12/LoretoCrest.PNG">
            <a:extLst>
              <a:ext uri="{FF2B5EF4-FFF2-40B4-BE49-F238E27FC236}">
                <a16:creationId xmlns:a16="http://schemas.microsoft.com/office/drawing/2014/main" id="{52DEE59D-F011-49F3-8FAE-A78664D7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64" y="2022083"/>
            <a:ext cx="2930360" cy="23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644" y="474133"/>
            <a:ext cx="10018713" cy="1752599"/>
          </a:xfrm>
        </p:spPr>
        <p:txBody>
          <a:bodyPr anchor="t"/>
          <a:lstStyle/>
          <a:p>
            <a:pPr algn="l"/>
            <a:r>
              <a:rPr lang="cs-CZ" dirty="0"/>
              <a:t>Misionářsky lásky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588" y="2349498"/>
            <a:ext cx="4421189" cy="5630335"/>
          </a:xfrm>
        </p:spPr>
        <p:txBody>
          <a:bodyPr>
            <a:normAutofit/>
          </a:bodyPr>
          <a:lstStyle/>
          <a:p>
            <a:r>
              <a:rPr lang="en-US" sz="2000" i="1" dirty="0" err="1"/>
              <a:t>Zlom</a:t>
            </a:r>
            <a:r>
              <a:rPr lang="en-US" sz="2000" i="1" dirty="0"/>
              <a:t> v </a:t>
            </a:r>
            <a:r>
              <a:rPr lang="en-US" sz="2000" i="1" dirty="0" err="1"/>
              <a:t>životě</a:t>
            </a:r>
            <a:r>
              <a:rPr lang="en-US" sz="2000" i="1" dirty="0"/>
              <a:t> v </a:t>
            </a:r>
            <a:r>
              <a:rPr lang="en-US" sz="2000" i="1" dirty="0" err="1"/>
              <a:t>roce</a:t>
            </a:r>
            <a:r>
              <a:rPr lang="en-US" sz="2000" i="1" dirty="0"/>
              <a:t> 1948</a:t>
            </a:r>
            <a:r>
              <a:rPr lang="ru-RU" sz="2000" i="1" dirty="0"/>
              <a:t> </a:t>
            </a:r>
            <a:endParaRPr lang="cs-CZ" sz="2000" i="1" dirty="0"/>
          </a:p>
          <a:p>
            <a:r>
              <a:rPr lang="en-US" sz="2000" i="1" dirty="0" err="1"/>
              <a:t>Mystický</a:t>
            </a:r>
            <a:r>
              <a:rPr lang="en-US" sz="2000" i="1" dirty="0"/>
              <a:t> </a:t>
            </a:r>
            <a:r>
              <a:rPr lang="en-US" sz="2000" i="1" dirty="0" err="1"/>
              <a:t>zážitek</a:t>
            </a:r>
            <a:r>
              <a:rPr lang="en-US" sz="2000" i="1" dirty="0"/>
              <a:t> -„</a:t>
            </a:r>
            <a:r>
              <a:rPr lang="en-US" sz="2000" i="1" dirty="0" err="1"/>
              <a:t>Žízním</a:t>
            </a:r>
            <a:r>
              <a:rPr lang="en-US" sz="2000" i="1" dirty="0"/>
              <a:t>.</a:t>
            </a:r>
            <a:r>
              <a:rPr lang="en-GB" sz="2000" i="1" dirty="0"/>
              <a:t>”</a:t>
            </a:r>
            <a:endParaRPr lang="en-US" sz="2000" i="1" dirty="0"/>
          </a:p>
          <a:p>
            <a:r>
              <a:rPr lang="en-US" sz="2000" i="1" dirty="0" err="1"/>
              <a:t>Rozhodnutí</a:t>
            </a:r>
            <a:r>
              <a:rPr lang="en-US" sz="2000" i="1" dirty="0"/>
              <a:t> - </a:t>
            </a:r>
            <a:r>
              <a:rPr lang="en-US" sz="2000" i="1" dirty="0" err="1"/>
              <a:t>zasvětit</a:t>
            </a:r>
            <a:r>
              <a:rPr lang="en-US" sz="2000" i="1" dirty="0"/>
              <a:t> </a:t>
            </a:r>
            <a:r>
              <a:rPr lang="en-US" sz="2000" i="1" dirty="0" err="1"/>
              <a:t>svůj</a:t>
            </a:r>
            <a:r>
              <a:rPr lang="en-US" sz="2000" i="1" dirty="0"/>
              <a:t> </a:t>
            </a:r>
            <a:r>
              <a:rPr lang="en-US" sz="2000" i="1" dirty="0" err="1"/>
              <a:t>život</a:t>
            </a:r>
            <a:r>
              <a:rPr lang="en-US" sz="2000" i="1" dirty="0"/>
              <a:t> </a:t>
            </a:r>
            <a:r>
              <a:rPr lang="en-US" sz="2000" i="1" dirty="0" err="1"/>
              <a:t>nejchudším</a:t>
            </a:r>
            <a:r>
              <a:rPr lang="en-US" sz="2000" i="1" dirty="0"/>
              <a:t> z </a:t>
            </a:r>
            <a:r>
              <a:rPr lang="en-US" sz="2000" i="1" dirty="0" err="1"/>
              <a:t>nejchudších</a:t>
            </a:r>
            <a:r>
              <a:rPr lang="en-US" sz="2000" i="1" dirty="0"/>
              <a:t>. </a:t>
            </a:r>
          </a:p>
          <a:p>
            <a:r>
              <a:rPr lang="en-US" sz="2000" i="1" dirty="0"/>
              <a:t>1948 - </a:t>
            </a:r>
            <a:r>
              <a:rPr lang="en-US" sz="2000" i="1" dirty="0" err="1"/>
              <a:t>opustila</a:t>
            </a:r>
            <a:r>
              <a:rPr lang="en-US" sz="2000" i="1" dirty="0"/>
              <a:t> </a:t>
            </a:r>
            <a:r>
              <a:rPr lang="en-US" sz="2000" i="1" dirty="0" err="1"/>
              <a:t>klášter</a:t>
            </a:r>
            <a:r>
              <a:rPr lang="en-US" sz="2000" i="1" dirty="0"/>
              <a:t>, </a:t>
            </a:r>
            <a:r>
              <a:rPr lang="en-US" sz="2000" i="1" dirty="0" err="1"/>
              <a:t>odložila</a:t>
            </a:r>
            <a:r>
              <a:rPr lang="en-US" sz="2000" i="1" dirty="0"/>
              <a:t> </a:t>
            </a:r>
            <a:r>
              <a:rPr lang="en-US" sz="2000" i="1" dirty="0" err="1"/>
              <a:t>řeholní</a:t>
            </a:r>
            <a:r>
              <a:rPr lang="en-US" sz="2000" i="1" dirty="0"/>
              <a:t> </a:t>
            </a:r>
            <a:r>
              <a:rPr lang="en-US" sz="2000" i="1" dirty="0" err="1"/>
              <a:t>hábit</a:t>
            </a:r>
            <a:r>
              <a:rPr lang="en-US" sz="2000" i="1" dirty="0"/>
              <a:t>	</a:t>
            </a:r>
          </a:p>
          <a:p>
            <a:r>
              <a:rPr lang="en-US" sz="2000" i="1" dirty="0" err="1"/>
              <a:t>Vstup</a:t>
            </a:r>
            <a:r>
              <a:rPr lang="en-US" sz="2000" i="1" dirty="0"/>
              <a:t> do </a:t>
            </a:r>
            <a:r>
              <a:rPr lang="en-US" sz="2000" i="1" dirty="0" err="1"/>
              <a:t>Kalkatského</a:t>
            </a:r>
            <a:r>
              <a:rPr lang="en-US" sz="2000" i="1" dirty="0"/>
              <a:t> </a:t>
            </a:r>
            <a:r>
              <a:rPr lang="en-US" sz="2000" i="1" dirty="0" err="1"/>
              <a:t>slumu</a:t>
            </a:r>
            <a:r>
              <a:rPr lang="en-US" sz="2000" i="1" dirty="0"/>
              <a:t> </a:t>
            </a:r>
          </a:p>
          <a:p>
            <a:pPr>
              <a:buFontTx/>
              <a:buChar char="-"/>
            </a:pPr>
            <a:r>
              <a:rPr lang="en-US" sz="2000" i="1" dirty="0" err="1"/>
              <a:t>Začátkem</a:t>
            </a:r>
            <a:r>
              <a:rPr lang="en-US" sz="2000" i="1" dirty="0"/>
              <a:t> </a:t>
            </a:r>
            <a:r>
              <a:rPr lang="en-US" sz="2000" i="1" dirty="0" err="1"/>
              <a:t>roku</a:t>
            </a:r>
            <a:r>
              <a:rPr lang="en-US" sz="2000" i="1" dirty="0"/>
              <a:t> 1950 </a:t>
            </a:r>
            <a:r>
              <a:rPr lang="en-US" sz="2000" i="1" dirty="0" err="1"/>
              <a:t>již</a:t>
            </a:r>
            <a:r>
              <a:rPr lang="en-US" sz="2000" i="1" dirty="0"/>
              <a:t> 10 </a:t>
            </a:r>
            <a:r>
              <a:rPr lang="en-US" sz="2000" i="1" dirty="0" err="1"/>
              <a:t>spolusester</a:t>
            </a:r>
            <a:endParaRPr lang="en-US" sz="2000" i="1" dirty="0"/>
          </a:p>
          <a:p>
            <a:pPr lvl="0" defTabSz="914400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Stanovy společenství: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Slib chudoby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Slib čistoty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Slib poslušnosti</a:t>
            </a:r>
          </a:p>
          <a:p>
            <a:pPr lvl="1" defTabSz="914400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Slib – sloužit celým srdcem a zdarma těm nejchudším mezi chudými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7667" y="3365498"/>
            <a:ext cx="5376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  <a:p>
            <a:pPr marL="285750" indent="-285750">
              <a:buFont typeface="Arial"/>
              <a:buChar char="•"/>
            </a:pPr>
            <a:r>
              <a:rPr lang="en-US" sz="2000" i="1" dirty="0"/>
              <a:t>1950 - </a:t>
            </a:r>
            <a:r>
              <a:rPr lang="en-US" sz="2000" i="1" dirty="0" err="1"/>
              <a:t>založení</a:t>
            </a:r>
            <a:r>
              <a:rPr lang="en-US" sz="2000" i="1" dirty="0"/>
              <a:t> </a:t>
            </a:r>
            <a:r>
              <a:rPr lang="en-US" sz="2000" i="1" dirty="0" err="1"/>
              <a:t>nové</a:t>
            </a:r>
            <a:r>
              <a:rPr lang="en-US" sz="2000" i="1" dirty="0"/>
              <a:t> </a:t>
            </a:r>
            <a:r>
              <a:rPr lang="en-US" sz="2000" i="1" dirty="0" err="1"/>
              <a:t>kongregace</a:t>
            </a:r>
            <a:r>
              <a:rPr lang="en-US" sz="2000" i="1" dirty="0"/>
              <a:t> pod </a:t>
            </a:r>
            <a:r>
              <a:rPr lang="en-US" sz="2000" i="1" dirty="0" err="1"/>
              <a:t>názvem</a:t>
            </a:r>
            <a:r>
              <a:rPr lang="en-US" sz="2000" i="1" dirty="0"/>
              <a:t> </a:t>
            </a:r>
            <a:r>
              <a:rPr lang="en-US" sz="2000" i="1" dirty="0" err="1"/>
              <a:t>Misionářsky</a:t>
            </a:r>
            <a:r>
              <a:rPr lang="en-US" sz="2000" i="1" dirty="0"/>
              <a:t> </a:t>
            </a:r>
            <a:r>
              <a:rPr lang="en-US" sz="2000" i="1" dirty="0" err="1"/>
              <a:t>lásky</a:t>
            </a:r>
            <a:r>
              <a:rPr lang="ru-RU" sz="2000" i="1" dirty="0"/>
              <a:t> </a:t>
            </a:r>
            <a:endParaRPr lang="cs-CZ" sz="2000" i="1" dirty="0"/>
          </a:p>
          <a:p>
            <a:pPr marL="285750" indent="-285750">
              <a:buFont typeface="Arial"/>
              <a:buChar char="•"/>
            </a:pPr>
            <a:r>
              <a:rPr lang="en-US" sz="2000" i="1" dirty="0"/>
              <a:t>V 50. </a:t>
            </a:r>
            <a:r>
              <a:rPr lang="en-US" sz="2000" i="1" dirty="0" err="1"/>
              <a:t>letech</a:t>
            </a:r>
            <a:r>
              <a:rPr lang="en-US" sz="2000" i="1" dirty="0"/>
              <a:t> – </a:t>
            </a:r>
            <a:r>
              <a:rPr lang="en-US" sz="2000" i="1" dirty="0" err="1"/>
              <a:t>založení</a:t>
            </a:r>
            <a:r>
              <a:rPr lang="en-US" sz="2000" i="1" dirty="0"/>
              <a:t> </a:t>
            </a:r>
            <a:r>
              <a:rPr lang="en-US" sz="2000" i="1" dirty="0" err="1"/>
              <a:t>Nirmal</a:t>
            </a:r>
            <a:r>
              <a:rPr lang="en-US" sz="2000" i="1" dirty="0"/>
              <a:t> </a:t>
            </a:r>
            <a:r>
              <a:rPr lang="en-US" sz="2000" i="1" dirty="0" err="1"/>
              <a:t>Hriday</a:t>
            </a:r>
            <a:r>
              <a:rPr lang="en-US" sz="2000" i="1" dirty="0"/>
              <a:t> – </a:t>
            </a:r>
            <a:r>
              <a:rPr lang="en-US" sz="2000" i="1" dirty="0" err="1"/>
              <a:t>Dům</a:t>
            </a:r>
            <a:r>
              <a:rPr lang="en-US" sz="2000" i="1" dirty="0"/>
              <a:t> </a:t>
            </a:r>
            <a:r>
              <a:rPr lang="en-US" sz="2000" i="1" dirty="0" err="1"/>
              <a:t>umírajících</a:t>
            </a:r>
            <a:r>
              <a:rPr lang="ru-RU" sz="2000" i="1" dirty="0"/>
              <a:t> </a:t>
            </a:r>
            <a:endParaRPr lang="cs-CZ" sz="2000" i="1" dirty="0"/>
          </a:p>
          <a:p>
            <a:pPr marL="285750" indent="-285750">
              <a:buFont typeface="Arial"/>
              <a:buChar char="•"/>
            </a:pPr>
            <a:r>
              <a:rPr lang="en-US" sz="2000" i="1" dirty="0" err="1"/>
              <a:t>Sisha</a:t>
            </a:r>
            <a:r>
              <a:rPr lang="en-US" sz="2000" i="1" dirty="0"/>
              <a:t> </a:t>
            </a:r>
            <a:r>
              <a:rPr lang="en-US" sz="2000" i="1" dirty="0" err="1"/>
              <a:t>Bhava</a:t>
            </a:r>
            <a:r>
              <a:rPr lang="en-US" sz="2000" i="1" dirty="0"/>
              <a:t> – </a:t>
            </a:r>
            <a:r>
              <a:rPr lang="en-US" sz="2000" i="1" dirty="0" err="1"/>
              <a:t>Dům</a:t>
            </a:r>
            <a:r>
              <a:rPr lang="en-US" sz="2000" i="1" dirty="0"/>
              <a:t> </a:t>
            </a:r>
            <a:r>
              <a:rPr lang="en-US" sz="2000" i="1" dirty="0" err="1"/>
              <a:t>dětí</a:t>
            </a:r>
            <a:r>
              <a:rPr lang="en-US" sz="2000" i="1" dirty="0"/>
              <a:t> a </a:t>
            </a:r>
            <a:r>
              <a:rPr lang="en-US" sz="2000" i="1" dirty="0" err="1"/>
              <a:t>Shantinagar</a:t>
            </a:r>
            <a:r>
              <a:rPr lang="en-US" sz="2000" i="1" dirty="0"/>
              <a:t> – </a:t>
            </a:r>
            <a:r>
              <a:rPr lang="en-US" sz="2000" i="1" dirty="0" err="1"/>
              <a:t>Vesnici</a:t>
            </a:r>
            <a:r>
              <a:rPr lang="en-US" sz="2000" i="1" dirty="0"/>
              <a:t> </a:t>
            </a:r>
            <a:r>
              <a:rPr lang="en-US" sz="2000" i="1" dirty="0" err="1"/>
              <a:t>malomocných</a:t>
            </a:r>
            <a:r>
              <a:rPr lang="en-US" sz="2000" i="1" dirty="0"/>
              <a:t>.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cs-CZ" dirty="0"/>
          </a:p>
        </p:txBody>
      </p:sp>
      <p:pic>
        <p:nvPicPr>
          <p:cNvPr id="9" name="Picture 8" descr="624869_matka-tereza-misionarka-rad-misinarok-lask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4" y="438386"/>
            <a:ext cx="4587600" cy="28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608667"/>
            <a:ext cx="5077356" cy="4741333"/>
          </a:xfrm>
        </p:spPr>
        <p:txBody>
          <a:bodyPr>
            <a:normAutofit/>
          </a:bodyPr>
          <a:lstStyle/>
          <a:p>
            <a:r>
              <a:rPr lang="en-US" i="1" dirty="0"/>
              <a:t>1965 - </a:t>
            </a:r>
            <a:r>
              <a:rPr lang="en-US" i="1" dirty="0" err="1"/>
              <a:t>první</a:t>
            </a:r>
            <a:r>
              <a:rPr lang="en-US" i="1" dirty="0"/>
              <a:t> </a:t>
            </a:r>
            <a:r>
              <a:rPr lang="en-US" i="1" dirty="0" err="1"/>
              <a:t>dům</a:t>
            </a:r>
            <a:r>
              <a:rPr lang="en-US" i="1" dirty="0"/>
              <a:t> </a:t>
            </a:r>
            <a:r>
              <a:rPr lang="en-US" i="1" dirty="0" err="1"/>
              <a:t>mimo</a:t>
            </a:r>
            <a:r>
              <a:rPr lang="en-US" i="1" dirty="0"/>
              <a:t> </a:t>
            </a:r>
            <a:r>
              <a:rPr lang="en-US" i="1" dirty="0" err="1"/>
              <a:t>Indii</a:t>
            </a:r>
            <a:r>
              <a:rPr lang="en-US" i="1" dirty="0"/>
              <a:t>, </a:t>
            </a:r>
          </a:p>
          <a:p>
            <a:pPr marL="0" indent="0">
              <a:buNone/>
            </a:pPr>
            <a:r>
              <a:rPr lang="en-US" i="1" dirty="0"/>
              <a:t>    </a:t>
            </a:r>
            <a:r>
              <a:rPr lang="en-US" i="1" dirty="0" err="1"/>
              <a:t>konkrétně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 </a:t>
            </a:r>
            <a:r>
              <a:rPr lang="en-US" i="1" dirty="0" err="1"/>
              <a:t>Venezuele</a:t>
            </a:r>
            <a:r>
              <a:rPr lang="en-US" i="1" dirty="0"/>
              <a:t>. </a:t>
            </a:r>
          </a:p>
          <a:p>
            <a:endParaRPr lang="en-US" sz="22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i="1" dirty="0" err="1"/>
              <a:t>Následovaly</a:t>
            </a:r>
            <a:r>
              <a:rPr lang="en-US" i="1" dirty="0"/>
              <a:t> </a:t>
            </a:r>
            <a:r>
              <a:rPr lang="en-US" i="1" dirty="0" err="1"/>
              <a:t>domy</a:t>
            </a:r>
            <a:r>
              <a:rPr lang="en-US" i="1" dirty="0"/>
              <a:t> - v </a:t>
            </a:r>
            <a:r>
              <a:rPr lang="en-US" i="1" dirty="0" err="1"/>
              <a:t>Římě</a:t>
            </a:r>
            <a:r>
              <a:rPr lang="en-US" i="1" dirty="0"/>
              <a:t>, </a:t>
            </a:r>
            <a:r>
              <a:rPr lang="en-US" i="1" dirty="0" err="1"/>
              <a:t>Srí</a:t>
            </a:r>
            <a:r>
              <a:rPr lang="en-US" i="1" dirty="0"/>
              <a:t> Lance, </a:t>
            </a:r>
            <a:r>
              <a:rPr lang="en-US" i="1" dirty="0" err="1"/>
              <a:t>Tanzánii</a:t>
            </a:r>
            <a:r>
              <a:rPr lang="en-US" i="1" dirty="0"/>
              <a:t>, </a:t>
            </a:r>
            <a:r>
              <a:rPr lang="en-US" i="1" dirty="0" err="1"/>
              <a:t>Austrálii</a:t>
            </a:r>
            <a:r>
              <a:rPr lang="en-US" i="1" dirty="0"/>
              <a:t>, USA, </a:t>
            </a:r>
            <a:r>
              <a:rPr lang="en-US" i="1" dirty="0" err="1"/>
              <a:t>Irsku</a:t>
            </a:r>
            <a:r>
              <a:rPr lang="en-US" i="1" dirty="0"/>
              <a:t> a td.</a:t>
            </a:r>
          </a:p>
          <a:p>
            <a:r>
              <a:rPr lang="en-US" i="1" dirty="0" err="1"/>
              <a:t>Byla</a:t>
            </a:r>
            <a:r>
              <a:rPr lang="en-US" i="1" dirty="0"/>
              <a:t> </a:t>
            </a:r>
            <a:r>
              <a:rPr lang="en-US" i="1" dirty="0" err="1"/>
              <a:t>odpůrkyní</a:t>
            </a:r>
            <a:r>
              <a:rPr lang="en-US" i="1" dirty="0"/>
              <a:t> </a:t>
            </a:r>
            <a:r>
              <a:rPr lang="en-US" i="1" dirty="0" err="1"/>
              <a:t>potratů</a:t>
            </a:r>
            <a:r>
              <a:rPr lang="en-US" i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depositphotos_42436925-stock-photo-sisters-of-mother-teresas-missiona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9" y="3845235"/>
            <a:ext cx="4677832" cy="2801098"/>
          </a:xfrm>
          <a:prstGeom prst="rect">
            <a:avLst/>
          </a:prstGeom>
        </p:spPr>
      </p:pic>
      <p:pic>
        <p:nvPicPr>
          <p:cNvPr id="8" name="Picture 7" descr="11923558-883815191734722-8809415783997758809-n-56e7f1f8666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33" y="365124"/>
            <a:ext cx="4677832" cy="32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6">
            <a:extLst>
              <a:ext uri="{FF2B5EF4-FFF2-40B4-BE49-F238E27FC236}">
                <a16:creationId xmlns:a16="http://schemas.microsoft.com/office/drawing/2014/main" id="{DE2DF52F-6A13-448A-A9F2-9B34CC27AD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146" y="648931"/>
            <a:ext cx="4798884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Картинки по запросу missionaries of charity location map">
            <a:extLst>
              <a:ext uri="{FF2B5EF4-FFF2-40B4-BE49-F238E27FC236}">
                <a16:creationId xmlns:a16="http://schemas.microsoft.com/office/drawing/2014/main" id="{E625B843-167E-4E55-B57F-DF418379F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r="5588" b="-6"/>
          <a:stretch/>
        </p:blipFill>
        <p:spPr bwMode="auto">
          <a:xfrm>
            <a:off x="9218381" y="977105"/>
            <a:ext cx="1996610" cy="17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missionaries of charity location map">
            <a:extLst>
              <a:ext uri="{FF2B5EF4-FFF2-40B4-BE49-F238E27FC236}">
                <a16:creationId xmlns:a16="http://schemas.microsoft.com/office/drawing/2014/main" id="{135ED1B4-9C7F-496D-AD28-B67E14817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1" r="6167" b="4"/>
          <a:stretch/>
        </p:blipFill>
        <p:spPr bwMode="auto">
          <a:xfrm>
            <a:off x="7058045" y="1014145"/>
            <a:ext cx="1996610" cy="17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Объект 4">
            <a:extLst>
              <a:ext uri="{FF2B5EF4-FFF2-40B4-BE49-F238E27FC236}">
                <a16:creationId xmlns:a16="http://schemas.microsoft.com/office/drawing/2014/main" id="{D438EB72-DC8A-4062-925E-FEFB059CC8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r="8617" b="2"/>
          <a:stretch/>
        </p:blipFill>
        <p:spPr>
          <a:xfrm>
            <a:off x="7058045" y="2919954"/>
            <a:ext cx="4156946" cy="26385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166D5-B0B9-499D-BC35-A182B056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611297" cy="1752599"/>
          </a:xfrm>
        </p:spPr>
        <p:txBody>
          <a:bodyPr>
            <a:normAutofit fontScale="90000"/>
          </a:bodyPr>
          <a:lstStyle/>
          <a:p>
            <a:r>
              <a:rPr lang="cs-CZ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Působení kongregace Misionářky</a:t>
            </a:r>
            <a:br>
              <a:rPr lang="cs-CZ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</a:br>
            <a:r>
              <a:rPr lang="cs-CZ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 lásky</a:t>
            </a:r>
            <a:endParaRPr lang="ru-RU" dirty="0"/>
          </a:p>
        </p:txBody>
      </p:sp>
      <p:sp>
        <p:nvSpPr>
          <p:cNvPr id="4105" name="Content Placeholder 4104">
            <a:extLst>
              <a:ext uri="{FF2B5EF4-FFF2-40B4-BE49-F238E27FC236}">
                <a16:creationId xmlns:a16="http://schemas.microsoft.com/office/drawing/2014/main" id="{6835EB40-E400-46AA-A89E-0DDB0344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775" y="2532013"/>
            <a:ext cx="4611297" cy="3124201"/>
          </a:xfrm>
        </p:spPr>
        <p:txBody>
          <a:bodyPr>
            <a:normAutofit/>
          </a:bodyPr>
          <a:lstStyle/>
          <a:p>
            <a:r>
              <a:rPr lang="en-US" i="1" dirty="0" err="1"/>
              <a:t>Řád</a:t>
            </a:r>
            <a:r>
              <a:rPr lang="en-US" i="1" dirty="0"/>
              <a:t> </a:t>
            </a:r>
            <a:r>
              <a:rPr lang="en-US" i="1" dirty="0" err="1"/>
              <a:t>má</a:t>
            </a:r>
            <a:r>
              <a:rPr lang="en-US" i="1" dirty="0"/>
              <a:t> </a:t>
            </a:r>
            <a:r>
              <a:rPr lang="en-US" i="1" dirty="0" err="1"/>
              <a:t>více</a:t>
            </a:r>
            <a:r>
              <a:rPr lang="en-US" i="1" dirty="0"/>
              <a:t> </a:t>
            </a:r>
            <a:r>
              <a:rPr lang="en-US" i="1" dirty="0" err="1"/>
              <a:t>než</a:t>
            </a:r>
            <a:r>
              <a:rPr lang="en-US" i="1" dirty="0"/>
              <a:t> 4500 </a:t>
            </a:r>
            <a:r>
              <a:rPr lang="en-US" i="1" dirty="0" err="1"/>
              <a:t>jeptišek</a:t>
            </a:r>
            <a:r>
              <a:rPr lang="en-US" i="1" dirty="0"/>
              <a:t> a </a:t>
            </a:r>
            <a:r>
              <a:rPr lang="en-US" i="1" dirty="0" err="1"/>
              <a:t>působí</a:t>
            </a:r>
            <a:r>
              <a:rPr lang="en-US" i="1" dirty="0"/>
              <a:t> v 133 </a:t>
            </a:r>
            <a:r>
              <a:rPr lang="en-US" i="1" dirty="0" err="1"/>
              <a:t>zemích</a:t>
            </a:r>
            <a:r>
              <a:rPr lang="en-US" i="1" dirty="0"/>
              <a:t>.</a:t>
            </a:r>
          </a:p>
          <a:p>
            <a:r>
              <a:rPr lang="en-US" i="1" dirty="0" err="1"/>
              <a:t>Členové</a:t>
            </a:r>
            <a:r>
              <a:rPr lang="en-US" i="1" dirty="0"/>
              <a:t> </a:t>
            </a:r>
            <a:r>
              <a:rPr lang="en-US" i="1" dirty="0" err="1"/>
              <a:t>řádu</a:t>
            </a:r>
            <a:r>
              <a:rPr lang="en-US" i="1" dirty="0"/>
              <a:t> </a:t>
            </a:r>
            <a:r>
              <a:rPr lang="en-US" i="1" dirty="0" err="1"/>
              <a:t>mají</a:t>
            </a:r>
            <a:r>
              <a:rPr lang="en-US" i="1" dirty="0"/>
              <a:t> </a:t>
            </a:r>
            <a:r>
              <a:rPr lang="en-US" i="1" dirty="0" err="1"/>
              <a:t>iniciály</a:t>
            </a:r>
            <a:r>
              <a:rPr lang="en-US" i="1" dirty="0"/>
              <a:t>, "MC", </a:t>
            </a:r>
            <a:r>
              <a:rPr lang="en-US" i="1" dirty="0" err="1"/>
              <a:t>podle</a:t>
            </a:r>
            <a:r>
              <a:rPr lang="en-US" i="1" dirty="0"/>
              <a:t> </a:t>
            </a:r>
            <a:r>
              <a:rPr lang="en-US" i="1" dirty="0" err="1"/>
              <a:t>anglického</a:t>
            </a:r>
            <a:r>
              <a:rPr lang="en-US" i="1" dirty="0"/>
              <a:t> </a:t>
            </a:r>
            <a:r>
              <a:rPr lang="en-US" i="1" dirty="0" err="1"/>
              <a:t>názvu</a:t>
            </a:r>
            <a:r>
              <a:rPr lang="en-US" i="1" dirty="0"/>
              <a:t> "</a:t>
            </a:r>
            <a:r>
              <a:rPr lang="en-US" i="1" dirty="0" err="1"/>
              <a:t>Misionáři</a:t>
            </a:r>
            <a:r>
              <a:rPr lang="en-US" i="1" dirty="0"/>
              <a:t> charity".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41FAA6D-0046-4A2F-8E6E-21A4842EC6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s://upload.wikimedia.org/wikipedia/commons/thumb/3/3a/Sisters_of_Charity.jpg/800px-Sisters_of_Charity.jpg">
            <a:extLst>
              <a:ext uri="{FF2B5EF4-FFF2-40B4-BE49-F238E27FC236}">
                <a16:creationId xmlns:a16="http://schemas.microsoft.com/office/drawing/2014/main" id="{9956AA77-3E28-4C80-BC96-5EFCB9A49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9" b="9089"/>
          <a:stretch/>
        </p:blipFill>
        <p:spPr bwMode="auto">
          <a:xfrm>
            <a:off x="20" y="10"/>
            <a:ext cx="47265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62E3E11F-3694-4A25-A6CA-2EC311F18B2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76" name="Rectangle 19">
              <a:extLst>
                <a:ext uri="{FF2B5EF4-FFF2-40B4-BE49-F238E27FC236}">
                  <a16:creationId xmlns:a16="http://schemas.microsoft.com/office/drawing/2014/main" id="{80D1B0BD-8DCD-47A1-96F6-2C225035A10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7" name="Rectangle 20">
              <a:extLst>
                <a:ext uri="{FF2B5EF4-FFF2-40B4-BE49-F238E27FC236}">
                  <a16:creationId xmlns:a16="http://schemas.microsoft.com/office/drawing/2014/main" id="{24A95C9A-B923-432F-9745-6446EF8D5B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ECD1690-220A-4E9A-8B42-6231686EAFC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806DE5A7-D018-46AF-BDF7-6CDCC6C3F4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43AE4CE0-B238-4049-B45D-71494D7777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3BB59F37-4598-48D0-9D73-9F329F8829E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37017D10-4E71-48C1-AD3D-C35CFF6B3E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ED5EA6CC-320E-4952-AF54-24697E7F9A2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8AE947FD-5039-485D-B8C4-761C15A9587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sz="31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Působení kongregace Misionářky</a:t>
            </a:r>
            <a:br>
              <a:rPr lang="cs-CZ" sz="31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</a:br>
            <a:r>
              <a:rPr lang="cs-CZ" sz="31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 lásky</a:t>
            </a:r>
            <a:br>
              <a:rPr lang="cs-CZ" sz="31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en-US" sz="2200" i="1" err="1"/>
              <a:t>Mužská</a:t>
            </a:r>
            <a:r>
              <a:rPr lang="en-US" sz="2200" i="1"/>
              <a:t> </a:t>
            </a:r>
            <a:r>
              <a:rPr lang="en-US" sz="2200" i="1" err="1"/>
              <a:t>větev</a:t>
            </a:r>
            <a:r>
              <a:rPr lang="en-US" sz="2200" i="1"/>
              <a:t> </a:t>
            </a:r>
            <a:r>
              <a:rPr lang="en-US" sz="2200" i="1" err="1"/>
              <a:t>byla</a:t>
            </a:r>
            <a:r>
              <a:rPr lang="en-US" sz="2200" i="1"/>
              <a:t> </a:t>
            </a:r>
            <a:r>
              <a:rPr lang="en-US" sz="2200" i="1" err="1"/>
              <a:t>založena</a:t>
            </a:r>
            <a:r>
              <a:rPr lang="en-US" sz="2200" i="1"/>
              <a:t> v </a:t>
            </a:r>
            <a:r>
              <a:rPr lang="en-US" sz="2200" i="1" err="1"/>
              <a:t>roce</a:t>
            </a:r>
            <a:r>
              <a:rPr lang="en-US" sz="2200" i="1"/>
              <a:t> 1963 </a:t>
            </a:r>
            <a:endParaRPr lang="cs-CZ" sz="2200" i="1"/>
          </a:p>
          <a:p>
            <a:r>
              <a:rPr lang="cs-CZ" sz="2200" i="1"/>
              <a:t>K</a:t>
            </a:r>
            <a:r>
              <a:rPr lang="en-US" sz="2200" i="1" err="1"/>
              <a:t>ontemplativní</a:t>
            </a:r>
            <a:r>
              <a:rPr lang="en-US" sz="2200" i="1"/>
              <a:t> </a:t>
            </a:r>
            <a:r>
              <a:rPr lang="en-US" sz="2200" i="1" err="1"/>
              <a:t>větev</a:t>
            </a:r>
            <a:r>
              <a:rPr lang="en-US" sz="2200" i="1"/>
              <a:t> </a:t>
            </a:r>
            <a:r>
              <a:rPr lang="en-US" sz="2200" i="1" err="1"/>
              <a:t>jeptišek</a:t>
            </a:r>
            <a:r>
              <a:rPr lang="en-US" sz="2200" i="1"/>
              <a:t> </a:t>
            </a:r>
            <a:r>
              <a:rPr lang="en-US" sz="2200" i="1" err="1"/>
              <a:t>založena</a:t>
            </a:r>
            <a:r>
              <a:rPr lang="en-US" sz="2200" i="1"/>
              <a:t> v </a:t>
            </a:r>
            <a:r>
              <a:rPr lang="en-US" sz="2200" i="1" err="1"/>
              <a:t>roce</a:t>
            </a:r>
            <a:r>
              <a:rPr lang="en-US" sz="2200" i="1"/>
              <a:t> 1976. </a:t>
            </a:r>
            <a:r>
              <a:rPr lang="en-US" sz="2200" i="1" err="1"/>
              <a:t>Misionáři</a:t>
            </a:r>
            <a:r>
              <a:rPr lang="en-US" sz="2200" i="1"/>
              <a:t> </a:t>
            </a:r>
            <a:r>
              <a:rPr lang="en-US" sz="2200" i="1" err="1"/>
              <a:t>péče</a:t>
            </a:r>
            <a:r>
              <a:rPr lang="en-US" sz="2200" i="1"/>
              <a:t> o </a:t>
            </a:r>
            <a:r>
              <a:rPr lang="en-US" sz="2200" i="1" err="1"/>
              <a:t>uprchlíky</a:t>
            </a:r>
            <a:r>
              <a:rPr lang="en-US" sz="2200" i="1"/>
              <a:t>, </a:t>
            </a:r>
            <a:r>
              <a:rPr lang="en-US" sz="2200" i="1" err="1"/>
              <a:t>bývalé</a:t>
            </a:r>
            <a:r>
              <a:rPr lang="en-US" sz="2200" i="1"/>
              <a:t> </a:t>
            </a:r>
            <a:r>
              <a:rPr lang="en-US" sz="2200" i="1" err="1"/>
              <a:t>prostitutky</a:t>
            </a:r>
            <a:r>
              <a:rPr lang="en-US" sz="2200" i="1"/>
              <a:t>, </a:t>
            </a:r>
            <a:r>
              <a:rPr lang="en-US" sz="2200" i="1" err="1"/>
              <a:t>duševně</a:t>
            </a:r>
            <a:r>
              <a:rPr lang="en-US" sz="2200" i="1"/>
              <a:t> </a:t>
            </a:r>
            <a:r>
              <a:rPr lang="en-US" sz="2200" i="1" err="1"/>
              <a:t>nemocné</a:t>
            </a:r>
            <a:r>
              <a:rPr lang="en-US" sz="2200" i="1"/>
              <a:t>, </a:t>
            </a:r>
            <a:r>
              <a:rPr lang="en-US" sz="2200" i="1" err="1"/>
              <a:t>nemocné</a:t>
            </a:r>
            <a:r>
              <a:rPr lang="en-US" sz="2200" i="1"/>
              <a:t> a </a:t>
            </a:r>
            <a:r>
              <a:rPr lang="en-US" sz="2200" i="1" err="1"/>
              <a:t>opuštěné</a:t>
            </a:r>
            <a:r>
              <a:rPr lang="en-US" sz="2200" i="1"/>
              <a:t> </a:t>
            </a:r>
            <a:r>
              <a:rPr lang="en-US" sz="2200" i="1" err="1"/>
              <a:t>děti</a:t>
            </a:r>
            <a:r>
              <a:rPr lang="en-US" sz="2200" i="1"/>
              <a:t>, </a:t>
            </a:r>
            <a:r>
              <a:rPr lang="en-US" sz="2200" i="1" err="1"/>
              <a:t>malomocných</a:t>
            </a:r>
            <a:r>
              <a:rPr lang="en-US" sz="2200" i="1"/>
              <a:t>, </a:t>
            </a:r>
            <a:r>
              <a:rPr lang="en-US" sz="2200" i="1" err="1"/>
              <a:t>lidé</a:t>
            </a:r>
            <a:r>
              <a:rPr lang="en-US" sz="2200" i="1"/>
              <a:t> s AIDS a </a:t>
            </a:r>
            <a:r>
              <a:rPr lang="en-US" sz="2200" i="1" err="1"/>
              <a:t>další</a:t>
            </a:r>
            <a:r>
              <a:rPr lang="en-US" sz="2200" i="1"/>
              <a:t>.</a:t>
            </a:r>
            <a:endParaRPr lang="cs-CZ" sz="2200" i="1"/>
          </a:p>
          <a:p>
            <a:r>
              <a:rPr lang="en-US" sz="2200" i="1" err="1"/>
              <a:t>Matka</a:t>
            </a:r>
            <a:r>
              <a:rPr lang="en-US" sz="2200" i="1"/>
              <a:t> Tereza </a:t>
            </a:r>
            <a:r>
              <a:rPr lang="en-US" sz="2200" i="1" err="1"/>
              <a:t>ved</a:t>
            </a:r>
            <a:r>
              <a:rPr lang="cs-CZ" sz="2200" i="1"/>
              <a:t>la </a:t>
            </a:r>
            <a:r>
              <a:rPr lang="en-US" sz="2200" i="1" err="1"/>
              <a:t>komunit</a:t>
            </a:r>
            <a:r>
              <a:rPr lang="cs-CZ" sz="2200" i="1"/>
              <a:t>u</a:t>
            </a:r>
            <a:r>
              <a:rPr lang="en-US" sz="2200" i="1"/>
              <a:t> </a:t>
            </a:r>
            <a:r>
              <a:rPr lang="en-US" sz="2200" i="1" err="1"/>
              <a:t>až</a:t>
            </a:r>
            <a:r>
              <a:rPr lang="en-US" sz="2200" i="1"/>
              <a:t> do 13. </a:t>
            </a:r>
            <a:r>
              <a:rPr lang="en-US" sz="2200" i="1" err="1"/>
              <a:t>března</a:t>
            </a:r>
            <a:r>
              <a:rPr lang="en-US" sz="2200" i="1"/>
              <a:t> 1997</a:t>
            </a:r>
            <a:endParaRPr lang="cs-CZ" sz="2200" i="1"/>
          </a:p>
          <a:p>
            <a:r>
              <a:rPr lang="en-US" sz="2200" i="1" err="1"/>
              <a:t>následovala</a:t>
            </a:r>
            <a:r>
              <a:rPr lang="en-US" sz="2200" i="1"/>
              <a:t> </a:t>
            </a:r>
            <a:r>
              <a:rPr lang="en-US" sz="2200" i="1" err="1"/>
              <a:t>její</a:t>
            </a:r>
            <a:r>
              <a:rPr lang="en-US" sz="2200" i="1"/>
              <a:t> </a:t>
            </a:r>
            <a:r>
              <a:rPr lang="en-US" sz="2200" i="1" err="1"/>
              <a:t>sestra</a:t>
            </a:r>
            <a:r>
              <a:rPr lang="en-US" sz="2200" i="1"/>
              <a:t> Mary </a:t>
            </a:r>
            <a:r>
              <a:rPr lang="en-US" sz="2200" i="1" err="1"/>
              <a:t>Nirmal</a:t>
            </a:r>
            <a:r>
              <a:rPr lang="en-US" sz="2200" i="1"/>
              <a:t> Joshi z Indie. Marie </a:t>
            </a:r>
            <a:r>
              <a:rPr lang="en-US" sz="2200" i="1" err="1"/>
              <a:t>Prema</a:t>
            </a:r>
            <a:r>
              <a:rPr lang="en-US" sz="2200" i="1"/>
              <a:t>,  z </a:t>
            </a:r>
            <a:r>
              <a:rPr lang="en-US" sz="2200" i="1" err="1"/>
              <a:t>Německa</a:t>
            </a:r>
            <a:r>
              <a:rPr lang="en-US" sz="2200" i="1"/>
              <a:t>, </a:t>
            </a:r>
            <a:r>
              <a:rPr lang="en-US" sz="2200" i="1" err="1"/>
              <a:t>byla</a:t>
            </a:r>
            <a:r>
              <a:rPr lang="en-US" sz="2200" i="1"/>
              <a:t> </a:t>
            </a:r>
            <a:r>
              <a:rPr lang="en-US" sz="2200" i="1" err="1"/>
              <a:t>zvolena</a:t>
            </a:r>
            <a:r>
              <a:rPr lang="en-US" sz="2200" i="1"/>
              <a:t> </a:t>
            </a:r>
            <a:r>
              <a:rPr lang="en-US" sz="2200" i="1" err="1"/>
              <a:t>za</a:t>
            </a:r>
            <a:r>
              <a:rPr lang="en-US" sz="2200" i="1"/>
              <a:t> </a:t>
            </a:r>
            <a:r>
              <a:rPr lang="en-US" sz="2200" i="1" err="1"/>
              <a:t>nástupce</a:t>
            </a:r>
            <a:r>
              <a:rPr lang="en-US" sz="2200" i="1"/>
              <a:t> </a:t>
            </a:r>
            <a:r>
              <a:rPr lang="en-US" sz="2200" i="1" err="1"/>
              <a:t>sestry</a:t>
            </a:r>
            <a:r>
              <a:rPr lang="en-US" sz="2200" i="1"/>
              <a:t> </a:t>
            </a:r>
            <a:r>
              <a:rPr lang="en-US" sz="2200" i="1" err="1"/>
              <a:t>Nirmalové</a:t>
            </a:r>
            <a:r>
              <a:rPr lang="en-US" sz="2200" i="1"/>
              <a:t> </a:t>
            </a:r>
            <a:r>
              <a:rPr lang="en-US" sz="2200" i="1" err="1"/>
              <a:t>během</a:t>
            </a:r>
            <a:r>
              <a:rPr lang="en-US" sz="2200" i="1"/>
              <a:t> </a:t>
            </a:r>
            <a:r>
              <a:rPr lang="en-US" sz="2200" i="1" err="1"/>
              <a:t>generální</a:t>
            </a:r>
            <a:r>
              <a:rPr lang="en-US" sz="2200" i="1"/>
              <a:t> </a:t>
            </a:r>
            <a:r>
              <a:rPr lang="en-US" sz="2200" i="1" err="1"/>
              <a:t>kapituly</a:t>
            </a:r>
            <a:r>
              <a:rPr lang="en-US" sz="2200" i="1"/>
              <a:t> </a:t>
            </a:r>
            <a:r>
              <a:rPr lang="en-US" sz="2200" i="1" err="1"/>
              <a:t>konané</a:t>
            </a:r>
            <a:r>
              <a:rPr lang="en-US" sz="2200" i="1"/>
              <a:t> v </a:t>
            </a:r>
            <a:r>
              <a:rPr lang="en-US" sz="2200" i="1" err="1"/>
              <a:t>Kalkatě</a:t>
            </a:r>
            <a:r>
              <a:rPr lang="en-US" sz="2200" i="1"/>
              <a:t> v </a:t>
            </a:r>
            <a:r>
              <a:rPr lang="en-US" sz="2200" i="1" err="1"/>
              <a:t>březnu</a:t>
            </a:r>
            <a:r>
              <a:rPr lang="en-US" sz="2200" i="1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87999619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1010</TotalTime>
  <Words>738</Words>
  <Application>Microsoft Office PowerPoint</Application>
  <PresentationFormat>Широкоэкранный</PresentationFormat>
  <Paragraphs>162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Corbel</vt:lpstr>
      <vt:lpstr>Wingdings</vt:lpstr>
      <vt:lpstr>Параллакс</vt:lpstr>
      <vt:lpstr> Matka Tereza a její význam pro svět</vt:lpstr>
      <vt:lpstr>Презентация PowerPoint</vt:lpstr>
      <vt:lpstr>Dětství a dospívání </vt:lpstr>
      <vt:lpstr>Cesta do Indie</vt:lpstr>
      <vt:lpstr>Život v Indii</vt:lpstr>
      <vt:lpstr>Misionářsky lásky</vt:lpstr>
      <vt:lpstr>Презентация PowerPoint</vt:lpstr>
      <vt:lpstr>Působení kongregace Misionářky  lásky</vt:lpstr>
      <vt:lpstr>Působení kongregace Misionářky  lásky </vt:lpstr>
      <vt:lpstr>“Momentky ze života Matky Terezy”</vt:lpstr>
      <vt:lpstr>Matka Tereza v ČR</vt:lpstr>
      <vt:lpstr>Matka Tereza a svět</vt:lpstr>
      <vt:lpstr>Ocenění a pocty </vt:lpstr>
      <vt:lpstr>Konec života</vt:lpstr>
      <vt:lpstr>Temné noci Matky Terezy</vt:lpstr>
      <vt:lpstr>Shrnutí </vt:lpstr>
      <vt:lpstr>Otázky</vt:lpstr>
      <vt:lpstr>Презентация PowerPoint</vt:lpstr>
      <vt:lpstr>Презентация PowerPoint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Matka Tereza a její význam pro svět</dc:title>
  <dc:creator>Mariya</dc:creator>
  <cp:lastModifiedBy>Nadezda Ionova</cp:lastModifiedBy>
  <cp:revision>60</cp:revision>
  <dcterms:created xsi:type="dcterms:W3CDTF">2018-03-22T15:44:40Z</dcterms:created>
  <dcterms:modified xsi:type="dcterms:W3CDTF">2018-03-27T08:00:21Z</dcterms:modified>
</cp:coreProperties>
</file>