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aveat" panose="020B0604020202020204" charset="-18"/>
      <p:regular r:id="rId22"/>
      <p:bold r:id="rId23"/>
    </p:embeddedFont>
    <p:embeddedFont>
      <p:font typeface="Raleway" panose="020B0604020202020204" pitchFamily="2" charset="-18"/>
      <p:regular r:id="rId24"/>
      <p:bold r:id="rId25"/>
      <p:italic r:id="rId26"/>
      <p:boldItalic r:id="rId27"/>
    </p:embeddedFont>
    <p:embeddedFont>
      <p:font typeface="Source Sans Pro" panose="020B0503030403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Shape 3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vn3e37VWc0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cs.wikipedia.org/wiki/Mot%C3%BDl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>
                <a:latin typeface="Caveat"/>
                <a:ea typeface="Caveat"/>
                <a:cs typeface="Caveat"/>
                <a:sym typeface="Caveat"/>
              </a:rPr>
              <a:t>Hedvábná stezka</a:t>
            </a:r>
            <a:endParaRPr sz="48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18450" y="1275150"/>
            <a:ext cx="3545700" cy="3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cs" sz="14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Kristýna Nitschová, Barbora Náglová</a:t>
            </a:r>
            <a:endParaRPr sz="14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0" y="4390450"/>
            <a:ext cx="91077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0" y="0"/>
            <a:ext cx="4990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b="1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způsob přepravování zboží</a:t>
            </a:r>
            <a:endParaRPr b="1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0" y="586750"/>
            <a:ext cx="8926200" cy="16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b="1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“...na několik set li se táhnou sypké písky. V letním období tam vanou horké větry, přinášející poutníkům utrpení. Jedině staří velbloudi, když se zvedá tento vítr, začínají křičet, shromažďují se a schovávají tlamy do písku. Lidé to považují za varování a hned si pokrývají ústa a nos vlněnými látkami. Tento vítr přechází rychle, avšak ten, kdo se nezakryje, může zahynout. “ (Dějiny Severních dynastií)</a:t>
            </a:r>
            <a:endParaRPr b="1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veat"/>
              <a:buChar char="●"/>
            </a:pPr>
            <a:r>
              <a:rPr lang="cs" b="1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“...Po celé cestě z Tunchuangu do této země jsou kolem dokola písky a skály, a není možné přesně určit cestu a vzdálenost. Pouze podle koster lidí a zvířat a podle koňského a velbloudího trusu lze určit správnou cestu.”</a:t>
            </a:r>
            <a:endParaRPr b="1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59325" cy="31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00" y="2697675"/>
            <a:ext cx="4891625" cy="24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Barunka\Desktop\tunis-1-12162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032" y="0"/>
            <a:ext cx="4283968" cy="3291830"/>
          </a:xfrm>
          <a:prstGeom prst="rect">
            <a:avLst/>
          </a:prstGeom>
          <a:noFill/>
        </p:spPr>
      </p:pic>
      <p:pic>
        <p:nvPicPr>
          <p:cNvPr id="1027" name="Picture 3" descr="C:\Users\Barunka\Desktop\oasis-2-141124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0032" y="3236726"/>
            <a:ext cx="4283968" cy="1906773"/>
          </a:xfrm>
          <a:prstGeom prst="rect">
            <a:avLst/>
          </a:prstGeom>
          <a:noFill/>
        </p:spPr>
      </p:pic>
      <p:sp>
        <p:nvSpPr>
          <p:cNvPr id="7" name="Shape 125"/>
          <p:cNvSpPr txBox="1"/>
          <p:nvPr/>
        </p:nvSpPr>
        <p:spPr>
          <a:xfrm>
            <a:off x="0" y="0"/>
            <a:ext cx="4990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b="1" dirty="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Karavanseraje a oázy</a:t>
            </a:r>
            <a:endParaRPr b="1" dirty="0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6200"/>
            <a:ext cx="9144002" cy="402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Shape 139"/>
          <p:cNvGrpSpPr/>
          <p:nvPr/>
        </p:nvGrpSpPr>
        <p:grpSpPr>
          <a:xfrm>
            <a:off x="0" y="0"/>
            <a:ext cx="9346100" cy="3184050"/>
            <a:chOff x="0" y="0"/>
            <a:chExt cx="9346100" cy="3184050"/>
          </a:xfrm>
        </p:grpSpPr>
        <p:sp>
          <p:nvSpPr>
            <p:cNvPr id="140" name="Shape 140"/>
            <p:cNvSpPr txBox="1"/>
            <p:nvPr/>
          </p:nvSpPr>
          <p:spPr>
            <a:xfrm>
              <a:off x="3891575" y="2657425"/>
              <a:ext cx="661800" cy="19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" sz="900">
                  <a:solidFill>
                    <a:srgbClr val="FF0000"/>
                  </a:solidFill>
                </a:rPr>
                <a:t>Baktra</a:t>
              </a:r>
              <a:endParaRPr sz="900">
                <a:solidFill>
                  <a:srgbClr val="FF0000"/>
                </a:solidFill>
              </a:endParaRPr>
            </a:p>
          </p:txBody>
        </p:sp>
        <p:sp>
          <p:nvSpPr>
            <p:cNvPr id="141" name="Shape 141"/>
            <p:cNvSpPr txBox="1"/>
            <p:nvPr/>
          </p:nvSpPr>
          <p:spPr>
            <a:xfrm>
              <a:off x="0" y="0"/>
              <a:ext cx="9144000" cy="103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endParaRPr>
            </a:p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Caveat"/>
                <a:buChar char="●"/>
              </a:pPr>
              <a:r>
                <a:rPr lang="cs" b="1">
                  <a:solidFill>
                    <a:schemeClr val="dk2"/>
                  </a:solidFill>
                  <a:latin typeface="Caveat"/>
                  <a:ea typeface="Caveat"/>
                  <a:cs typeface="Caveat"/>
                  <a:sym typeface="Caveat"/>
                </a:rPr>
                <a:t>Palmyra -&gt; Rayy -&gt; Merv -&gt; </a:t>
              </a:r>
              <a:endParaRPr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  <p:cxnSp>
          <p:nvCxnSpPr>
            <p:cNvPr id="142" name="Shape 142"/>
            <p:cNvCxnSpPr/>
            <p:nvPr/>
          </p:nvCxnSpPr>
          <p:spPr>
            <a:xfrm rot="10800000" flipH="1">
              <a:off x="2287700" y="464850"/>
              <a:ext cx="231000" cy="106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Shape 143"/>
            <p:cNvCxnSpPr/>
            <p:nvPr/>
          </p:nvCxnSpPr>
          <p:spPr>
            <a:xfrm>
              <a:off x="2290700" y="686625"/>
              <a:ext cx="225000" cy="99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4" name="Shape 144"/>
            <p:cNvSpPr txBox="1"/>
            <p:nvPr/>
          </p:nvSpPr>
          <p:spPr>
            <a:xfrm>
              <a:off x="2329375" y="50025"/>
              <a:ext cx="4674300" cy="6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Caveat"/>
                <a:buChar char="●"/>
              </a:pPr>
              <a:r>
                <a:rPr lang="cs" b="1">
                  <a:solidFill>
                    <a:schemeClr val="dk2"/>
                  </a:solidFill>
                  <a:latin typeface="Caveat"/>
                  <a:ea typeface="Caveat"/>
                  <a:cs typeface="Caveat"/>
                  <a:sym typeface="Caveat"/>
                </a:rPr>
                <a:t>Severní - Karakum a Kyzylkum, Samarkand a Buchara → Pamir</a:t>
              </a:r>
              <a:endParaRPr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  <p:sp>
          <p:nvSpPr>
            <p:cNvPr id="145" name="Shape 145"/>
            <p:cNvSpPr txBox="1"/>
            <p:nvPr/>
          </p:nvSpPr>
          <p:spPr>
            <a:xfrm>
              <a:off x="1616600" y="2910150"/>
              <a:ext cx="6618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" sz="900">
                  <a:solidFill>
                    <a:srgbClr val="FF0000"/>
                  </a:solidFill>
                </a:rPr>
                <a:t>Palmyra</a:t>
              </a:r>
              <a:endParaRPr sz="900">
                <a:solidFill>
                  <a:srgbClr val="FF0000"/>
                </a:solidFill>
              </a:endParaRPr>
            </a:p>
          </p:txBody>
        </p:sp>
        <p:sp>
          <p:nvSpPr>
            <p:cNvPr id="146" name="Shape 146"/>
            <p:cNvSpPr txBox="1"/>
            <p:nvPr/>
          </p:nvSpPr>
          <p:spPr>
            <a:xfrm>
              <a:off x="2326775" y="490800"/>
              <a:ext cx="3517800" cy="6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Caveat"/>
                <a:buChar char="●"/>
              </a:pPr>
              <a:r>
                <a:rPr lang="cs" b="1">
                  <a:solidFill>
                    <a:schemeClr val="dk2"/>
                  </a:solidFill>
                  <a:latin typeface="Caveat"/>
                  <a:ea typeface="Caveat"/>
                  <a:cs typeface="Caveat"/>
                  <a:sym typeface="Caveat"/>
                </a:rPr>
                <a:t>Jižní - Baktra → Pamir</a:t>
              </a:r>
              <a:endParaRPr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  <p:sp>
          <p:nvSpPr>
            <p:cNvPr id="147" name="Shape 147"/>
            <p:cNvSpPr txBox="1"/>
            <p:nvPr/>
          </p:nvSpPr>
          <p:spPr>
            <a:xfrm>
              <a:off x="6641600" y="323400"/>
              <a:ext cx="2704500" cy="6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Caveat"/>
                <a:buChar char="●"/>
              </a:pPr>
              <a:r>
                <a:rPr lang="cs" b="1">
                  <a:solidFill>
                    <a:schemeClr val="dk2"/>
                  </a:solidFill>
                  <a:latin typeface="Caveat"/>
                  <a:ea typeface="Caveat"/>
                  <a:cs typeface="Caveat"/>
                  <a:sym typeface="Caveat"/>
                </a:rPr>
                <a:t>Kashgar  → Taklamakan → Dunhuang → Šang An</a:t>
              </a:r>
              <a:endParaRPr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</p:grpSp>
    </p:spTree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Shape 15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0" y="4357000"/>
            <a:ext cx="9088526" cy="78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5000"/>
              </a:srgbClr>
            </a:outerShdw>
          </a:effectLst>
        </p:spPr>
      </p:pic>
    </p:spTree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399"/>
            <a:ext cx="9143998" cy="46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/>
        </p:nvSpPr>
        <p:spPr>
          <a:xfrm>
            <a:off x="4541475" y="223750"/>
            <a:ext cx="4403700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 sz="1800" b="1">
                <a:solidFill>
                  <a:schemeClr val="dk2"/>
                </a:solidFill>
                <a:uFill>
                  <a:noFill/>
                </a:uFill>
                <a:latin typeface="Caveat"/>
                <a:ea typeface="Caveat"/>
                <a:cs typeface="Caveat"/>
                <a:sym typeface="Caveat"/>
                <a:hlinkClick r:id="rId4"/>
              </a:rPr>
              <a:t>https://www.youtube.com/watch?v=vn3e37VWc00k</a:t>
            </a:r>
            <a:r>
              <a:rPr lang="cs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 txBox="1"/>
          <p:nvPr/>
        </p:nvSpPr>
        <p:spPr>
          <a:xfrm>
            <a:off x="482575" y="294250"/>
            <a:ext cx="24138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veat"/>
              <a:buChar char="●"/>
            </a:pPr>
            <a:r>
              <a:rPr lang="cs" sz="24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Starší cesty </a:t>
            </a:r>
            <a:endParaRPr sz="2400"/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1" b="21200"/>
          <a:stretch/>
        </p:blipFill>
        <p:spPr>
          <a:xfrm>
            <a:off x="187750" y="1247624"/>
            <a:ext cx="4403750" cy="2506975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pic>
        <p:nvPicPr>
          <p:cNvPr id="168" name="Shape 1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9125" y="1247622"/>
            <a:ext cx="3942900" cy="2464316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sp>
        <p:nvSpPr>
          <p:cNvPr id="169" name="Shape 169"/>
          <p:cNvSpPr txBox="1"/>
          <p:nvPr/>
        </p:nvSpPr>
        <p:spPr>
          <a:xfrm>
            <a:off x="306000" y="3801800"/>
            <a:ext cx="19773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lazurit</a:t>
            </a:r>
            <a:endParaRPr sz="1800">
              <a:solidFill>
                <a:srgbClr val="F3F3F3"/>
              </a:solidFill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4946600" y="3789950"/>
            <a:ext cx="23541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nefrit</a:t>
            </a:r>
            <a:endParaRPr sz="1800"/>
          </a:p>
        </p:txBody>
      </p:sp>
    </p:spTree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312600"/>
            <a:ext cx="85206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>
                <a:latin typeface="Caveat"/>
                <a:ea typeface="Caveat"/>
                <a:cs typeface="Caveat"/>
                <a:sym typeface="Caveat"/>
              </a:rPr>
              <a:t>Otázky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11700" y="1223175"/>
            <a:ext cx="7920600" cy="3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1</a:t>
            </a:r>
            <a:r>
              <a:rPr lang="cs" sz="2400" b="1" u="sng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.</a:t>
            </a:r>
            <a:r>
              <a:rPr lang="cs" sz="2400" b="1" u="sng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" sz="2400" b="1" u="sng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Kdy se začalo hedvábí dostávat za hranice Číny</a:t>
            </a:r>
            <a:endParaRPr sz="2400" b="1" u="sng">
              <a:solidFill>
                <a:srgbClr val="F3F3F3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200 let př.n.l.</a:t>
            </a:r>
            <a:endParaRPr sz="24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50 let př. n. l.</a:t>
            </a:r>
            <a:endParaRPr sz="24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20 let př. n.l.</a:t>
            </a:r>
            <a:endParaRPr sz="24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2</a:t>
            </a:r>
            <a:r>
              <a:rPr lang="cs" sz="2400" b="1" u="sng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. Kdo poprvé v 19. století použil název Hedvábná cesta?</a:t>
            </a:r>
            <a:endParaRPr sz="2400" b="1" u="sng">
              <a:solidFill>
                <a:srgbClr val="F3F3F3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Ferdinand von Richthofen</a:t>
            </a:r>
            <a:endParaRPr sz="24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Kryštof Kolumbus</a:t>
            </a:r>
            <a:endParaRPr sz="24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Bartolomé de las Casas</a:t>
            </a:r>
            <a:endParaRPr sz="24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</p:spTree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11700" y="3744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 sz="4800">
                <a:latin typeface="Caveat"/>
                <a:ea typeface="Caveat"/>
                <a:cs typeface="Caveat"/>
                <a:sym typeface="Caveat"/>
              </a:rPr>
              <a:t>Otázky</a:t>
            </a: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311700" y="1307700"/>
            <a:ext cx="8520600" cy="32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 sz="2400" b="1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3.</a:t>
            </a:r>
            <a:r>
              <a:rPr lang="cs" sz="2400" b="1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" sz="2400" b="1" u="sng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Jak se nazývala obydlí na Hedvábné cestě?</a:t>
            </a:r>
            <a:endParaRPr sz="2400" b="1" u="sng">
              <a:solidFill>
                <a:srgbClr val="F3F3F3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Karavany</a:t>
            </a:r>
            <a:endParaRPr sz="24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Oázy</a:t>
            </a:r>
            <a:endParaRPr sz="24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Karavanseraje</a:t>
            </a:r>
            <a:endParaRPr sz="24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 sz="2400" b="1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4. </a:t>
            </a:r>
            <a:r>
              <a:rPr lang="cs" sz="2400" b="1" u="sng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Vyberte správné pojmenování:</a:t>
            </a:r>
            <a:endParaRPr sz="2400" b="1" u="sng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Hedvábná stezka</a:t>
            </a:r>
            <a:endParaRPr sz="24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Hedvábná cesta</a:t>
            </a:r>
            <a:endParaRPr sz="24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veat"/>
              <a:buAutoNum type="alphaLcParenR"/>
            </a:pPr>
            <a:r>
              <a:rPr lang="cs" sz="24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Hedvábná tůra</a:t>
            </a:r>
            <a:endParaRPr sz="24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40450" y="9009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Děkujeme Vám za pozornost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141250"/>
            <a:ext cx="8520600" cy="6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 dirty="0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Zdroje:</a:t>
            </a:r>
            <a:endParaRPr dirty="0">
              <a:solidFill>
                <a:srgbClr val="B45F06"/>
              </a:solidFill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2592975" y="661250"/>
            <a:ext cx="6069300" cy="32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Caveat"/>
              <a:buChar char="●"/>
            </a:pPr>
            <a:r>
              <a:rPr lang="cs" dirty="0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Vladimír Liščák: Čína, dobrodružství hedvábné stezky </a:t>
            </a:r>
            <a:endParaRPr dirty="0">
              <a:solidFill>
                <a:srgbClr val="B45F06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Caveat"/>
              <a:buChar char="●"/>
            </a:pPr>
            <a:r>
              <a:rPr lang="cs" dirty="0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https://byznys.lidovky.cz/forbes-hedvabna-stezka-neni-jednou-cestou-ale-celou-siti-cest-ptg-/firmy-trhy.aspx?c=A170514_113248_ln_zahranici_ELE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Caveat"/>
              <a:buChar char="●"/>
            </a:pPr>
            <a:r>
              <a:rPr lang="cs" dirty="0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http://blog.webtriky.eu/nova-hedvabna-stezka/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Caveat"/>
              <a:buChar char="●"/>
            </a:pPr>
            <a:r>
              <a:rPr lang="cs" dirty="0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https://tajemnaasie.cz/hedvabna-stezka/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Caveat"/>
              <a:buChar char="●"/>
            </a:pPr>
            <a:r>
              <a:rPr lang="cs" dirty="0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http://cina.svetadily.cz/clanky/Hedvabna-stezka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Caveat"/>
              <a:buChar char="●"/>
            </a:pPr>
            <a:r>
              <a:rPr lang="cs" dirty="0">
                <a:solidFill>
                  <a:srgbClr val="B45F06"/>
                </a:solidFill>
                <a:latin typeface="Caveat"/>
                <a:ea typeface="Caveat"/>
                <a:cs typeface="Caveat"/>
                <a:sym typeface="Caveat"/>
              </a:rPr>
              <a:t>https://www.hedvabnastezka.cz/rady/1968-co-to-vlastne-byla-hedvabna-stezka-1/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CCCCCC"/>
              </a:solidFill>
            </a:endParaRPr>
          </a:p>
        </p:txBody>
      </p:sp>
    </p:spTree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750" y="2676837"/>
            <a:ext cx="2998450" cy="22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600" y="2676825"/>
            <a:ext cx="2998466" cy="22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850" y="582588"/>
            <a:ext cx="3550875" cy="19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12350" cy="32111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2614375" y="156300"/>
            <a:ext cx="13875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Hedvábí</a:t>
            </a:r>
            <a:endParaRPr sz="20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2775075" y="694700"/>
            <a:ext cx="2422500" cy="13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veat"/>
              <a:buChar char="●"/>
            </a:pPr>
            <a:r>
              <a:rPr lang="cs" sz="16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tvořeno výměšky žláz </a:t>
            </a:r>
            <a:r>
              <a:rPr lang="cs" sz="1600" b="1">
                <a:solidFill>
                  <a:schemeClr val="dk2"/>
                </a:solidFill>
                <a:uFill>
                  <a:noFill/>
                </a:uFill>
                <a:latin typeface="Caveat"/>
                <a:ea typeface="Caveat"/>
                <a:cs typeface="Caveat"/>
                <a:sym typeface="Caveat"/>
                <a:hlinkClick r:id="rId7"/>
              </a:rPr>
              <a:t>motýla</a:t>
            </a:r>
            <a:r>
              <a:rPr lang="cs" sz="16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 bource morušového </a:t>
            </a:r>
            <a:endParaRPr/>
          </a:p>
        </p:txBody>
      </p:sp>
      <p:sp>
        <p:nvSpPr>
          <p:cNvPr id="71" name="Shape 71"/>
          <p:cNvSpPr txBox="1"/>
          <p:nvPr/>
        </p:nvSpPr>
        <p:spPr>
          <a:xfrm>
            <a:off x="352575" y="3618575"/>
            <a:ext cx="2422500" cy="13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veat"/>
              <a:buChar char="●"/>
            </a:pPr>
            <a:r>
              <a:rPr lang="cs" sz="16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vyvažováno zlatem</a:t>
            </a:r>
            <a:endParaRPr sz="16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veat"/>
              <a:buChar char="●"/>
            </a:pPr>
            <a:r>
              <a:rPr lang="cs" sz="16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pevné, lehké, jemné, tajemný původ</a:t>
            </a:r>
            <a:endParaRPr sz="16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/>
          <p:nvPr/>
        </p:nvSpPr>
        <p:spPr>
          <a:xfrm rot="-315600">
            <a:off x="59080" y="2931987"/>
            <a:ext cx="4319590" cy="17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9 000 km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3 roky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2286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- německy die Seidenstrasse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2286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- anglicky Silk Road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2286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- rusky Шёлковый Путь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2286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- španělsky la Ruta de la Seda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baron Ferdinand von Richthofen</a:t>
            </a:r>
            <a:endParaRPr sz="1800" b="1"/>
          </a:p>
        </p:txBody>
      </p:sp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123375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Shape 8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313" y="0"/>
            <a:ext cx="92146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/>
          <p:nvPr/>
        </p:nvSpPr>
        <p:spPr>
          <a:xfrm>
            <a:off x="-32475" y="188325"/>
            <a:ext cx="88323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veat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boje s mongolskými kmeny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</p:txBody>
      </p:sp>
    </p:spTree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641" y="0"/>
            <a:ext cx="689200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0" y="0"/>
            <a:ext cx="2187600" cy="21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neúspěšné spojenectví s národem Jue-ši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00" y="870975"/>
            <a:ext cx="8584576" cy="41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0" y="0"/>
            <a:ext cx="34839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porážka mongolských kmenů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obchod s Fergánskou kotlinou</a:t>
            </a:r>
            <a:endParaRPr sz="1800" b="1"/>
          </a:p>
        </p:txBody>
      </p:sp>
    </p:spTree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0" y="4307050"/>
            <a:ext cx="9144000" cy="8364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5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kolem roku 200 př.n.l. se začíná vyvážet hedvábí z Číny do Římské říše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veat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Římská říše - 1.st.n.l. největší odběratel hedvábí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veat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úpadek říše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64550"/>
            <a:ext cx="8839200" cy="36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/>
          <p:nvPr/>
        </p:nvSpPr>
        <p:spPr>
          <a:xfrm>
            <a:off x="152400" y="258900"/>
            <a:ext cx="8839200" cy="898800"/>
          </a:xfrm>
          <a:prstGeom prst="doubleWave">
            <a:avLst>
              <a:gd name="adj1" fmla="val 6250"/>
              <a:gd name="adj2" fmla="val 0"/>
            </a:avLst>
          </a:prstGeom>
          <a:gradFill>
            <a:gsLst>
              <a:gs pos="0">
                <a:srgbClr val="FFC002"/>
              </a:gs>
              <a:gs pos="100000">
                <a:srgbClr val="795B04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Shape 110"/>
          <p:cNvSpPr txBox="1"/>
          <p:nvPr/>
        </p:nvSpPr>
        <p:spPr>
          <a:xfrm>
            <a:off x="486875" y="302250"/>
            <a:ext cx="91440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13. století - dobytí Asie sjednocenými mongolskými kmeny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sz="1800"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období tzv. „Mongolského míru“  - období rozkvětu pro Hedvábnou stezku </a:t>
            </a:r>
            <a:endParaRPr sz="1800" b="1">
              <a:solidFill>
                <a:schemeClr val="dk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29375" cy="5084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Shape 116"/>
          <p:cNvGrpSpPr/>
          <p:nvPr/>
        </p:nvGrpSpPr>
        <p:grpSpPr>
          <a:xfrm>
            <a:off x="74868" y="74893"/>
            <a:ext cx="2084798" cy="2009897"/>
            <a:chOff x="970250" y="53233"/>
            <a:chExt cx="2334600" cy="2696400"/>
          </a:xfrm>
        </p:grpSpPr>
        <p:sp>
          <p:nvSpPr>
            <p:cNvPr id="117" name="Shape 117"/>
            <p:cNvSpPr/>
            <p:nvPr/>
          </p:nvSpPr>
          <p:spPr>
            <a:xfrm>
              <a:off x="970250" y="53233"/>
              <a:ext cx="2334600" cy="2696400"/>
            </a:xfrm>
            <a:prstGeom prst="verticalScroll">
              <a:avLst>
                <a:gd name="adj" fmla="val 12500"/>
              </a:avLst>
            </a:prstGeom>
            <a:gradFill>
              <a:gsLst>
                <a:gs pos="0">
                  <a:srgbClr val="DE9250"/>
                </a:gs>
                <a:gs pos="100000">
                  <a:srgbClr val="8B522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Shape 118"/>
            <p:cNvSpPr txBox="1"/>
            <p:nvPr/>
          </p:nvSpPr>
          <p:spPr>
            <a:xfrm>
              <a:off x="1086270" y="411675"/>
              <a:ext cx="1855200" cy="218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Char char="●"/>
              </a:pPr>
              <a:r>
                <a:rPr lang="cs" b="1">
                  <a:solidFill>
                    <a:schemeClr val="dk2"/>
                  </a:solidFill>
                  <a:latin typeface="Caveat"/>
                  <a:ea typeface="Caveat"/>
                  <a:cs typeface="Caveat"/>
                  <a:sym typeface="Caveat"/>
                </a:rPr>
                <a:t>14. století - rozpad mongolské říše</a:t>
              </a:r>
              <a:endParaRPr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endParaRPr>
            </a:p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Char char="●"/>
              </a:pPr>
              <a:r>
                <a:rPr lang="cs" b="1">
                  <a:solidFill>
                    <a:schemeClr val="dk2"/>
                  </a:solidFill>
                  <a:latin typeface="Caveat"/>
                  <a:ea typeface="Caveat"/>
                  <a:cs typeface="Caveat"/>
                  <a:sym typeface="Caveat"/>
                </a:rPr>
                <a:t>Asii ovládl Timur Veliký</a:t>
              </a:r>
              <a:endParaRPr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endParaRPr>
            </a:p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Caveat"/>
                <a:buChar char="●"/>
              </a:pPr>
              <a:r>
                <a:rPr lang="cs" b="1">
                  <a:solidFill>
                    <a:schemeClr val="dk2"/>
                  </a:solidFill>
                  <a:latin typeface="Caveat"/>
                  <a:ea typeface="Caveat"/>
                  <a:cs typeface="Caveat"/>
                  <a:sym typeface="Caveat"/>
                </a:rPr>
                <a:t>17 milionů mrtvých</a:t>
              </a:r>
              <a:endParaRPr b="1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endParaRPr>
            </a:p>
          </p:txBody>
        </p:sp>
      </p:grpSp>
    </p:spTree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Office PowerPoint</Application>
  <PresentationFormat>Předvádění na obrazovce (16:9)</PresentationFormat>
  <Paragraphs>68</Paragraphs>
  <Slides>19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Source Sans Pro</vt:lpstr>
      <vt:lpstr>Raleway</vt:lpstr>
      <vt:lpstr>Caveat</vt:lpstr>
      <vt:lpstr>Arial</vt:lpstr>
      <vt:lpstr>Plum</vt:lpstr>
      <vt:lpstr>Hedvábná stezka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</vt:lpstr>
      <vt:lpstr>Otázky</vt:lpstr>
      <vt:lpstr>Děkujeme Vám za pozornost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Hedvábná stezka</dc:title>
  <cp:lastModifiedBy>Kokaisl Petr</cp:lastModifiedBy>
  <cp:revision>6</cp:revision>
  <dcterms:modified xsi:type="dcterms:W3CDTF">2023-04-11T08:20:55Z</dcterms:modified>
</cp:coreProperties>
</file>