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84" r:id="rId5"/>
    <p:sldId id="28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73" r:id="rId18"/>
    <p:sldId id="269" r:id="rId19"/>
    <p:sldId id="270" r:id="rId20"/>
    <p:sldId id="274" r:id="rId21"/>
    <p:sldId id="271" r:id="rId22"/>
    <p:sldId id="275" r:id="rId23"/>
    <p:sldId id="272" r:id="rId24"/>
    <p:sldId id="277" r:id="rId25"/>
    <p:sldId id="286" r:id="rId26"/>
    <p:sldId id="287" r:id="rId27"/>
    <p:sldId id="288" r:id="rId28"/>
    <p:sldId id="289" r:id="rId29"/>
    <p:sldId id="278" r:id="rId30"/>
    <p:sldId id="279" r:id="rId31"/>
    <p:sldId id="281" r:id="rId32"/>
    <p:sldId id="282" r:id="rId33"/>
    <p:sldId id="280" r:id="rId34"/>
    <p:sldId id="296" r:id="rId35"/>
    <p:sldId id="290" r:id="rId36"/>
    <p:sldId id="292" r:id="rId37"/>
    <p:sldId id="293" r:id="rId38"/>
    <p:sldId id="294" r:id="rId39"/>
    <p:sldId id="295" r:id="rId40"/>
    <p:sldId id="283" r:id="rId41"/>
    <p:sldId id="291" r:id="rId42"/>
    <p:sldId id="297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46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4CE90-0989-0C48-B5B0-86EAB41DAF33}" type="datetimeFigureOut">
              <a:t>11.04.2023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A8C93-8D8D-2B4B-A38F-ACE14A163A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Druh%C3%A1_sv%C4%9Btov%C3%A1_v%C3%A1lk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/index.php?title=Browderismus&amp;action=edit&amp;redlink=1" TargetMode="External"/><Relationship Id="rId5" Type="http://schemas.openxmlformats.org/officeDocument/2006/relationships/hyperlink" Target="https://cs.wikipedia.org/wiki/Komunistick%C3%A1_strana_Spojen%C3%BDch_st%C3%A1t%C5%AF_americk%C3%BDch" TargetMode="External"/><Relationship Id="rId4" Type="http://schemas.openxmlformats.org/officeDocument/2006/relationships/hyperlink" Target="https://cs.wikipedia.org/w/index.php?title=Earl_Browder&amp;action=edit&amp;redlink=1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he_Guevara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Během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ruhá světová válka"/>
              </a:rPr>
              <a:t>II. světové války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byla strana ovlivněna ideologií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arl Browder (stránka neexistuje)"/>
              </a:rPr>
              <a:t>Earla Browdera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(tajemník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Komunistická strana Spojených států amerických"/>
              </a:rPr>
              <a:t>Komunistické strany USA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rowderismus (stránka neexistuje)"/>
              </a:rPr>
              <a:t>Browderismus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hlásal přeměnu extrémních komunistických stran na umírněnější mezitřídní hnutí.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A8C93-8D8D-2B4B-A38F-ACE14A163A6C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odkaz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he Guevara"/>
              </a:rPr>
              <a:t>Che Guevary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teorie vytvoření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Dvou, tří, mnoha nových Vietnamů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A8C93-8D8D-2B4B-A38F-ACE14A163A6C}" type="slidenum">
              <a:rPr lang="uk-UA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85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23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7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01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70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22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57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92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65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25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92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8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E8CD-4529-4822-97B2-B20BA3D4EC7B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F462-C7A0-44E6-BA80-9FE6BFF17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07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Přenos komunistické ideologie z Evropy na Kubu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Kovář, Michal Kříž</a:t>
            </a:r>
          </a:p>
        </p:txBody>
      </p:sp>
    </p:spTree>
    <p:extLst>
      <p:ext uri="{BB962C8B-B14F-4D97-AF65-F5344CB8AC3E}">
        <p14:creationId xmlns:p14="http://schemas.microsoft.com/office/powerpoint/2010/main" val="232701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0" y="556320"/>
            <a:ext cx="8571411" cy="58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Kubánská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všeobecnému povstání, se kterým počítali, nedošlo.</a:t>
            </a:r>
          </a:p>
          <a:p>
            <a:r>
              <a:rPr lang="cs-CZ" dirty="0"/>
              <a:t>Na domluveném místě v horách Sierry Maestro se po patnácti dnech pronásledování sešlo pouze 14 ozbrojených mužů.</a:t>
            </a:r>
          </a:p>
          <a:p>
            <a:r>
              <a:rPr lang="cs-CZ" dirty="0"/>
              <a:t>Pod vedením Castra se postupně vytvořila partyzánská ozbrojená skupina.</a:t>
            </a:r>
          </a:p>
          <a:p>
            <a:r>
              <a:rPr lang="cs-CZ" dirty="0"/>
              <a:t>Centrum v těžko schůdných oblastech zalesněného pohoří Sierra Maestra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14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Kubánská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Leden 1957 první vítězná bitva většího významu – dobytí vojenské stanice v La Platě</a:t>
            </a:r>
          </a:p>
          <a:p>
            <a:r>
              <a:rPr lang="cs-CZ" dirty="0"/>
              <a:t>Malá stanice nicméně důležitý význam akce – kubánská veřejnost se dozvěděla, že Castro a jeho přívrženci jsou naživu a schopni boje.</a:t>
            </a:r>
          </a:p>
          <a:p>
            <a:r>
              <a:rPr lang="cs-CZ" dirty="0"/>
              <a:t>Březen 1957 útok na prezidentský palác s cílem zabít Batistu</a:t>
            </a:r>
          </a:p>
          <a:p>
            <a:r>
              <a:rPr lang="cs-CZ" dirty="0"/>
              <a:t>Batista šťastnou náhodou smrti uniká.</a:t>
            </a:r>
          </a:p>
          <a:p>
            <a:r>
              <a:rPr lang="cs-CZ" dirty="0"/>
              <a:t>1957 – 1958 boje po celé zemi – povstalci útočí např. na kasárny a rozdávají zbraně veřejnosti.</a:t>
            </a:r>
          </a:p>
          <a:p>
            <a:r>
              <a:rPr lang="cs-CZ" dirty="0"/>
              <a:t>Situace v zemi se stále více stávala pro režim neudržitelnou.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50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7439"/>
            <a:ext cx="12192000" cy="45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Kubánská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Partyzáni v horách získávají stále více spojenců.</a:t>
            </a:r>
          </a:p>
          <a:p>
            <a:r>
              <a:rPr lang="cs-CZ" dirty="0"/>
              <a:t>Partyzáni získávají fotodokumentaci z americké vojenské základny </a:t>
            </a:r>
            <a:r>
              <a:rPr lang="cs-CZ" dirty="0" err="1"/>
              <a:t>Guantanámo</a:t>
            </a:r>
            <a:r>
              <a:rPr lang="cs-CZ" dirty="0"/>
              <a:t>.</a:t>
            </a:r>
          </a:p>
          <a:p>
            <a:r>
              <a:rPr lang="cs-CZ" dirty="0"/>
              <a:t>Nakládání amerických napalmových pum do kubánských bombardérů, které nemilosrdně vypalovaly vesnice v oblasti ovládané povstalci. </a:t>
            </a:r>
          </a:p>
          <a:p>
            <a:r>
              <a:rPr lang="cs-CZ" dirty="0"/>
              <a:t>Fotografie předány sdělovacím prostředkům v USA</a:t>
            </a:r>
          </a:p>
          <a:p>
            <a:r>
              <a:rPr lang="cs-CZ" dirty="0"/>
              <a:t>Velká odezva na veřejném mínění, které se stavělo stále negativněji vůči činnosti stávajícího kubánského prezidenta a vlády.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57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114" y="0"/>
            <a:ext cx="5355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2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Kubánská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Povstalecká armáda úspěšně odráží ofenzívu vládních vojsk – stabilizace fronty.</a:t>
            </a:r>
          </a:p>
          <a:p>
            <a:r>
              <a:rPr lang="cs-CZ" dirty="0"/>
              <a:t>Che Guevara přesouvá své jednotky do středu země.</a:t>
            </a:r>
          </a:p>
          <a:p>
            <a:r>
              <a:rPr lang="cs-CZ" dirty="0"/>
              <a:t>Nárůst dezercí kubánských vládních vojáku</a:t>
            </a:r>
          </a:p>
          <a:p>
            <a:r>
              <a:rPr lang="cs-CZ" dirty="0"/>
              <a:t>Přidávání se na stranu povstalců</a:t>
            </a:r>
          </a:p>
          <a:p>
            <a:r>
              <a:rPr lang="cs-CZ" dirty="0"/>
              <a:t>Narušování dopravy a spoje mezi východem a západem ostrova</a:t>
            </a:r>
          </a:p>
          <a:p>
            <a:r>
              <a:rPr lang="cs-CZ" dirty="0"/>
              <a:t>Koncem roku 1958 Batistovo vojsko zcela demoralizováno a poraženo i přesto, že ani početně ani výzbrojí se Povstalecké vojsko vládnímu zdaleka nevyrovnalo.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61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90" y="836022"/>
            <a:ext cx="11082528" cy="51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6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Kubánská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ledna 1959 zhroucení vlády</a:t>
            </a:r>
          </a:p>
          <a:p>
            <a:r>
              <a:rPr lang="cs-CZ" dirty="0"/>
              <a:t>Prezident Batista opouští letecky Kubu.</a:t>
            </a:r>
          </a:p>
          <a:p>
            <a:r>
              <a:rPr lang="cs-CZ" dirty="0"/>
              <a:t>2. ledna 1959 povstalci v čele s Che Guevarou a </a:t>
            </a:r>
            <a:r>
              <a:rPr lang="cs-CZ" dirty="0" err="1"/>
              <a:t>Camilem</a:t>
            </a:r>
            <a:r>
              <a:rPr lang="cs-CZ" dirty="0"/>
              <a:t> </a:t>
            </a:r>
            <a:r>
              <a:rPr lang="cs-CZ" dirty="0" err="1"/>
              <a:t>Cienfuegosem</a:t>
            </a:r>
            <a:r>
              <a:rPr lang="cs-CZ" dirty="0"/>
              <a:t> vstupují do hlavního města Havany</a:t>
            </a:r>
          </a:p>
          <a:p>
            <a:r>
              <a:rPr lang="cs-CZ" dirty="0"/>
              <a:t>8. ledna 1959 přijíždí do Havany 33letý vůdce partyzánů Fidel Castro.</a:t>
            </a:r>
          </a:p>
          <a:p>
            <a:r>
              <a:rPr lang="cs-CZ" dirty="0"/>
              <a:t>V první vládě, která vznikla 5. ledna 1959, Fidel Castro nebyl.</a:t>
            </a:r>
          </a:p>
          <a:p>
            <a:r>
              <a:rPr lang="cs-CZ" dirty="0"/>
              <a:t>Tato vláda stále ještě uznána USA, SRN, Velkou Británií či ostatními státy Jižní Ameriky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29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Kubánská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Uvězňování kontrarevolucionářů</a:t>
            </a:r>
          </a:p>
          <a:p>
            <a:r>
              <a:rPr lang="cs-CZ" dirty="0"/>
              <a:t>Internováno bylo asi 75 tisíc osob. </a:t>
            </a:r>
          </a:p>
          <a:p>
            <a:r>
              <a:rPr lang="cs-CZ" dirty="0"/>
              <a:t>Asi čtvrt milionu lidí, zejména inteligence a duchovní, opustilo v první emigrační vlně ostrov.</a:t>
            </a:r>
          </a:p>
          <a:p>
            <a:r>
              <a:rPr lang="cs-CZ" dirty="0"/>
              <a:t>Září 1959 – do čela vlády dosazen Fidel Castro</a:t>
            </a:r>
          </a:p>
          <a:p>
            <a:r>
              <a:rPr lang="cs-CZ" dirty="0"/>
              <a:t>Pozemková reforma – USA přicházejí o 47% kubánské půdy</a:t>
            </a:r>
          </a:p>
          <a:p>
            <a:r>
              <a:rPr lang="cs-CZ" dirty="0"/>
              <a:t>Znárodňování amerických společností na Kubě </a:t>
            </a:r>
          </a:p>
          <a:p>
            <a:r>
              <a:rPr lang="en-US" dirty="0"/>
              <a:t>Cuban Telephone Company</a:t>
            </a:r>
            <a:r>
              <a:rPr lang="cs-CZ" dirty="0"/>
              <a:t>,</a:t>
            </a:r>
            <a:r>
              <a:rPr lang="en-US" dirty="0"/>
              <a:t> Cuban Electronic Company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80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Kuba v době před revolucí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Dějiny kubánské revoluce sahají až do roku 1898, kdy se Kuba po porážce Španělska ve španělsko-americké válce stala nezávislou republikou</a:t>
            </a:r>
          </a:p>
          <a:p>
            <a:r>
              <a:rPr lang="cs-CZ" dirty="0"/>
              <a:t>Okupace Kuby Spojenými státy v letech 1898 – 1902</a:t>
            </a:r>
          </a:p>
          <a:p>
            <a:r>
              <a:rPr lang="cs-CZ" dirty="0"/>
              <a:t>Následně až do roku 1930 celostátní stávky za zvýšení mezd, demonstrace proti chudobě, vysokým životním nákladům atd.</a:t>
            </a:r>
          </a:p>
          <a:p>
            <a:r>
              <a:rPr lang="cs-CZ" dirty="0"/>
              <a:t>Od roku 1925 vláda generála Gerarda </a:t>
            </a:r>
            <a:r>
              <a:rPr lang="cs-CZ" dirty="0" err="1"/>
              <a:t>Mochady</a:t>
            </a:r>
            <a:endParaRPr lang="cs-CZ" dirty="0"/>
          </a:p>
          <a:p>
            <a:r>
              <a:rPr lang="cs-CZ" dirty="0"/>
              <a:t>Za jeho vlády výrazná závislost na USA</a:t>
            </a:r>
          </a:p>
          <a:p>
            <a:r>
              <a:rPr lang="cs-CZ" dirty="0"/>
              <a:t>Krvavá diktatura svržena až v roce 1933</a:t>
            </a:r>
          </a:p>
        </p:txBody>
      </p:sp>
    </p:spTree>
    <p:extLst>
      <p:ext uri="{BB962C8B-B14F-4D97-AF65-F5344CB8AC3E}">
        <p14:creationId xmlns:p14="http://schemas.microsoft.com/office/powerpoint/2010/main" val="342149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29" y="815850"/>
            <a:ext cx="10058400" cy="5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0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Obchodní embargo ze strany USA</a:t>
            </a:r>
          </a:p>
          <a:p>
            <a:r>
              <a:rPr lang="cs-CZ" dirty="0"/>
              <a:t>Navázaní vztahů se SSSR</a:t>
            </a:r>
          </a:p>
          <a:p>
            <a:r>
              <a:rPr lang="cs-CZ" dirty="0"/>
              <a:t>1962 rozmístění amerických raket v Turecku namířených na SSSR</a:t>
            </a:r>
          </a:p>
        </p:txBody>
      </p:sp>
    </p:spTree>
    <p:extLst>
      <p:ext uri="{BB962C8B-B14F-4D97-AF65-F5344CB8AC3E}">
        <p14:creationId xmlns:p14="http://schemas.microsoft.com/office/powerpoint/2010/main" val="2132932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172" y="539615"/>
            <a:ext cx="8823959" cy="58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03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44450"/>
            <a:ext cx="10058400" cy="67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4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822" y="778721"/>
            <a:ext cx="6801394" cy="52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2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Druhá Komunistická strana Kuby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 roce 1965 ORI přejmována na PCC (Komunistickou stranu Kuby) a stala se jedinou povolenou stranou na Kubě</a:t>
            </a:r>
          </a:p>
          <a:p>
            <a:r>
              <a:rPr lang="en-US"/>
              <a:t>Fidel Castro schválil invazi SSSR do Československa a demonstroval tím tak opětovné sblížení Kuby se SSSR</a:t>
            </a:r>
          </a:p>
          <a:p>
            <a:r>
              <a:rPr lang="en-US"/>
              <a:t>SSSR však nesdílelo s Castrem všechny politické principy (Castro chtěl posílat na pomoc bojové jednotky do protiamerických zemí Třetího světa)</a:t>
            </a:r>
          </a:p>
        </p:txBody>
      </p:sp>
    </p:spTree>
    <p:extLst>
      <p:ext uri="{BB962C8B-B14F-4D97-AF65-F5344CB8AC3E}">
        <p14:creationId xmlns:p14="http://schemas.microsoft.com/office/powerpoint/2010/main" val="242208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952" y="268022"/>
            <a:ext cx="4606476" cy="6284002"/>
          </a:xfrm>
        </p:spPr>
      </p:pic>
    </p:spTree>
    <p:extLst>
      <p:ext uri="{BB962C8B-B14F-4D97-AF65-F5344CB8AC3E}">
        <p14:creationId xmlns:p14="http://schemas.microsoft.com/office/powerpoint/2010/main" val="287872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Směr PCC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Oficiálně idea marxismu-leninismu</a:t>
            </a:r>
          </a:p>
          <a:p>
            <a:r>
              <a:rPr lang="en-US"/>
              <a:t>Iracionální protiimperialismus</a:t>
            </a:r>
          </a:p>
          <a:p>
            <a:r>
              <a:rPr lang="en-US"/>
              <a:t>Kubánský nacionalismus</a:t>
            </a:r>
          </a:p>
          <a:p>
            <a:r>
              <a:rPr lang="en-US"/>
              <a:t>Castrismus (Fidelismus) </a:t>
            </a:r>
            <a:r>
              <a:rPr lang="mr-IN"/>
              <a:t>–</a:t>
            </a:r>
            <a:r>
              <a:rPr lang="en-US"/>
              <a:t> časté setkávání s lidmi, posílení charismatu a postavení vůdce, nacionalismus (často kritizováno jako populismus)</a:t>
            </a:r>
          </a:p>
          <a:p>
            <a:r>
              <a:rPr lang="en-US"/>
              <a:t>Castro se chtěl spoléhat na dobrovolnou práci spíše než na mzdy (vedlo k hospodářské krizi v 60. letech)</a:t>
            </a:r>
          </a:p>
        </p:txBody>
      </p:sp>
    </p:spTree>
    <p:extLst>
      <p:ext uri="{BB962C8B-B14F-4D97-AF65-F5344CB8AC3E}">
        <p14:creationId xmlns:p14="http://schemas.microsoft.com/office/powerpoint/2010/main" val="1847288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06" y="395785"/>
            <a:ext cx="5137297" cy="31946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3" y="2946400"/>
            <a:ext cx="5562600" cy="37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16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863" y="0"/>
            <a:ext cx="5132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9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Kuba v době před revolucí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1934 vládu v zemi přebírá </a:t>
            </a:r>
            <a:r>
              <a:rPr lang="cs-CZ" dirty="0" err="1"/>
              <a:t>Fulgencio</a:t>
            </a:r>
            <a:r>
              <a:rPr lang="cs-CZ" dirty="0"/>
              <a:t> Batista.</a:t>
            </a:r>
          </a:p>
          <a:p>
            <a:r>
              <a:rPr lang="cs-CZ" dirty="0"/>
              <a:t>Kuba začala sloužit jako výcvikový prostor pro americké a britské piloty.</a:t>
            </a:r>
          </a:p>
          <a:p>
            <a:r>
              <a:rPr lang="cs-CZ" dirty="0"/>
              <a:t>Spojeným státům také poskytnuty všechny námořní základny. </a:t>
            </a:r>
          </a:p>
          <a:p>
            <a:r>
              <a:rPr lang="cs-CZ" dirty="0"/>
              <a:t>USA odměnou za to vykupovaly produkci cukru a poskytly Kubě štědré půjčky.</a:t>
            </a:r>
          </a:p>
          <a:p>
            <a:r>
              <a:rPr lang="cs-CZ" dirty="0"/>
              <a:t>Do roku 1949 se vystřídalo na Kubě několik prezidentů, nijak se ale nezměnila daná politická a ekonomická situace.</a:t>
            </a:r>
          </a:p>
          <a:p>
            <a:r>
              <a:rPr lang="cs-CZ" dirty="0"/>
              <a:t>1952 Batista se podruhé dostává k moci (vojenský puč)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602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Fidel Castro a jeho vláda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Byl kubánský prezident a premiér, revolucionář a první tajemník Komunistické strany Kuby.</a:t>
            </a:r>
          </a:p>
          <a:p>
            <a:r>
              <a:rPr lang="cs-CZ" dirty="0"/>
              <a:t>Za jeho vlády: </a:t>
            </a:r>
          </a:p>
          <a:p>
            <a:r>
              <a:rPr lang="cs-CZ" dirty="0"/>
              <a:t>výstavba socialismu (dostupné a kvalitní vzdělání či zdravotnictví), rozvoj zemědělství, vzrůst vzdělanosti, integrace do RVHP. </a:t>
            </a:r>
          </a:p>
          <a:p>
            <a:r>
              <a:rPr lang="cs-CZ" dirty="0"/>
              <a:t>Dále však také:</a:t>
            </a:r>
          </a:p>
          <a:p>
            <a:r>
              <a:rPr lang="cs-CZ" dirty="0"/>
              <a:t>Cenzura tisku, porušování lidských práv, zadržování velkého počtu politických vězňů či neúspěšné vyrovnávání se s chudobou obyvatelstva na přelomu 20. a 21. století</a:t>
            </a:r>
          </a:p>
        </p:txBody>
      </p:sp>
    </p:spTree>
    <p:extLst>
      <p:ext uri="{BB962C8B-B14F-4D97-AF65-F5344CB8AC3E}">
        <p14:creationId xmlns:p14="http://schemas.microsoft.com/office/powerpoint/2010/main" val="3669480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Fidel Castro a komunistická ideologie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Původně sliboval demokratické reformy</a:t>
            </a:r>
          </a:p>
          <a:p>
            <a:r>
              <a:rPr lang="cs-CZ" dirty="0"/>
              <a:t>Nastolil na Kubě autoritativní režim</a:t>
            </a:r>
          </a:p>
          <a:p>
            <a:r>
              <a:rPr lang="cs-CZ" dirty="0"/>
              <a:t>Revoluci později prohlásil za komunistickou </a:t>
            </a:r>
          </a:p>
          <a:p>
            <a:r>
              <a:rPr lang="cs-CZ" dirty="0"/>
              <a:t>Navázal blízké vztahy se Sovětským svazem a dalšími socialitickými zeměmi</a:t>
            </a:r>
          </a:p>
          <a:p>
            <a:r>
              <a:rPr lang="cs-CZ" dirty="0"/>
              <a:t>Znárodňování, odkupování půdy</a:t>
            </a:r>
          </a:p>
          <a:p>
            <a:r>
              <a:rPr lang="cs-CZ" dirty="0"/>
              <a:t>Po sovětském vzoru Castro rychle zaváděl školství, aby zvýšil gramotnost Kubánců</a:t>
            </a:r>
          </a:p>
          <a:p>
            <a:r>
              <a:rPr lang="cs-CZ" dirty="0"/>
              <a:t>Zavedena bezplatná lékařská péče</a:t>
            </a:r>
          </a:p>
        </p:txBody>
      </p:sp>
    </p:spTree>
    <p:extLst>
      <p:ext uri="{BB962C8B-B14F-4D97-AF65-F5344CB8AC3E}">
        <p14:creationId xmlns:p14="http://schemas.microsoft.com/office/powerpoint/2010/main" val="735284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Fidel Castro a komunistická ideologie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Vysílaní vojenských jednotek do Angoly a dalších rozvojových zemí, kde existovaly levicové vlády nebo vojenské oddíly.</a:t>
            </a:r>
          </a:p>
          <a:p>
            <a:r>
              <a:rPr lang="cs-CZ" dirty="0"/>
              <a:t>Tímto demonstroval odhodlanost země bojovat za komunismus kdekoliv na světě.</a:t>
            </a:r>
          </a:p>
          <a:p>
            <a:r>
              <a:rPr lang="cs-CZ" dirty="0"/>
              <a:t>Postupem času zklamal mnoho lidí jak ve světě tak na Kubě</a:t>
            </a:r>
          </a:p>
          <a:p>
            <a:r>
              <a:rPr lang="cs-CZ" dirty="0"/>
              <a:t>Hrubé porušování lidských práv, potlačování a pronásledování opozičních politiků, neobratná ekonomická politika, tvrdá cenzura tisku či zákaz emigrace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7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Fidel Castro a komunistická ideologie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Jeho politické názory ovlivnily americké vojenské intervence a okupace v několika státech Karibiku a Střední Ameriky z první třetiny 20. století tzv. Banánové války. </a:t>
            </a:r>
          </a:p>
          <a:p>
            <a:r>
              <a:rPr lang="cs-CZ" dirty="0"/>
              <a:t>Na protiamerické postoje Fidela Castra měla vliv také americká podpora Batistova režimu.</a:t>
            </a:r>
          </a:p>
          <a:p>
            <a:r>
              <a:rPr lang="cs-CZ" sz="1700" dirty="0"/>
              <a:t>Intervence v Panamě (1902-1903)</a:t>
            </a:r>
          </a:p>
          <a:p>
            <a:r>
              <a:rPr lang="cs-CZ" sz="1700" dirty="0"/>
              <a:t>Okupace Nikaragui (1912-1933)</a:t>
            </a:r>
          </a:p>
          <a:p>
            <a:r>
              <a:rPr lang="cs-CZ" sz="1700" dirty="0"/>
              <a:t>Okupace Haiti (1915-1934)</a:t>
            </a:r>
          </a:p>
          <a:p>
            <a:r>
              <a:rPr lang="cs-CZ" sz="1700" dirty="0"/>
              <a:t>Okupace Dominikánské republiky (1916-1924)</a:t>
            </a:r>
          </a:p>
          <a:p>
            <a:r>
              <a:rPr lang="cs-CZ" sz="1700" dirty="0"/>
              <a:t>Intervence v Hondurasu (1903, 1907, 1911, 1912, 1919, 1924 a 1925)</a:t>
            </a:r>
          </a:p>
          <a:p>
            <a:r>
              <a:rPr lang="cs-CZ" sz="1700" dirty="0"/>
              <a:t>Americké zapojení do Mexické revoluce (1914–1919)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128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Konec vlády Fidela Castra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Problémy se zdravím, v roce 2006 pověřil vedením Kuby svého bratra Raúla</a:t>
            </a:r>
          </a:p>
          <a:p>
            <a:r>
              <a:rPr lang="en-US"/>
              <a:t>Od té doby se málo ukazoval na veřejnosti a jeho zdravotní stav byl označován jako “státní tajemství”</a:t>
            </a:r>
          </a:p>
          <a:p>
            <a:r>
              <a:rPr lang="en-US"/>
              <a:t>V roce 2015 spekulace o jeho smrti</a:t>
            </a:r>
          </a:p>
          <a:p>
            <a:r>
              <a:rPr lang="en-US"/>
              <a:t>25.11.2016 umírá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95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Kritika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Castro občas kritizoval principy komunismu </a:t>
            </a:r>
          </a:p>
          <a:p>
            <a:r>
              <a:rPr lang="en-US"/>
              <a:t>Šlo mu hlavně o navázání spolupráce se SSSR</a:t>
            </a:r>
          </a:p>
          <a:p>
            <a:r>
              <a:rPr lang="en-US"/>
              <a:t>Spousta prvků komunistické revoluce byla spíše vůlí Che Guevary</a:t>
            </a:r>
          </a:p>
          <a:p>
            <a:r>
              <a:rPr lang="en-US"/>
              <a:t>Během studené války musela USA uznat Castrovu vládu a SSSR odstranit své základny</a:t>
            </a:r>
          </a:p>
          <a:p>
            <a:r>
              <a:rPr lang="en-US"/>
              <a:t>Castro s tím však nesouhlasil a chtěl spor vyhrotit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7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Doba po pádu železné opony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 rozpadu SSSR velká krize</a:t>
            </a:r>
          </a:p>
          <a:p>
            <a:r>
              <a:rPr lang="en-US"/>
              <a:t>Nedostatek ropy a jiného zboží</a:t>
            </a:r>
          </a:p>
          <a:p>
            <a:r>
              <a:rPr lang="en-US"/>
              <a:t>"Zvláštní období” </a:t>
            </a:r>
            <a:r>
              <a:rPr lang="mr-IN"/>
              <a:t>–</a:t>
            </a:r>
            <a:r>
              <a:rPr lang="en-US"/>
              <a:t> hospodářská omezení omezení</a:t>
            </a:r>
          </a:p>
          <a:p>
            <a:r>
              <a:rPr lang="en-US"/>
              <a:t>Nucená spolupráce s Venezuelou a Čínou</a:t>
            </a:r>
          </a:p>
          <a:p>
            <a:r>
              <a:rPr lang="en-US"/>
              <a:t>Dodnes na Kubě jezdí auta z 50. let, minimum nových</a:t>
            </a:r>
          </a:p>
          <a:p>
            <a:r>
              <a:rPr lang="en-US"/>
              <a:t>V poslední době zlepšování vztahů s USA </a:t>
            </a:r>
            <a:r>
              <a:rPr lang="mr-IN"/>
              <a:t>–</a:t>
            </a:r>
            <a:r>
              <a:rPr lang="en-US"/>
              <a:t> více turistů, více zboží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095" y="548963"/>
            <a:ext cx="8917637" cy="5948470"/>
          </a:xfrm>
        </p:spPr>
      </p:pic>
    </p:spTree>
    <p:extLst>
      <p:ext uri="{BB962C8B-B14F-4D97-AF65-F5344CB8AC3E}">
        <p14:creationId xmlns:p14="http://schemas.microsoft.com/office/powerpoint/2010/main" val="903851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65100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34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Shrnutí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Před revolucí různé autoritativní režimy, velká závislost na USA, chudoba, nevzdělanost</a:t>
            </a:r>
          </a:p>
          <a:p>
            <a:r>
              <a:rPr lang="en-US"/>
              <a:t>Revoluce </a:t>
            </a:r>
            <a:r>
              <a:rPr lang="mr-IN"/>
              <a:t>–</a:t>
            </a:r>
            <a:r>
              <a:rPr lang="en-US"/>
              <a:t> změna politické ideologie </a:t>
            </a:r>
            <a:r>
              <a:rPr lang="mr-IN"/>
              <a:t>–</a:t>
            </a:r>
            <a:r>
              <a:rPr lang="en-US"/>
              <a:t> úzké napojení na SSSR</a:t>
            </a:r>
          </a:p>
          <a:p>
            <a:r>
              <a:rPr lang="en-US"/>
              <a:t>Zavedení kvalitního a bezplatného školství a zdravotnictví, sociální reformy</a:t>
            </a:r>
          </a:p>
          <a:p>
            <a:r>
              <a:rPr lang="en-US"/>
              <a:t>Porušování lidských práv, zatýkání odpůrců režimu, nedostatek zboží</a:t>
            </a:r>
          </a:p>
          <a:p>
            <a:r>
              <a:rPr lang="en-US"/>
              <a:t>V posledních letech zlepšení vztahů s USA</a:t>
            </a:r>
          </a:p>
        </p:txBody>
      </p:sp>
    </p:spTree>
    <p:extLst>
      <p:ext uri="{BB962C8B-B14F-4D97-AF65-F5344CB8AC3E}">
        <p14:creationId xmlns:p14="http://schemas.microsoft.com/office/powerpoint/2010/main" val="204862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Komunistická strana Kuby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Španělsky </a:t>
            </a:r>
            <a:r>
              <a:rPr lang="en-US" i="1"/>
              <a:t>Partido Comunista de Cuba</a:t>
            </a:r>
            <a:r>
              <a:rPr lang="en-US"/>
              <a:t>, zkratka </a:t>
            </a:r>
            <a:r>
              <a:rPr lang="en-US" i="1"/>
              <a:t>PCC</a:t>
            </a:r>
          </a:p>
          <a:p>
            <a:r>
              <a:rPr lang="en-US"/>
              <a:t>Poporvé založena v roce 1925</a:t>
            </a:r>
          </a:p>
          <a:p>
            <a:r>
              <a:rPr lang="en-US"/>
              <a:t>V polovině 30. let podpořila Fulgencia Bauitistu a poté co se stal prezidentem se dostali i do vlády (jako první komunisté v JA)</a:t>
            </a:r>
          </a:p>
          <a:p>
            <a:r>
              <a:rPr lang="en-US"/>
              <a:t>Během 2. sv. Války ovlivněna komunisty z USA a v roce 1944 se umirnují a přejmenovávají na Lidovou socialistickou stranu (</a:t>
            </a:r>
            <a:r>
              <a:rPr lang="en-US" i="1"/>
              <a:t>Partido Socialista Popular, PSP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2812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1) Kam se přesunul Fidel Castro po zákazu veřejného vystupovaní na Kubě?</a:t>
            </a:r>
          </a:p>
          <a:p>
            <a:pPr lvl="1"/>
            <a:r>
              <a:rPr lang="cs-CZ" sz="2000" dirty="0"/>
              <a:t>A) Do USA</a:t>
            </a:r>
          </a:p>
          <a:p>
            <a:pPr lvl="1"/>
            <a:r>
              <a:rPr lang="cs-CZ" sz="2000" dirty="0"/>
              <a:t>B) Do Venezuely</a:t>
            </a:r>
          </a:p>
          <a:p>
            <a:pPr lvl="1"/>
            <a:r>
              <a:rPr lang="cs-CZ" sz="2000" dirty="0"/>
              <a:t>C)Do Mexika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r>
              <a:rPr lang="cs-CZ" sz="2000" dirty="0"/>
              <a:t>2) S kým se v Fidel Castro v zahraničí seznámil? </a:t>
            </a:r>
          </a:p>
          <a:p>
            <a:pPr lvl="1"/>
            <a:r>
              <a:rPr lang="cs-CZ" sz="2000" dirty="0"/>
              <a:t>A)S </a:t>
            </a:r>
            <a:r>
              <a:rPr lang="cs-CZ" sz="2000" dirty="0" err="1"/>
              <a:t>Fulgenciem</a:t>
            </a:r>
            <a:r>
              <a:rPr lang="cs-CZ" sz="2000" dirty="0"/>
              <a:t> Batistou</a:t>
            </a:r>
          </a:p>
          <a:p>
            <a:pPr lvl="1"/>
            <a:r>
              <a:rPr lang="cs-CZ" sz="2000" dirty="0"/>
              <a:t>B) S Che Guevarou</a:t>
            </a:r>
          </a:p>
          <a:p>
            <a:pPr lvl="1"/>
            <a:r>
              <a:rPr lang="cs-CZ" sz="2000" dirty="0"/>
              <a:t>C)S Karlem Marxem </a:t>
            </a:r>
          </a:p>
        </p:txBody>
      </p:sp>
    </p:spTree>
    <p:extLst>
      <p:ext uri="{BB962C8B-B14F-4D97-AF65-F5344CB8AC3E}">
        <p14:creationId xmlns:p14="http://schemas.microsoft.com/office/powerpoint/2010/main" val="453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060"/>
            <a:ext cx="10515600" cy="5016903"/>
          </a:xfrm>
        </p:spPr>
        <p:txBody>
          <a:bodyPr/>
          <a:lstStyle/>
          <a:p>
            <a:r>
              <a:rPr lang="en-US"/>
              <a:t>Jak se jmenoval směr, kterým se řídil Fidel Castro?</a:t>
            </a:r>
          </a:p>
          <a:p>
            <a:pPr lvl="1"/>
            <a:r>
              <a:rPr lang="en-US"/>
              <a:t>A) Kastrátismus</a:t>
            </a:r>
          </a:p>
          <a:p>
            <a:pPr lvl="1"/>
            <a:r>
              <a:rPr lang="en-US"/>
              <a:t>B) Fašismus</a:t>
            </a:r>
          </a:p>
          <a:p>
            <a:pPr lvl="1"/>
            <a:r>
              <a:rPr lang="en-US"/>
              <a:t>C) Castrismus</a:t>
            </a:r>
          </a:p>
          <a:p>
            <a:pPr lvl="1"/>
            <a:endParaRPr lang="en-US"/>
          </a:p>
          <a:p>
            <a:r>
              <a:rPr lang="en-US"/>
              <a:t>Kdo nastoupil do vedení Kuby místo Fidela Castra?</a:t>
            </a:r>
          </a:p>
          <a:p>
            <a:pPr lvl="1"/>
            <a:r>
              <a:rPr lang="en-US"/>
              <a:t>A) Josif Vissarionovič Stalin</a:t>
            </a:r>
          </a:p>
          <a:p>
            <a:pPr lvl="1"/>
            <a:r>
              <a:rPr lang="en-US"/>
              <a:t>B) Raúl Castro</a:t>
            </a:r>
          </a:p>
          <a:p>
            <a:pPr lvl="1"/>
            <a:r>
              <a:rPr lang="en-US"/>
              <a:t>C) Fulgencio Batista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1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1120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„Socialismus nebo smrt!“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5951" y="3437602"/>
            <a:ext cx="20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Fidel Castro</a:t>
            </a:r>
          </a:p>
        </p:txBody>
      </p:sp>
    </p:spTree>
    <p:extLst>
      <p:ext uri="{BB962C8B-B14F-4D97-AF65-F5344CB8AC3E}">
        <p14:creationId xmlns:p14="http://schemas.microsoft.com/office/powerpoint/2010/main" val="174625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Komunistická strana Kuby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 odchodu Batisty jsou komunisté pololegální a po jeho návratu v roce 1953 dokonce ilegální a dostávají se do opozice</a:t>
            </a:r>
          </a:p>
          <a:p>
            <a:r>
              <a:rPr lang="en-US"/>
              <a:t>Sjednocením stran vznikají tzv Sjednocené revoluční organizace (ORI), jehož součástí bylo Hnutí 26. července (Barbudos), Studentské direktorium a Ortodoxní strana </a:t>
            </a:r>
          </a:p>
          <a:p>
            <a:r>
              <a:rPr lang="en-US"/>
              <a:t>V čele ORI stál Aníbal Escalante, který poté utíká do Moskvy, protože nesdílí Castrovy názory na vytvoření jedné komunistické strany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Kuba v době před revolucí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volby odloženy na neurčito.</a:t>
            </a:r>
          </a:p>
          <a:p>
            <a:r>
              <a:rPr lang="cs-CZ" dirty="0"/>
              <a:t>Zrušena ústava z roku 1940 a zakázány odborové organizace.</a:t>
            </a:r>
          </a:p>
          <a:p>
            <a:r>
              <a:rPr lang="cs-CZ" dirty="0"/>
              <a:t>Od března 1952 do prosince 1958 zavraždila armáda a policie asi 20 tis. osob.</a:t>
            </a:r>
          </a:p>
          <a:p>
            <a:r>
              <a:rPr lang="cs-CZ" dirty="0"/>
              <a:t>Politický teror při potlačování demokratických svobod.</a:t>
            </a:r>
          </a:p>
          <a:p>
            <a:r>
              <a:rPr lang="cs-CZ" dirty="0"/>
              <a:t>Batistova patřila k nejkrutějším v celé Latinské Americe.</a:t>
            </a:r>
          </a:p>
          <a:p>
            <a:r>
              <a:rPr lang="cs-CZ" dirty="0" err="1"/>
              <a:t>Fulgencio</a:t>
            </a:r>
            <a:r>
              <a:rPr lang="cs-CZ" dirty="0"/>
              <a:t> Batista – neomezený diktátor Kuby</a:t>
            </a:r>
          </a:p>
          <a:p>
            <a:r>
              <a:rPr lang="cs-CZ" dirty="0"/>
              <a:t>V zemi vyhlášen trvalý výjimečný stav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55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21" y="467096"/>
            <a:ext cx="5643698" cy="590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5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Kubánská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26. července 1953 – neúspěšný útok na </a:t>
            </a:r>
            <a:r>
              <a:rPr lang="cs-CZ" dirty="0" err="1"/>
              <a:t>kasárnu</a:t>
            </a:r>
            <a:r>
              <a:rPr lang="cs-CZ" dirty="0"/>
              <a:t> </a:t>
            </a:r>
            <a:r>
              <a:rPr lang="cs-CZ" dirty="0" err="1"/>
              <a:t>Moncada</a:t>
            </a:r>
            <a:r>
              <a:rPr lang="cs-CZ" dirty="0"/>
              <a:t>.</a:t>
            </a:r>
          </a:p>
          <a:p>
            <a:r>
              <a:rPr lang="cs-CZ" dirty="0"/>
              <a:t>Vedoucí postavení mladý právník Fidel Castro.</a:t>
            </a:r>
          </a:p>
          <a:p>
            <a:r>
              <a:rPr lang="cs-CZ" dirty="0"/>
              <a:t>Kvalitní právnické vzdělání získal na Kubě díky svému bohatému otci.</a:t>
            </a:r>
          </a:p>
          <a:p>
            <a:r>
              <a:rPr lang="cs-CZ" dirty="0"/>
              <a:t>Vystupoval značně radikálně proti sociálním nerovnostem na Kubě.</a:t>
            </a:r>
          </a:p>
          <a:p>
            <a:r>
              <a:rPr lang="cs-CZ" dirty="0"/>
              <a:t>Po útoku na </a:t>
            </a:r>
            <a:r>
              <a:rPr lang="cs-CZ" dirty="0" err="1"/>
              <a:t>kasárnu</a:t>
            </a:r>
            <a:r>
              <a:rPr lang="cs-CZ" dirty="0"/>
              <a:t> </a:t>
            </a:r>
            <a:r>
              <a:rPr lang="cs-CZ" dirty="0" err="1"/>
              <a:t>Moncada</a:t>
            </a:r>
            <a:r>
              <a:rPr lang="cs-CZ" dirty="0"/>
              <a:t> společně s ostatními revolucionáři zatčen.</a:t>
            </a:r>
          </a:p>
          <a:p>
            <a:r>
              <a:rPr lang="cs-CZ" dirty="0"/>
              <a:t>Odsouzen na 15 let vězení.</a:t>
            </a:r>
          </a:p>
          <a:p>
            <a:r>
              <a:rPr lang="cs-CZ" dirty="0"/>
              <a:t>Záhy propuštěn.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74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Kubánská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1955 zákaz vystupování na veřejnosti</a:t>
            </a:r>
          </a:p>
          <a:p>
            <a:r>
              <a:rPr lang="cs-CZ" dirty="0"/>
              <a:t>Téhož roku přesun do Mexika kde se pustil do organizování guerillového Hnutí 26. července.</a:t>
            </a:r>
          </a:p>
          <a:p>
            <a:r>
              <a:rPr lang="cs-CZ" dirty="0"/>
              <a:t>V Mexiku seznámení s Che Guevarou</a:t>
            </a:r>
          </a:p>
          <a:p>
            <a:r>
              <a:rPr lang="cs-CZ" dirty="0"/>
              <a:t>v Mexiku objevil Castro  starou 19m dlouhou loď. Nevelká loď dokázala plout rychlostí jen asi 16 km/hod.</a:t>
            </a:r>
          </a:p>
          <a:p>
            <a:r>
              <a:rPr lang="cs-CZ" dirty="0"/>
              <a:t>15. listopadu 1956 oznámil Castro světové veřejnosti, že je připraven k ozbrojenému boji a k expedici na Kubu.</a:t>
            </a:r>
          </a:p>
          <a:p>
            <a:r>
              <a:rPr lang="cs-CZ" dirty="0"/>
              <a:t>Jachta </a:t>
            </a:r>
            <a:r>
              <a:rPr lang="cs-CZ" dirty="0" err="1"/>
              <a:t>Granma</a:t>
            </a:r>
            <a:r>
              <a:rPr lang="cs-CZ" dirty="0"/>
              <a:t> vyplula 25. listopadu 1956 z mexického </a:t>
            </a:r>
            <a:r>
              <a:rPr lang="cs-CZ" dirty="0" err="1"/>
              <a:t>Tuxpanu</a:t>
            </a:r>
            <a:r>
              <a:rPr lang="cs-CZ" dirty="0"/>
              <a:t>.</a:t>
            </a:r>
          </a:p>
          <a:p>
            <a:r>
              <a:rPr lang="cs-CZ" dirty="0"/>
              <a:t>2. prosince 1956 vylodění na Kubě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743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1677</Words>
  <Application>Microsoft Office PowerPoint</Application>
  <PresentationFormat>Širokoúhlá obrazovka</PresentationFormat>
  <Paragraphs>181</Paragraphs>
  <Slides>42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Motiv Office</vt:lpstr>
      <vt:lpstr>Přenos komunistické ideologie z Evropy na Kubu</vt:lpstr>
      <vt:lpstr>Kuba v době před revolucí</vt:lpstr>
      <vt:lpstr>Kuba v době před revolucí</vt:lpstr>
      <vt:lpstr>Komunistická strana Kuby</vt:lpstr>
      <vt:lpstr>Komunistická strana Kuby</vt:lpstr>
      <vt:lpstr>Kuba v době před revolucí</vt:lpstr>
      <vt:lpstr>Prezentace aplikace PowerPoint</vt:lpstr>
      <vt:lpstr>Kubánská revoluce</vt:lpstr>
      <vt:lpstr>Kubánská revoluce</vt:lpstr>
      <vt:lpstr>Prezentace aplikace PowerPoint</vt:lpstr>
      <vt:lpstr>Kubánská revoluce</vt:lpstr>
      <vt:lpstr>Kubánská revoluce</vt:lpstr>
      <vt:lpstr>Prezentace aplikace PowerPoint</vt:lpstr>
      <vt:lpstr>Kubánská revoluce</vt:lpstr>
      <vt:lpstr>Prezentace aplikace PowerPoint</vt:lpstr>
      <vt:lpstr>Kubánská revoluce</vt:lpstr>
      <vt:lpstr>Prezentace aplikace PowerPoint</vt:lpstr>
      <vt:lpstr>Kubánská revoluce</vt:lpstr>
      <vt:lpstr>Kubánská revoluce</vt:lpstr>
      <vt:lpstr>Prezentace aplikace PowerPoint</vt:lpstr>
      <vt:lpstr>Dopady revoluce</vt:lpstr>
      <vt:lpstr>Prezentace aplikace PowerPoint</vt:lpstr>
      <vt:lpstr>Prezentace aplikace PowerPoint</vt:lpstr>
      <vt:lpstr>Prezentace aplikace PowerPoint</vt:lpstr>
      <vt:lpstr>Druhá Komunistická strana Kuby </vt:lpstr>
      <vt:lpstr>Prezentace aplikace PowerPoint</vt:lpstr>
      <vt:lpstr>Směr PCC</vt:lpstr>
      <vt:lpstr>Prezentace aplikace PowerPoint</vt:lpstr>
      <vt:lpstr>Prezentace aplikace PowerPoint</vt:lpstr>
      <vt:lpstr>Fidel Castro a jeho vláda</vt:lpstr>
      <vt:lpstr>Fidel Castro a komunistická ideologie</vt:lpstr>
      <vt:lpstr>Fidel Castro a komunistická ideologie</vt:lpstr>
      <vt:lpstr>Fidel Castro a komunistická ideologie</vt:lpstr>
      <vt:lpstr>Konec vlády Fidela Castra</vt:lpstr>
      <vt:lpstr>Kritika</vt:lpstr>
      <vt:lpstr>Doba po pádu železné opony</vt:lpstr>
      <vt:lpstr>Prezentace aplikace PowerPoint</vt:lpstr>
      <vt:lpstr>Prezentace aplikace PowerPoint</vt:lpstr>
      <vt:lpstr>Shrnutí</vt:lpstr>
      <vt:lpstr>Otázky</vt:lpstr>
      <vt:lpstr>Prezentace aplikace PowerPoint</vt:lpstr>
      <vt:lpstr>„Socialismus nebo smrt!“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Přenos komunistické ideologie z Evropy na Kubu</dc:title>
  <dc:creator>Kuba</dc:creator>
  <cp:lastModifiedBy>Kokaisl Petr</cp:lastModifiedBy>
  <cp:revision>59</cp:revision>
  <dcterms:created xsi:type="dcterms:W3CDTF">2018-03-26T10:23:24Z</dcterms:created>
  <dcterms:modified xsi:type="dcterms:W3CDTF">2023-04-11T08:25:32Z</dcterms:modified>
</cp:coreProperties>
</file>