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67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napToGrid="0" snapToObjects="1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4030E-4FB4-2049-8055-4C2A23AA22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2672E-313E-F14C-AD57-58208140A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94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2672E-313E-F14C-AD57-58208140AE7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65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84E713-7E78-7B4E-9875-059FC545D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08985D-5A13-0D42-A2C6-BA9656FF2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55982E-1FE2-3446-842F-5FE2A49B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201F6C-9E5C-0840-8FBA-979303232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D300A8-518B-494A-81D6-4AD4541F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59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821BB4-CC9C-E94A-A078-4842FC5F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9B63CF2-AB0C-4248-81A5-891BED5B7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DD069B-CDC9-4B4E-8D50-28DE04E5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AC5DAC-F908-8441-B076-C069D1E6D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90A56E-3E29-4749-B7D9-D4EB95BDA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058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BD2580C-2442-8542-81C9-0FF0ADB0C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4C4AF7C-D9DE-084B-9FB8-4E41E0CFD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8E39CB-545D-064A-8D2A-9A3440082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388AE2-0912-F14E-BBFC-36DE4F70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4843A4-38C6-E94F-8DC4-ABAF83B3D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13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871C3-B71A-0945-9EF6-0A4C2A7B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F044C5-C11A-354B-BCF0-385C25D0D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CA7A59-E85C-FF48-9063-B8C205815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046E0C-587B-B24B-B694-E86688C2D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537FEB-01FC-FB4C-B4CA-1EBE1D1F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291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8FACA-1414-0944-813E-7B34438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85F279-5C13-9141-B519-958236127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109D77-93AC-CE49-A4BD-D632FA6E9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393ECE-5424-A442-81AB-38E7C69A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4407C4-FF07-744F-8E82-28E0F24B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889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85B238-6326-FE43-9CA8-2CCD6C955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B3FB7D-42A0-D64C-8587-1367AD2A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0FEF77-9B76-464A-BE9C-385F00CCF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E1A20F-8728-544E-9292-0F053E4B1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7CBFB7-FBAE-C442-AABD-26C1FD4A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E6F742-832C-4B4B-A5C7-A7C4AC34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31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84934F-3D2F-1A48-8756-10C080003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5D1B5E-F90F-9E45-B5F0-9CD69F93C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8AECF9-A929-CC41-95DB-2D725945D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9DF7334-F2E6-B84F-9EFC-574291883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62EE9B9-9E7D-EB46-B241-F27FFFA4B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60A8128-6B3A-2C4C-B23A-02E2F6E1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0FB3D1B-5B09-2B44-A604-94B44BFCD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8D82AC8-E202-C240-953D-5F3E0BC4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02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368BB-479B-FE4A-A322-B1ADCCD5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1F01D4A-E143-2347-AABA-06BAF20F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B459030-4634-AE42-997C-6BCCF805E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74B843-A87B-064D-8C2A-D4EB11E4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1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64AD5AE-CF6B-B14F-99DF-4DC85285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233E91E-0C12-D243-B715-C4FD44D61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F1C7B50-C831-C34C-B803-F4D6793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204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37E2A-3690-E54E-AFD9-5A0B2C74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42A04C-F5C8-CE4F-A697-C16A4F18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BEA0C26-6BD2-4A47-9FD6-7477DDCEC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1DA8A2-DD94-494E-AEFB-ECFE3BEF7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316729-3498-034E-AF51-BEE9D5B5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7B775B-3E05-A14E-B194-CF9B6CC3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52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8C345-D984-1946-944B-415CF845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79CF94F-1D17-2A47-A2BF-58E01D6B6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405F29-3CAE-B149-B0C6-9B5773374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E41C87-1314-7041-80C9-E3FB57FD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4A7CE0-A6E9-0D4B-AA36-8C097C28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94CFB9-589C-6A40-A0A7-083E1E18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48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CE468C-842C-E841-85AC-667DEB4A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333A35-ADB6-7348-B42D-0573F936A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8D522F-350D-A44A-89D7-C0630FD1C1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6AA8B-D3B2-284D-B3BF-2E80F9926BB9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972C06-8F64-1E43-9039-7EC9C8434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17F450-853E-684A-BC64-4702AA52D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95D95-C1E6-6B40-B94D-840C2C0302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90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etnamisa.cz/vietnamske-zvyky-tradice-ktere-si-mel-osvojit-nasinec/" TargetMode="External"/><Relationship Id="rId3" Type="http://schemas.openxmlformats.org/officeDocument/2006/relationships/hyperlink" Target="https://www.parlamentnilisty.cz/profily/Mgr-Pavel-Herman-20321/clanek/Filozofie-a-nabozenstvi-ve-Vietnamu-73113" TargetMode="External"/><Relationship Id="rId7" Type="http://schemas.openxmlformats.org/officeDocument/2006/relationships/hyperlink" Target="http://vietnam.cestujzadara.cz/nabozenske-a-statni-svatky/?fbclid=IwAR0AJXMPx555U1v-b2f9vZUfovAtpNz4hulEY_i7-Z7IAckKxnSFeWpR6y8" TargetMode="External"/><Relationship Id="rId2" Type="http://schemas.openxmlformats.org/officeDocument/2006/relationships/hyperlink" Target="https://dspace.cuni.cz/bitstream/handle/20.500.11956/79791/DPTX_2012_1_11410_0_387390_0_134112.pdf?sequence=1&amp;isAllowed=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ntrumcizincu.cz/akce/oslava-svatku-vu-lan/" TargetMode="External"/><Relationship Id="rId5" Type="http://schemas.openxmlformats.org/officeDocument/2006/relationships/hyperlink" Target="https://info.dingir.cz/tag/vietnamsky-buddhismus/" TargetMode="External"/><Relationship Id="rId4" Type="http://schemas.openxmlformats.org/officeDocument/2006/relationships/hyperlink" Target="https://vietnam1.estranky.cz/clanky/svatky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05702-B806-8B4C-8736-DF6D706B5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60383"/>
            <a:ext cx="10509504" cy="1193672"/>
          </a:xfrm>
        </p:spPr>
        <p:txBody>
          <a:bodyPr>
            <a:normAutofit/>
          </a:bodyPr>
          <a:lstStyle/>
          <a:p>
            <a:r>
              <a:rPr lang="cs-CZ" sz="5400"/>
              <a:t>BUDDHISMUS VE VIETNAMU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5837CEB-877B-114B-9245-F64D8B49A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5746131"/>
            <a:ext cx="10509504" cy="530173"/>
          </a:xfrm>
        </p:spPr>
        <p:txBody>
          <a:bodyPr>
            <a:noAutofit/>
          </a:bodyPr>
          <a:lstStyle/>
          <a:p>
            <a:r>
              <a:rPr lang="cs-CZ" sz="2000" dirty="0" err="1"/>
              <a:t>Thi</a:t>
            </a:r>
            <a:r>
              <a:rPr lang="cs-CZ" sz="2000" dirty="0"/>
              <a:t> Lan Anh </a:t>
            </a:r>
            <a:r>
              <a:rPr lang="cs-CZ" sz="2000" dirty="0" err="1"/>
              <a:t>Ngoová</a:t>
            </a:r>
            <a:r>
              <a:rPr lang="cs-CZ" sz="2000" dirty="0"/>
              <a:t>, Kristýna Holanová</a:t>
            </a:r>
          </a:p>
          <a:p>
            <a:r>
              <a:rPr lang="cs-CZ" sz="2000" dirty="0"/>
              <a:t>HKS, 2020</a:t>
            </a:r>
          </a:p>
        </p:txBody>
      </p:sp>
      <p:pic>
        <p:nvPicPr>
          <p:cNvPr id="147" name="Obrázek 146" descr="Obsah obrázku stůl, fotka, různé, mnoho&#10;&#10;Popis byl vytvořen automaticky">
            <a:extLst>
              <a:ext uri="{FF2B5EF4-FFF2-40B4-BE49-F238E27FC236}">
                <a16:creationId xmlns:a16="http://schemas.microsoft.com/office/drawing/2014/main" id="{886AA432-167E-E449-859F-3CEB5441E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4" r="14906"/>
          <a:stretch/>
        </p:blipFill>
        <p:spPr>
          <a:xfrm>
            <a:off x="250182" y="220253"/>
            <a:ext cx="5738492" cy="4081291"/>
          </a:xfrm>
          <a:prstGeom prst="rect">
            <a:avLst/>
          </a:prstGeom>
        </p:spPr>
      </p:pic>
      <p:pic>
        <p:nvPicPr>
          <p:cNvPr id="146" name="Obrázek 145" descr="Obsah obrázku osoba, exteriér, světlo, lidé&#10;&#10;Popis byl vytvořen automaticky">
            <a:extLst>
              <a:ext uri="{FF2B5EF4-FFF2-40B4-BE49-F238E27FC236}">
                <a16:creationId xmlns:a16="http://schemas.microsoft.com/office/drawing/2014/main" id="{51686821-AF51-014B-A10B-C9C61E5F6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97" b="2"/>
          <a:stretch/>
        </p:blipFill>
        <p:spPr>
          <a:xfrm>
            <a:off x="6203325" y="220252"/>
            <a:ext cx="5738491" cy="408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75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B279FF-D684-5F43-98AB-8EE56BEB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Buddhismus ve Vietnamu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AED545-5623-F041-A552-188B4BE49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buddhisticka</a:t>
            </a:r>
            <a:r>
              <a:rPr lang="cs-CZ" dirty="0"/>
              <a:t>́ sekta </a:t>
            </a:r>
            <a:r>
              <a:rPr lang="cs-CZ" i="1" dirty="0" err="1"/>
              <a:t>Hoa</a:t>
            </a:r>
            <a:r>
              <a:rPr lang="cs-CZ" i="1" dirty="0"/>
              <a:t> </a:t>
            </a:r>
            <a:r>
              <a:rPr lang="cs-CZ" i="1" dirty="0" err="1"/>
              <a:t>Hao</a:t>
            </a:r>
            <a:r>
              <a:rPr lang="cs-CZ" i="1" dirty="0"/>
              <a:t> – </a:t>
            </a:r>
            <a:r>
              <a:rPr lang="cs-CZ" dirty="0"/>
              <a:t>reformní hnutí</a:t>
            </a:r>
          </a:p>
          <a:p>
            <a:endParaRPr lang="cs-CZ" dirty="0"/>
          </a:p>
          <a:p>
            <a:r>
              <a:rPr lang="cs-CZ" dirty="0"/>
              <a:t>vznik v roce 1939 z rukou jednoho z mnichů</a:t>
            </a:r>
          </a:p>
          <a:p>
            <a:endParaRPr lang="cs-CZ" dirty="0"/>
          </a:p>
          <a:p>
            <a:r>
              <a:rPr lang="cs-CZ" dirty="0"/>
              <a:t>konat dobro &gt; stavba </a:t>
            </a:r>
            <a:r>
              <a:rPr lang="cs-CZ" dirty="0" err="1"/>
              <a:t>chrámu</a:t>
            </a:r>
            <a:r>
              <a:rPr lang="cs-CZ" dirty="0"/>
              <a:t>̊</a:t>
            </a:r>
          </a:p>
          <a:p>
            <a:endParaRPr lang="cs-CZ" dirty="0"/>
          </a:p>
          <a:p>
            <a:r>
              <a:rPr lang="cs-CZ" dirty="0"/>
              <a:t>pomoc </a:t>
            </a:r>
            <a:r>
              <a:rPr lang="cs-CZ" dirty="0" err="1"/>
              <a:t>chudým</a:t>
            </a:r>
            <a:r>
              <a:rPr lang="cs-CZ" dirty="0"/>
              <a:t> a </a:t>
            </a:r>
            <a:r>
              <a:rPr lang="cs-CZ" dirty="0" err="1"/>
              <a:t>vytváření</a:t>
            </a:r>
            <a:r>
              <a:rPr lang="cs-CZ" dirty="0"/>
              <a:t> </a:t>
            </a:r>
            <a:r>
              <a:rPr lang="cs-CZ" dirty="0" err="1"/>
              <a:t>harmonicke</a:t>
            </a:r>
            <a:r>
              <a:rPr lang="cs-CZ" dirty="0"/>
              <a:t>́ </a:t>
            </a:r>
            <a:r>
              <a:rPr lang="cs-CZ" dirty="0" err="1"/>
              <a:t>zemědělske</a:t>
            </a:r>
            <a:r>
              <a:rPr lang="cs-CZ" dirty="0"/>
              <a:t>́ </a:t>
            </a:r>
            <a:r>
              <a:rPr lang="cs-CZ" dirty="0" err="1"/>
              <a:t>společnosti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325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440D39-A4EF-4254-974E-F34678B5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Svátky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6EA8EB-C5D6-4681-B0A2-38873B22D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240"/>
            <a:ext cx="10515600" cy="4720636"/>
          </a:xfrm>
        </p:spPr>
        <p:txBody>
          <a:bodyPr>
            <a:normAutofit/>
          </a:bodyPr>
          <a:lstStyle/>
          <a:p>
            <a:r>
              <a:rPr lang="cs-CZ" dirty="0"/>
              <a:t>Jedním z největších buddhistických svátků ve Vietnamu je </a:t>
            </a:r>
            <a:r>
              <a:rPr lang="cs-CZ" b="1" dirty="0"/>
              <a:t>svátek</a:t>
            </a:r>
            <a:r>
              <a:rPr lang="cs-CZ" dirty="0"/>
              <a:t> </a:t>
            </a:r>
            <a:r>
              <a:rPr lang="cs-CZ" b="1" dirty="0"/>
              <a:t>Buddhova</a:t>
            </a:r>
            <a:r>
              <a:rPr lang="cs-CZ" dirty="0"/>
              <a:t> </a:t>
            </a:r>
            <a:r>
              <a:rPr lang="cs-CZ" b="1" dirty="0"/>
              <a:t>narození</a:t>
            </a:r>
            <a:r>
              <a:rPr lang="cs-CZ" dirty="0"/>
              <a:t>. Tento svátek probíhá v buddhistických chrámech a pagodách. Probíhá v osmý den čtvrtého měsíce.</a:t>
            </a:r>
          </a:p>
          <a:p>
            <a:r>
              <a:rPr lang="cs-CZ" dirty="0"/>
              <a:t>Dalším významným svátkem je </a:t>
            </a:r>
            <a:r>
              <a:rPr lang="cs-CZ" b="1" dirty="0"/>
              <a:t>svátek</a:t>
            </a:r>
            <a:r>
              <a:rPr lang="cs-CZ" dirty="0"/>
              <a:t> </a:t>
            </a:r>
            <a:r>
              <a:rPr lang="cs-CZ" b="1" dirty="0" err="1"/>
              <a:t>Vu</a:t>
            </a:r>
            <a:r>
              <a:rPr lang="cs-CZ" b="1" dirty="0"/>
              <a:t> Lan</a:t>
            </a:r>
            <a:r>
              <a:rPr lang="cs-CZ" dirty="0"/>
              <a:t>, který spočívá v uctívání a připomínání zesnulých a abychom si vážili např. rodičů a rodiny, toho nejcennějšího. Tento svátek se koná patnáctý den sedmého lunárního kalendáře.</a:t>
            </a:r>
          </a:p>
          <a:p>
            <a:r>
              <a:rPr lang="cs-CZ" b="1" dirty="0"/>
              <a:t>Tet Nguyen Dan </a:t>
            </a:r>
            <a:r>
              <a:rPr lang="cs-CZ" dirty="0"/>
              <a:t>je vietnamský lunární Nový rok a Vánoce v jednom. Ten probíhá tak, že se myslí na blízké a přejí si hodně štěstí, protože čím více popřejí a darují, tím více se jim dostane.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1742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CCEB1-1005-41EB-8360-8420D184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Svátky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A1E826-E9AF-498B-AFD3-0E8317018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10515599" cy="4681832"/>
          </a:xfrm>
        </p:spPr>
        <p:txBody>
          <a:bodyPr>
            <a:normAutofit/>
          </a:bodyPr>
          <a:lstStyle/>
          <a:p>
            <a:r>
              <a:rPr lang="cs-CZ" b="1" dirty="0"/>
              <a:t>Thanh Minh </a:t>
            </a:r>
            <a:r>
              <a:rPr lang="cs-CZ" dirty="0" err="1"/>
              <a:t>tkzv</a:t>
            </a:r>
            <a:r>
              <a:rPr lang="cs-CZ" dirty="0"/>
              <a:t>. svátek mrtvých. Tento svátek je velmi podobný našim českým dušičkám.</a:t>
            </a:r>
          </a:p>
          <a:p>
            <a:r>
              <a:rPr lang="cs-CZ" b="1" dirty="0" err="1"/>
              <a:t>Tiet</a:t>
            </a:r>
            <a:r>
              <a:rPr lang="cs-CZ" b="1" dirty="0"/>
              <a:t> </a:t>
            </a:r>
            <a:r>
              <a:rPr lang="cs-CZ" b="1" dirty="0" err="1"/>
              <a:t>Doan</a:t>
            </a:r>
            <a:r>
              <a:rPr lang="cs-CZ" b="1" dirty="0"/>
              <a:t> </a:t>
            </a:r>
            <a:r>
              <a:rPr lang="cs-CZ" b="1" dirty="0" err="1"/>
              <a:t>Ngo</a:t>
            </a:r>
            <a:r>
              <a:rPr lang="cs-CZ" b="1" dirty="0"/>
              <a:t> </a:t>
            </a:r>
            <a:r>
              <a:rPr lang="cs-CZ" dirty="0"/>
              <a:t>neboli letní slunovrat, je svátek, který je spojen s upalováním lidských soch a figurín.</a:t>
            </a:r>
          </a:p>
          <a:p>
            <a:r>
              <a:rPr lang="cs-CZ" b="1" dirty="0"/>
              <a:t>Trung</a:t>
            </a:r>
            <a:r>
              <a:rPr lang="cs-CZ" dirty="0"/>
              <a:t> </a:t>
            </a:r>
            <a:r>
              <a:rPr lang="cs-CZ" b="1" dirty="0"/>
              <a:t>Nguyen</a:t>
            </a:r>
            <a:r>
              <a:rPr lang="cs-CZ" dirty="0"/>
              <a:t>, den bloudících duší je svátek, kdy se bloudícím duším obětuje jídlo a další dary, aby došly klidu a zapomněli na smrt.</a:t>
            </a:r>
          </a:p>
          <a:p>
            <a:r>
              <a:rPr lang="cs-CZ" b="1" dirty="0"/>
              <a:t>Trung</a:t>
            </a:r>
            <a:r>
              <a:rPr lang="cs-CZ" dirty="0"/>
              <a:t> </a:t>
            </a:r>
            <a:r>
              <a:rPr lang="cs-CZ" b="1" dirty="0"/>
              <a:t>Thu</a:t>
            </a:r>
            <a:r>
              <a:rPr lang="cs-CZ" dirty="0"/>
              <a:t>, lampionový dětský průvod je rodinný svátek, který je určen dětem, které se účastní lampiónového průvodu, zpívají a tancují.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6222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B81ADE-4E91-4D31-9A4F-E6EFACB75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Zvyky a tradice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A85CAC-5F86-4C1E-A48A-C523E5052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Vietnamský pozdrav – vypadá to tak, že vás vezmou za ruce a mírně se předkloní.</a:t>
            </a:r>
          </a:p>
          <a:p>
            <a:r>
              <a:rPr lang="cs-CZ" dirty="0"/>
              <a:t>Jsou velmi pověrčiví – např. že bychom jsme se neměli vydávat na delší cesty žádný třetí den v měsíci.</a:t>
            </a:r>
          </a:p>
          <a:p>
            <a:r>
              <a:rPr lang="cs-CZ" dirty="0"/>
              <a:t>Vietnamci dále staví svoji rodinu vždy na 1. místo, proto většinou v jednom domě žije hned několik generací, vzájemně si pomáhají a starají se o slabší. Každý tento dům má pak rodinný oltář, kam chodí uctívat již zesnulé členy rodiny.</a:t>
            </a:r>
          </a:p>
          <a:p>
            <a:r>
              <a:rPr lang="cs-CZ" dirty="0"/>
              <a:t>  Vietnamské ženy – mají většinou submisivní postavení a málokdy se dává na jejich názor. Dále se vietnamské ženy snaží o to, mít co nejsvětlejší pleť, proto často nosí rukavičky a slunečníky.</a:t>
            </a:r>
          </a:p>
        </p:txBody>
      </p:sp>
    </p:spTree>
    <p:extLst>
      <p:ext uri="{BB962C8B-B14F-4D97-AF65-F5344CB8AC3E}">
        <p14:creationId xmlns:p14="http://schemas.microsoft.com/office/powerpoint/2010/main" val="164680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9EDDD7-6085-40C3-B877-28D82C21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Zvyky a tradice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544271-C03D-4E96-9438-38ECBA46B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Oslavy, svatby, výročí, narození potomka nebo úmrtí člena rodiny jsou vždy velkou společenskou událostí, kde se shromáždí opravdu všichni členové rodiny, nejvíce se klade důraz na svatby, které jsou bohaté dokonce i přesto, že je rodina chudá =&gt; rodina je schopna zadlužit se na několik let dopředu.</a:t>
            </a:r>
          </a:p>
          <a:p>
            <a:r>
              <a:rPr lang="cs-CZ" dirty="0"/>
              <a:t>Vietnamci se věnují studiu postavení a poloh hrobů, krypt, oltářů a domů, protože věří tomu, že když bude mít hrob nebo oltář špatné postavení, tak duše zemřelých nenajdou klidu.</a:t>
            </a:r>
          </a:p>
          <a:p>
            <a:r>
              <a:rPr lang="cs-CZ" dirty="0"/>
              <a:t>Poloha chodidel – Pro Vietnamce je nepřípustné, abychom svá chodidla obrátili např. i v přítomnosti sochy Buddhy.</a:t>
            </a:r>
          </a:p>
        </p:txBody>
      </p:sp>
    </p:spTree>
    <p:extLst>
      <p:ext uri="{BB962C8B-B14F-4D97-AF65-F5344CB8AC3E}">
        <p14:creationId xmlns:p14="http://schemas.microsoft.com/office/powerpoint/2010/main" val="1601540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46D97-51AF-4414-BD88-1B183BB1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Zvyky a tradice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5116A-DCA3-4266-BF01-29C770482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 Vietnamu se vše odehrává v koloběhu práce, vzdělání, rodiny a víry. Patří mezi nejpracovitější a nejhouževnatější národy světa. Pokud někdo ráno časně nevstane do práce, je považován za nemocného (líného). </a:t>
            </a:r>
          </a:p>
          <a:p>
            <a:r>
              <a:rPr lang="cs-CZ" dirty="0"/>
              <a:t>Práce je pro Vietnamce povznášející činnost a vše dělají s chutí a láskou.</a:t>
            </a:r>
          </a:p>
          <a:p>
            <a:r>
              <a:rPr lang="cs-CZ" dirty="0"/>
              <a:t>Pokud jde o vzdělání, Vietnamci berou přípravu ke zkouškám velmi vážně, protože je konkurence veliká, mohou úspěchu dosáhnout jen ti nejlepší a nejpilnější.</a:t>
            </a:r>
          </a:p>
        </p:txBody>
      </p:sp>
    </p:spTree>
    <p:extLst>
      <p:ext uri="{BB962C8B-B14F-4D97-AF65-F5344CB8AC3E}">
        <p14:creationId xmlns:p14="http://schemas.microsoft.com/office/powerpoint/2010/main" val="1478842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7902E-6761-1B4B-9435-0A08CF90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7B7587-5B6D-DC4D-ACB0-27B880D35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hlinkClick r:id="rId2"/>
              </a:rPr>
              <a:t>https://dspace.cuni.cz/bitstream/handle/20.500.11956/79791/DPTX_2012_1_11410_0_387390_0_134112.pdf?sequence=1&amp;isAllowed=y</a:t>
            </a:r>
            <a:endParaRPr lang="cs-CZ" dirty="0"/>
          </a:p>
          <a:p>
            <a:r>
              <a:rPr lang="cs-CZ" dirty="0">
                <a:hlinkClick r:id="rId3"/>
              </a:rPr>
              <a:t>https://www.parlamentnilisty.cz/profily/Mgr-Pavel-Herman-20321/clanek/Filozofie-a-nabozenstvi-ve-Vietnamu-73113</a:t>
            </a:r>
            <a:endParaRPr lang="cs-CZ" dirty="0"/>
          </a:p>
          <a:p>
            <a:r>
              <a:rPr lang="cs-CZ" dirty="0">
                <a:hlinkClick r:id="rId4"/>
              </a:rPr>
              <a:t>https://vietnam1.estranky.cz/clanky/svatky.html</a:t>
            </a:r>
            <a:endParaRPr lang="cs-CZ" dirty="0"/>
          </a:p>
          <a:p>
            <a:r>
              <a:rPr lang="cs-CZ" dirty="0">
                <a:hlinkClick r:id="rId5"/>
              </a:rPr>
              <a:t>https://info.dingir.cz/tag/vietnamsky-buddhismus/</a:t>
            </a:r>
            <a:endParaRPr lang="cs-CZ" dirty="0"/>
          </a:p>
          <a:p>
            <a:r>
              <a:rPr lang="cs-CZ" dirty="0">
                <a:hlinkClick r:id="rId6"/>
              </a:rPr>
              <a:t>https://centrumcizincu.cz/akce/oslava-svatku-vu-lan/</a:t>
            </a:r>
            <a:endParaRPr lang="cs-CZ" dirty="0"/>
          </a:p>
          <a:p>
            <a:r>
              <a:rPr lang="cs-CZ" dirty="0">
                <a:hlinkClick r:id="rId7"/>
              </a:rPr>
              <a:t>http://vietnam.cestujzadara.cz/nabozenske-a-statni-svatky/?fbclid=IwAR0AJXMPx555U1v-b2f9vZUfovAtpNz4hulEY_i7-Z7IAckKxnSFeWpR6y8</a:t>
            </a:r>
            <a:endParaRPr lang="cs-CZ" dirty="0"/>
          </a:p>
          <a:p>
            <a:r>
              <a:rPr lang="cs-CZ" dirty="0">
                <a:hlinkClick r:id="rId8"/>
              </a:rPr>
              <a:t>https://www.vietnamisa.cz/vietnamske-zvyky-tradice-ktere-si-mel-osvojit-nasinec/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336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A1E4B3-CA07-FC4C-9049-24B482C3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Charakteristika náboženství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0517A3-6B37-D041-8C13-9F8AC2880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4100" noProof="1"/>
              <a:t>duchovní odkaz Indie</a:t>
            </a:r>
          </a:p>
          <a:p>
            <a:r>
              <a:rPr lang="cs-CZ" sz="4100" noProof="1"/>
              <a:t>vznik před dva a půl tisíci lety na jihu od Himaláje</a:t>
            </a:r>
          </a:p>
          <a:p>
            <a:r>
              <a:rPr lang="cs-CZ" sz="4100" noProof="1"/>
              <a:t>základ buddhismu - takzvaná jógová tradice</a:t>
            </a:r>
          </a:p>
          <a:p>
            <a:r>
              <a:rPr lang="cs-CZ" sz="4100" noProof="1"/>
              <a:t>základní představa - čas neubíhá po přímce, ale po kruhové spirále</a:t>
            </a:r>
          </a:p>
          <a:p>
            <a:r>
              <a:rPr lang="cs-CZ" sz="4100" noProof="1"/>
              <a:t>z pohledu buddhistů je vesmír nekonečný a nemá začátek ani konec</a:t>
            </a:r>
          </a:p>
          <a:p>
            <a:r>
              <a:rPr lang="cs-CZ" sz="4100" noProof="1"/>
              <a:t>každá bytost je výsledkem předchozích událostí a skutků</a:t>
            </a:r>
          </a:p>
          <a:p>
            <a:r>
              <a:rPr lang="cs-CZ" sz="4100" noProof="1"/>
              <a:t>smrt je příčinou pro zrození bytosti nové</a:t>
            </a:r>
          </a:p>
          <a:p>
            <a:r>
              <a:rPr lang="cs-CZ" sz="4100" noProof="1"/>
              <a:t>tomuto procesu se říká znovuzrození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848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A9032-300B-E446-9B3E-E33DF624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Charakteristika náboženství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D13815-389E-994D-A119-9672C9C6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924"/>
            <a:ext cx="10515600" cy="4351338"/>
          </a:xfrm>
        </p:spPr>
        <p:txBody>
          <a:bodyPr>
            <a:normAutofit/>
          </a:bodyPr>
          <a:lstStyle/>
          <a:p>
            <a:r>
              <a:rPr lang="cs-CZ" sz="3200" noProof="1"/>
              <a:t>lidské bytosti se však nemusí znovu převtělit do lidské říše (bůh, titán, zvíře, hladový duch, nebo se můžete ocitnout v říši pekel)</a:t>
            </a:r>
          </a:p>
          <a:p>
            <a:r>
              <a:rPr lang="cs-CZ" sz="3200" noProof="1"/>
              <a:t>účast bohů, jichž existenci se nepopírá, ale věří se v jejich konečnost</a:t>
            </a:r>
          </a:p>
          <a:p>
            <a:r>
              <a:rPr lang="cs-CZ" sz="3200" noProof="1"/>
              <a:t>cílem buddhistického života je vysvobození, z tohoto velmi často bolestného koloběhu, jinak řečené </a:t>
            </a:r>
            <a:r>
              <a:rPr lang="cs-CZ" sz="3200" i="1" noProof="1"/>
              <a:t>sanástry</a:t>
            </a:r>
            <a:endParaRPr lang="cs-CZ" sz="3200" noProof="1"/>
          </a:p>
          <a:p>
            <a:r>
              <a:rPr lang="cs-CZ" sz="3200" noProof="1"/>
              <a:t>toto je jejich pravé osvobození, takzvané </a:t>
            </a:r>
            <a:r>
              <a:rPr lang="cs-CZ" sz="3200" i="1" noProof="1"/>
              <a:t>mókšá</a:t>
            </a:r>
            <a:endParaRPr lang="cs-CZ" sz="3200" noProof="1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5644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C2EDEC-5614-6347-B002-58E55517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/>
              <a:t>BUDDHA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C20A63-427F-1149-9A37-7C6E5A362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1" y="2810406"/>
            <a:ext cx="5859779" cy="3462228"/>
          </a:xfrm>
        </p:spPr>
        <p:txBody>
          <a:bodyPr>
            <a:normAutofit/>
          </a:bodyPr>
          <a:lstStyle/>
          <a:p>
            <a:r>
              <a:rPr lang="cs-CZ" sz="1800" noProof="1"/>
              <a:t>vlastním jménem Sidhártha Bautama</a:t>
            </a:r>
          </a:p>
          <a:p>
            <a:r>
              <a:rPr lang="cs-CZ" sz="1800" noProof="1"/>
              <a:t>narozen zřejmě kolem roku 566 před Kr., v rodině jednoho z vládců kmenového království v severní Indii</a:t>
            </a:r>
          </a:p>
          <a:p>
            <a:r>
              <a:rPr lang="cs-CZ" sz="1800" noProof="1"/>
              <a:t>obrátil svou pozornost k druhým lidem a pozoroval cyklus zrození a smrti a zjistil, že přechod je určován tzv. karmou, tedy morální kvalitou jejich skutků</a:t>
            </a:r>
          </a:p>
          <a:p>
            <a:r>
              <a:rPr lang="cs-CZ" sz="1800" noProof="1"/>
              <a:t>oddal se proto v místě Bódhgajá, ležícím v dnešním indickém Biháru, meditaci a konečně spatřil vysvobození</a:t>
            </a:r>
          </a:p>
          <a:p>
            <a:r>
              <a:rPr lang="cs-CZ" sz="1800" noProof="1"/>
              <a:t>jeho pravé já tak stálo za dualitou strasti a slasti, prostoru a času, života a smrti, v nirváně</a:t>
            </a:r>
          </a:p>
          <a:p>
            <a:r>
              <a:rPr lang="cs-CZ" sz="1800" noProof="1"/>
              <a:t>v ten moment se stal Buddhou </a:t>
            </a:r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4" name="Obrázek 3" descr="Obsah obrázku muž, osoba, stojící, nošení&#10;&#10;Popis byl vytvořen automaticky">
            <a:extLst>
              <a:ext uri="{FF2B5EF4-FFF2-40B4-BE49-F238E27FC236}">
                <a16:creationId xmlns:a16="http://schemas.microsoft.com/office/drawing/2014/main" id="{2BB5A00B-BB1A-B045-9B47-EF822D719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4" r="21388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1060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4AB619-F3A1-7043-A9A2-9CF6B3AB2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cs-CZ" dirty="0" err="1"/>
              <a:t>Šíření</a:t>
            </a:r>
            <a:r>
              <a:rPr lang="cs-CZ" dirty="0"/>
              <a:t> buddhistického </a:t>
            </a:r>
            <a:r>
              <a:rPr lang="cs-CZ" dirty="0" err="1"/>
              <a:t>učení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F9BA86-276F-A547-95B4-522A9AA62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noProof="1"/>
              <a:t>misijní náboženství, a tak se nauka všude kam přišli vlivem místních kultur a jazyků stala předmětem různých výkladů</a:t>
            </a:r>
          </a:p>
          <a:p>
            <a:r>
              <a:rPr lang="cs-CZ" noProof="1"/>
              <a:t>buddhismus není vázán na jeden jazyk, který by byl pokládaný za posvátný</a:t>
            </a:r>
          </a:p>
          <a:p>
            <a:r>
              <a:rPr lang="cs-CZ" noProof="1"/>
              <a:t>buddhistické učení hledalo své místo mezi Indickými náboženstvími mnoho staletí</a:t>
            </a:r>
          </a:p>
          <a:p>
            <a:r>
              <a:rPr lang="cs-CZ" noProof="1"/>
              <a:t>avšak zhruba tisíc let po smrti svého zakladatele se rozšířilo takřka po celém subkontinentu a rozdělil se do několika škol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609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54F55-C14A-144C-85DE-1CB42222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Šíření</a:t>
            </a:r>
            <a:r>
              <a:rPr lang="cs-CZ" dirty="0"/>
              <a:t> </a:t>
            </a:r>
            <a:r>
              <a:rPr lang="cs-CZ" dirty="0" err="1"/>
              <a:t>buddhistického</a:t>
            </a:r>
            <a:r>
              <a:rPr lang="cs-CZ" dirty="0"/>
              <a:t> </a:t>
            </a:r>
            <a:r>
              <a:rPr lang="cs-CZ" dirty="0" err="1"/>
              <a:t>učení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E4A10E-DD60-7E48-90DF-257BA95B8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noProof="1"/>
              <a:t>v jeho učení pokračovali mniši, kteří ustálili ústní podobu jeho hlavních myšlenek a šířili je mezi lid víc jak 400 let</a:t>
            </a:r>
          </a:p>
          <a:p>
            <a:r>
              <a:rPr lang="cs-CZ" noProof="1"/>
              <a:t>učení bylo zapsáno až v 1. století našeho letopočtu na Srí Lance a nazývá se Pálijský kánon podle jazyka, ve kterém byl napsán</a:t>
            </a:r>
          </a:p>
          <a:p>
            <a:r>
              <a:rPr lang="cs-CZ" noProof="1"/>
              <a:t>má tři části, proto je také často označována jako </a:t>
            </a:r>
            <a:r>
              <a:rPr lang="cs-CZ" i="1" noProof="1"/>
              <a:t>Tripitaka</a:t>
            </a:r>
          </a:p>
          <a:p>
            <a:r>
              <a:rPr lang="cs-CZ" noProof="1"/>
              <a:t>Buddha sám předvídal, že jeho učení nebude mít takovou sílu, tak nechal víceméně otevřený konec a dal tak prostor pro vytvoření nových vln</a:t>
            </a:r>
          </a:p>
          <a:p>
            <a:r>
              <a:rPr lang="cs-CZ" noProof="1"/>
              <a:t>jednou z nich byla tzv</a:t>
            </a:r>
            <a:r>
              <a:rPr lang="cs-CZ" i="1" noProof="1"/>
              <a:t>. Mahajána</a:t>
            </a:r>
          </a:p>
        </p:txBody>
      </p:sp>
    </p:spTree>
    <p:extLst>
      <p:ext uri="{BB962C8B-B14F-4D97-AF65-F5344CB8AC3E}">
        <p14:creationId xmlns:p14="http://schemas.microsoft.com/office/powerpoint/2010/main" val="3046147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D479B-7353-654C-8B2D-6AD21A3B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Buddhismus ve Vietnamu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B1AD33-0018-384E-A6D4-81BA93542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pronikl do Vietnamu přímo z Indie ve 2. století našeho letopočtu</a:t>
            </a:r>
          </a:p>
          <a:p>
            <a:r>
              <a:rPr lang="cs-CZ" dirty="0"/>
              <a:t>orientace na prosby o blahobyt, štěstí a dlouhý život </a:t>
            </a:r>
          </a:p>
          <a:p>
            <a:r>
              <a:rPr lang="cs-CZ" dirty="0"/>
              <a:t>buddhismus, </a:t>
            </a:r>
            <a:r>
              <a:rPr lang="cs-CZ" dirty="0" err="1"/>
              <a:t>neokonfuciánství</a:t>
            </a:r>
            <a:r>
              <a:rPr lang="cs-CZ" dirty="0"/>
              <a:t> a taoismu = „trojím učení z jednoho zdroje.“</a:t>
            </a:r>
          </a:p>
          <a:p>
            <a:r>
              <a:rPr lang="cs-CZ" dirty="0"/>
              <a:t>kulty plodnosti, přírody, člověka i zvířat </a:t>
            </a:r>
          </a:p>
          <a:p>
            <a:r>
              <a:rPr lang="cs-CZ" dirty="0"/>
              <a:t>kult člověka - uctívání předků</a:t>
            </a:r>
          </a:p>
          <a:p>
            <a:r>
              <a:rPr lang="cs-CZ" dirty="0"/>
              <a:t>asi 24 milionů věřících (z nich se jedná převážně o buddhisty, přes 11 milionů lidí)</a:t>
            </a:r>
          </a:p>
          <a:p>
            <a:r>
              <a:rPr lang="cs-CZ" dirty="0"/>
              <a:t>počet hodnostářů a mnichů se odhaduje kolem 83 000 lidí </a:t>
            </a:r>
          </a:p>
          <a:p>
            <a:r>
              <a:rPr lang="cs-CZ" dirty="0"/>
              <a:t>existuje zde zhruba 25 000 míst pro konání bohoslužeb</a:t>
            </a:r>
          </a:p>
        </p:txBody>
      </p:sp>
    </p:spTree>
    <p:extLst>
      <p:ext uri="{BB962C8B-B14F-4D97-AF65-F5344CB8AC3E}">
        <p14:creationId xmlns:p14="http://schemas.microsoft.com/office/powerpoint/2010/main" val="599349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747B1F-656F-9F4E-8126-B3504CF10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LEGENDA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E67C7C-FDA7-874F-9AB1-A93F19E49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prvními</a:t>
            </a:r>
            <a:r>
              <a:rPr lang="cs-CZ" dirty="0"/>
              <a:t> buddhisty byli ve Vietnamu dva </a:t>
            </a:r>
            <a:r>
              <a:rPr lang="cs-CZ" dirty="0" err="1"/>
              <a:t>manžele</a:t>
            </a:r>
            <a:r>
              <a:rPr lang="cs-CZ" dirty="0"/>
              <a:t>́</a:t>
            </a:r>
          </a:p>
          <a:p>
            <a:endParaRPr lang="cs-CZ" dirty="0"/>
          </a:p>
          <a:p>
            <a:r>
              <a:rPr lang="cs-CZ" dirty="0" err="1"/>
              <a:t>muz</a:t>
            </a:r>
            <a:r>
              <a:rPr lang="cs-CZ" dirty="0"/>
              <a:t>̌ se vydal na obchodní cestu, </a:t>
            </a:r>
            <a:r>
              <a:rPr lang="cs-CZ" dirty="0" err="1"/>
              <a:t>během</a:t>
            </a:r>
            <a:r>
              <a:rPr lang="cs-CZ" dirty="0"/>
              <a:t> </a:t>
            </a:r>
            <a:r>
              <a:rPr lang="cs-CZ" dirty="0" err="1"/>
              <a:t>ktere</a:t>
            </a:r>
            <a:r>
              <a:rPr lang="cs-CZ" dirty="0"/>
              <a:t>́ potkal </a:t>
            </a:r>
            <a:r>
              <a:rPr lang="cs-CZ" dirty="0" err="1"/>
              <a:t>záhadného</a:t>
            </a:r>
            <a:r>
              <a:rPr lang="cs-CZ" dirty="0"/>
              <a:t> </a:t>
            </a:r>
            <a:r>
              <a:rPr lang="cs-CZ" dirty="0" err="1"/>
              <a:t>muže</a:t>
            </a:r>
            <a:r>
              <a:rPr lang="cs-CZ" dirty="0"/>
              <a:t> a </a:t>
            </a:r>
            <a:r>
              <a:rPr lang="cs-CZ" dirty="0" err="1"/>
              <a:t>dozvěděl</a:t>
            </a:r>
            <a:r>
              <a:rPr lang="cs-CZ" dirty="0"/>
              <a:t> se tak o </a:t>
            </a:r>
            <a:r>
              <a:rPr lang="cs-CZ" dirty="0" err="1"/>
              <a:t>novém</a:t>
            </a:r>
            <a:r>
              <a:rPr lang="cs-CZ" dirty="0"/>
              <a:t> </a:t>
            </a:r>
            <a:r>
              <a:rPr lang="cs-CZ" dirty="0" err="1"/>
              <a:t>učení</a:t>
            </a:r>
            <a:r>
              <a:rPr lang="cs-CZ" dirty="0"/>
              <a:t>, které poté </a:t>
            </a:r>
            <a:r>
              <a:rPr lang="cs-CZ" dirty="0" err="1"/>
              <a:t>předal</a:t>
            </a:r>
            <a:r>
              <a:rPr lang="cs-CZ" dirty="0"/>
              <a:t> </a:t>
            </a:r>
            <a:r>
              <a:rPr lang="cs-CZ" dirty="0" err="1"/>
              <a:t>sve</a:t>
            </a:r>
            <a:r>
              <a:rPr lang="cs-CZ" dirty="0"/>
              <a:t>́ </a:t>
            </a:r>
            <a:r>
              <a:rPr lang="cs-CZ" dirty="0" err="1"/>
              <a:t>žene</a:t>
            </a:r>
            <a:r>
              <a:rPr lang="cs-CZ" dirty="0"/>
              <a:t>̌</a:t>
            </a:r>
          </a:p>
          <a:p>
            <a:endParaRPr lang="cs-CZ" dirty="0"/>
          </a:p>
          <a:p>
            <a:r>
              <a:rPr lang="cs-CZ" dirty="0"/>
              <a:t>toto </a:t>
            </a:r>
            <a:r>
              <a:rPr lang="cs-CZ" dirty="0" err="1"/>
              <a:t>učení</a:t>
            </a:r>
            <a:r>
              <a:rPr lang="cs-CZ" dirty="0"/>
              <a:t> bylo </a:t>
            </a:r>
            <a:r>
              <a:rPr lang="cs-CZ" dirty="0" err="1"/>
              <a:t>poprve</a:t>
            </a:r>
            <a:r>
              <a:rPr lang="cs-CZ" dirty="0"/>
              <a:t>́ </a:t>
            </a:r>
            <a:r>
              <a:rPr lang="cs-CZ" dirty="0" err="1"/>
              <a:t>písemne</a:t>
            </a:r>
            <a:r>
              <a:rPr lang="cs-CZ" dirty="0"/>
              <a:t>̌ </a:t>
            </a:r>
            <a:r>
              <a:rPr lang="cs-CZ" dirty="0" err="1"/>
              <a:t>zaznamenáno</a:t>
            </a:r>
            <a:r>
              <a:rPr lang="cs-CZ" dirty="0"/>
              <a:t> v jednom z </a:t>
            </a:r>
            <a:r>
              <a:rPr lang="cs-CZ" dirty="0" err="1"/>
              <a:t>klášteru</a:t>
            </a:r>
            <a:r>
              <a:rPr lang="cs-CZ" dirty="0"/>
              <a:t>̊ </a:t>
            </a:r>
            <a:r>
              <a:rPr lang="cs-CZ" dirty="0" err="1"/>
              <a:t>poblíz</a:t>
            </a:r>
            <a:r>
              <a:rPr lang="cs-CZ" dirty="0"/>
              <a:t>̌ </a:t>
            </a:r>
            <a:r>
              <a:rPr lang="cs-CZ" dirty="0" err="1"/>
              <a:t>Rude</a:t>
            </a:r>
            <a:r>
              <a:rPr lang="cs-CZ" dirty="0"/>
              <a:t>́ </a:t>
            </a:r>
            <a:r>
              <a:rPr lang="cs-CZ" dirty="0" err="1"/>
              <a:t>řeky</a:t>
            </a:r>
            <a:r>
              <a:rPr lang="cs-CZ" dirty="0"/>
              <a:t> </a:t>
            </a:r>
            <a:r>
              <a:rPr lang="cs-CZ" dirty="0" err="1"/>
              <a:t>čínským</a:t>
            </a:r>
            <a:r>
              <a:rPr lang="cs-CZ" dirty="0"/>
              <a:t> </a:t>
            </a:r>
            <a:r>
              <a:rPr lang="cs-CZ" dirty="0" err="1"/>
              <a:t>učencem</a:t>
            </a:r>
            <a:r>
              <a:rPr lang="cs-CZ" dirty="0"/>
              <a:t> </a:t>
            </a:r>
            <a:r>
              <a:rPr lang="cs-CZ" dirty="0" err="1"/>
              <a:t>Mo</a:t>
            </a:r>
            <a:r>
              <a:rPr lang="cs-CZ" dirty="0"/>
              <a:t>-c ́</a:t>
            </a:r>
          </a:p>
          <a:p>
            <a:endParaRPr lang="cs-CZ" dirty="0"/>
          </a:p>
          <a:p>
            <a:r>
              <a:rPr lang="cs-CZ" dirty="0"/>
              <a:t>dílo se stalo </a:t>
            </a:r>
            <a:r>
              <a:rPr lang="cs-CZ" dirty="0" err="1"/>
              <a:t>teoretickým</a:t>
            </a:r>
            <a:r>
              <a:rPr lang="cs-CZ" dirty="0"/>
              <a:t> a </a:t>
            </a:r>
            <a:r>
              <a:rPr lang="cs-CZ" dirty="0" err="1"/>
              <a:t>praktickým</a:t>
            </a:r>
            <a:r>
              <a:rPr lang="cs-CZ" dirty="0"/>
              <a:t> </a:t>
            </a:r>
            <a:r>
              <a:rPr lang="cs-CZ" dirty="0" err="1"/>
              <a:t>základem</a:t>
            </a:r>
            <a:r>
              <a:rPr lang="cs-CZ" dirty="0"/>
              <a:t> buddhismu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9467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4B13AB-CA09-C54B-9B29-2D728695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Buddhismus ve Vietnamu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6BB092-B250-9744-ADB3-49505E89C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87" y="2810406"/>
            <a:ext cx="6088379" cy="3462228"/>
          </a:xfrm>
        </p:spPr>
        <p:txBody>
          <a:bodyPr>
            <a:normAutofit/>
          </a:bodyPr>
          <a:lstStyle/>
          <a:p>
            <a:r>
              <a:rPr lang="cs-CZ" sz="2000" dirty="0"/>
              <a:t>největší rozmach byl v </a:t>
            </a:r>
            <a:r>
              <a:rPr lang="cs-CZ" sz="2000" dirty="0" err="1"/>
              <a:t>dobách</a:t>
            </a:r>
            <a:r>
              <a:rPr lang="cs-CZ" sz="2000" dirty="0"/>
              <a:t> </a:t>
            </a:r>
            <a:r>
              <a:rPr lang="cs-CZ" sz="2000" dirty="0" err="1"/>
              <a:t>vlády</a:t>
            </a:r>
            <a:r>
              <a:rPr lang="cs-CZ" sz="2000" dirty="0"/>
              <a:t> dynastií </a:t>
            </a:r>
            <a:r>
              <a:rPr lang="cs-CZ" sz="2000" dirty="0" err="1"/>
              <a:t>Ly</a:t>
            </a:r>
            <a:r>
              <a:rPr lang="cs-CZ" sz="2000" dirty="0"/>
              <a:t> a </a:t>
            </a:r>
            <a:r>
              <a:rPr lang="cs-CZ" sz="2000" dirty="0" err="1"/>
              <a:t>Tran</a:t>
            </a:r>
            <a:endParaRPr lang="cs-CZ" sz="2000" dirty="0"/>
          </a:p>
          <a:p>
            <a:r>
              <a:rPr lang="cs-CZ" sz="2000" dirty="0"/>
              <a:t>mniši </a:t>
            </a:r>
            <a:r>
              <a:rPr lang="cs-CZ" sz="2000" dirty="0" err="1"/>
              <a:t>působili</a:t>
            </a:r>
            <a:r>
              <a:rPr lang="cs-CZ" sz="2000" dirty="0"/>
              <a:t> na dvorech jako diplomati a </a:t>
            </a:r>
            <a:r>
              <a:rPr lang="cs-CZ" sz="2000" dirty="0" err="1"/>
              <a:t>rádci</a:t>
            </a:r>
            <a:endParaRPr lang="cs-CZ" sz="2000" dirty="0"/>
          </a:p>
          <a:p>
            <a:r>
              <a:rPr lang="cs-CZ" sz="2000" dirty="0" err="1"/>
              <a:t>významne</a:t>
            </a:r>
            <a:r>
              <a:rPr lang="cs-CZ" sz="2000" dirty="0"/>
              <a:t>́ </a:t>
            </a:r>
            <a:r>
              <a:rPr lang="cs-CZ" sz="2000" dirty="0" err="1"/>
              <a:t>společenske</a:t>
            </a:r>
            <a:r>
              <a:rPr lang="cs-CZ" sz="2000" dirty="0"/>
              <a:t>́ postavení, </a:t>
            </a:r>
            <a:r>
              <a:rPr lang="cs-CZ" sz="2000" dirty="0" err="1"/>
              <a:t>ktere</a:t>
            </a:r>
            <a:r>
              <a:rPr lang="cs-CZ" sz="2000" dirty="0"/>
              <a:t>́ si </a:t>
            </a:r>
            <a:r>
              <a:rPr lang="cs-CZ" sz="2000" dirty="0" err="1"/>
              <a:t>udrželi</a:t>
            </a:r>
            <a:r>
              <a:rPr lang="cs-CZ" sz="2000" dirty="0"/>
              <a:t> po mnohá staletí</a:t>
            </a:r>
          </a:p>
          <a:p>
            <a:r>
              <a:rPr lang="cs-CZ" sz="2000" i="1" dirty="0" err="1"/>
              <a:t>Cao</a:t>
            </a:r>
            <a:r>
              <a:rPr lang="cs-CZ" sz="2000" i="1" dirty="0"/>
              <a:t> </a:t>
            </a:r>
            <a:r>
              <a:rPr lang="cs-CZ" sz="2000" i="1" dirty="0" err="1"/>
              <a:t>Dai</a:t>
            </a:r>
            <a:r>
              <a:rPr lang="cs-CZ" sz="2000" i="1" dirty="0"/>
              <a:t> </a:t>
            </a:r>
            <a:r>
              <a:rPr lang="cs-CZ" sz="2000" dirty="0"/>
              <a:t>– </a:t>
            </a:r>
            <a:r>
              <a:rPr lang="cs-CZ" sz="2000" dirty="0" err="1"/>
              <a:t>víra</a:t>
            </a:r>
            <a:r>
              <a:rPr lang="cs-CZ" sz="2000" dirty="0"/>
              <a:t>, </a:t>
            </a:r>
            <a:r>
              <a:rPr lang="cs-CZ" sz="2000" dirty="0" err="1"/>
              <a:t>ktera</a:t>
            </a:r>
            <a:r>
              <a:rPr lang="cs-CZ" sz="2000" dirty="0"/>
              <a:t>́ spojuje buddhismus, taoismus,  konfucianismus, </a:t>
            </a:r>
            <a:r>
              <a:rPr lang="cs-CZ" sz="2000" dirty="0" err="1"/>
              <a:t>křesťanství</a:t>
            </a:r>
            <a:r>
              <a:rPr lang="cs-CZ" sz="2000" dirty="0"/>
              <a:t> a dokonce i </a:t>
            </a:r>
            <a:r>
              <a:rPr lang="cs-CZ" sz="2000" dirty="0" err="1"/>
              <a:t>islám</a:t>
            </a:r>
            <a:endParaRPr lang="cs-CZ" sz="2000" dirty="0"/>
          </a:p>
          <a:p>
            <a:r>
              <a:rPr lang="cs-CZ" sz="2000" dirty="0" err="1"/>
              <a:t>zásada</a:t>
            </a:r>
            <a:r>
              <a:rPr lang="cs-CZ" sz="2000" dirty="0"/>
              <a:t> </a:t>
            </a:r>
            <a:r>
              <a:rPr lang="cs-CZ" sz="2000" dirty="0" err="1"/>
              <a:t>nezabíjet</a:t>
            </a:r>
            <a:r>
              <a:rPr lang="cs-CZ" sz="2000" dirty="0"/>
              <a:t>, nelhat, </a:t>
            </a:r>
            <a:r>
              <a:rPr lang="cs-CZ" sz="2000" dirty="0" err="1"/>
              <a:t>nekrást</a:t>
            </a:r>
            <a:r>
              <a:rPr lang="cs-CZ" sz="2000" dirty="0"/>
              <a:t>, </a:t>
            </a:r>
            <a:r>
              <a:rPr lang="cs-CZ" sz="2000" dirty="0" err="1"/>
              <a:t>nepodléhat</a:t>
            </a:r>
            <a:r>
              <a:rPr lang="cs-CZ" sz="2000" dirty="0"/>
              <a:t> </a:t>
            </a:r>
            <a:r>
              <a:rPr lang="cs-CZ" sz="2000" dirty="0" err="1"/>
              <a:t>chtíči</a:t>
            </a:r>
            <a:r>
              <a:rPr lang="cs-CZ" sz="2000" dirty="0"/>
              <a:t>, atd.. </a:t>
            </a:r>
          </a:p>
          <a:p>
            <a:r>
              <a:rPr lang="cs-CZ" sz="2000" dirty="0" err="1"/>
              <a:t>celibát</a:t>
            </a:r>
            <a:r>
              <a:rPr lang="cs-CZ" sz="2000" dirty="0"/>
              <a:t>, </a:t>
            </a:r>
            <a:r>
              <a:rPr lang="cs-CZ" sz="2000" dirty="0" err="1"/>
              <a:t>vegetariánství</a:t>
            </a:r>
            <a:r>
              <a:rPr lang="cs-CZ" sz="2000" dirty="0"/>
              <a:t> a disciplína</a:t>
            </a:r>
          </a:p>
          <a:p>
            <a:endParaRPr lang="cs-CZ" sz="1800" dirty="0"/>
          </a:p>
        </p:txBody>
      </p:sp>
      <p:pic>
        <p:nvPicPr>
          <p:cNvPr id="4" name="Obrázek 3" descr="Obsah obrázku interiér, dort, stůl, zdobené&#10;&#10;Popis byl vytvořen automaticky">
            <a:extLst>
              <a:ext uri="{FF2B5EF4-FFF2-40B4-BE49-F238E27FC236}">
                <a16:creationId xmlns:a16="http://schemas.microsoft.com/office/drawing/2014/main" id="{F909D7DB-EDC8-324F-A32B-9D1E64F18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74" r="15550" b="2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30769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1497</Words>
  <Application>Microsoft Office PowerPoint</Application>
  <PresentationFormat>Širokoúhlá obrazovka</PresentationFormat>
  <Paragraphs>100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BUDDHISMUS VE VIETNAMU</vt:lpstr>
      <vt:lpstr>Charakteristika náboženství</vt:lpstr>
      <vt:lpstr>Charakteristika náboženství</vt:lpstr>
      <vt:lpstr>BUDDHA</vt:lpstr>
      <vt:lpstr>Šíření buddhistického učení  </vt:lpstr>
      <vt:lpstr>Šíření buddhistického učení  </vt:lpstr>
      <vt:lpstr>Buddhismus ve Vietnamu</vt:lpstr>
      <vt:lpstr>LEGENDA</vt:lpstr>
      <vt:lpstr>Buddhismus ve Vietnamu</vt:lpstr>
      <vt:lpstr>Buddhismus ve Vietnamu</vt:lpstr>
      <vt:lpstr>Svátky</vt:lpstr>
      <vt:lpstr>Svátky</vt:lpstr>
      <vt:lpstr>Zvyky a tradice</vt:lpstr>
      <vt:lpstr>Zvyky a tradice</vt:lpstr>
      <vt:lpstr>Zvyky a tradice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BUDDHISMUS VE VIETNAMU</dc:title>
  <dc:creator>Ngoová Thi Lan Anh</dc:creator>
  <cp:lastModifiedBy>Týna</cp:lastModifiedBy>
  <cp:revision>17</cp:revision>
  <dcterms:created xsi:type="dcterms:W3CDTF">2020-03-28T12:19:57Z</dcterms:created>
  <dcterms:modified xsi:type="dcterms:W3CDTF">2020-04-02T15:27:00Z</dcterms:modified>
</cp:coreProperties>
</file>