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D5B96-F80B-48B5-AF7F-8B21F4B133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46A10-8E46-4D2F-ABAD-FD8233542E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D5B96-F80B-48B5-AF7F-8B21F4B133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46A10-8E46-4D2F-ABAD-FD8233542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D5B96-F80B-48B5-AF7F-8B21F4B133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46A10-8E46-4D2F-ABAD-FD8233542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D5B96-F80B-48B5-AF7F-8B21F4B133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46A10-8E46-4D2F-ABAD-FD8233542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D5B96-F80B-48B5-AF7F-8B21F4B133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46A10-8E46-4D2F-ABAD-FD8233542E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D5B96-F80B-48B5-AF7F-8B21F4B133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46A10-8E46-4D2F-ABAD-FD8233542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D5B96-F80B-48B5-AF7F-8B21F4B133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46A10-8E46-4D2F-ABAD-FD8233542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D5B96-F80B-48B5-AF7F-8B21F4B133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46A10-8E46-4D2F-ABAD-FD8233542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D5B96-F80B-48B5-AF7F-8B21F4B133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46A10-8E46-4D2F-ABAD-FD8233542E1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D5B96-F80B-48B5-AF7F-8B21F4B133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46A10-8E46-4D2F-ABAD-FD8233542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5D5B96-F80B-48B5-AF7F-8B21F4B133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646A10-8E46-4D2F-ABAD-FD8233542E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A5D5B96-F80B-48B5-AF7F-8B21F4B133A9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646A10-8E46-4D2F-ABAD-FD8233542E1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nnisa-today.ru/socium/obsenie/vazhnost-braka-v-islame-1/" TargetMode="External"/><Relationship Id="rId2" Type="http://schemas.openxmlformats.org/officeDocument/2006/relationships/hyperlink" Target="https://ru.wikipedia.org/wiki/&#1040;&#1081;&#1090;&#1090;&#1099;&#1088;&#1091;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vadbagolik.ru/article/uzbekskaya-svadba/" TargetMode="External"/><Relationship Id="rId5" Type="http://schemas.openxmlformats.org/officeDocument/2006/relationships/hyperlink" Target="https://ru.wikipedia.org/wiki/&#1048;&#1089;&#1083;&#1072;&#1084;" TargetMode="External"/><Relationship Id="rId4" Type="http://schemas.openxmlformats.org/officeDocument/2006/relationships/hyperlink" Target="https://fb.ru/article/245740/kazahskaya-svadba-obyichai-i-traditsi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132998"/>
          </a:xfrm>
        </p:spPr>
        <p:txBody>
          <a:bodyPr>
            <a:normAutofit/>
          </a:bodyPr>
          <a:lstStyle/>
          <a:p>
            <a:r>
              <a:rPr lang="cs-CZ" sz="7200" dirty="0" smtClean="0"/>
              <a:t>Islám 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7507560" cy="410445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Svatební tradice a manželství v Uzbekistánu a </a:t>
            </a:r>
            <a:r>
              <a:rPr lang="cs-CZ" b="1" dirty="0" smtClean="0"/>
              <a:t>Kazachstánu</a:t>
            </a:r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pPr algn="r"/>
            <a:r>
              <a:rPr lang="cs-CZ" sz="1400" dirty="0" smtClean="0"/>
              <a:t> Korotkikh Olga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1266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7261175" cy="4840783"/>
          </a:xfrm>
        </p:spPr>
      </p:pic>
    </p:spTree>
    <p:extLst>
      <p:ext uri="{BB962C8B-B14F-4D97-AF65-F5344CB8AC3E}">
        <p14:creationId xmlns:p14="http://schemas.microsoft.com/office/powerpoint/2010/main" val="243098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Děkuju za pozornost</a:t>
            </a:r>
            <a:r>
              <a:rPr lang="ru-RU" dirty="0"/>
              <a:t>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72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747288"/>
          </a:xfrm>
        </p:spPr>
        <p:txBody>
          <a:bodyPr>
            <a:normAutofit/>
          </a:bodyPr>
          <a:lstStyle/>
          <a:p>
            <a:pPr marL="541782" indent="-514350">
              <a:buFont typeface="+mj-lt"/>
              <a:buAutoNum type="arabicPeriod"/>
            </a:pPr>
            <a:r>
              <a:rPr lang="cs-CZ" sz="1800" u="sng" dirty="0">
                <a:solidFill>
                  <a:schemeClr val="tx1"/>
                </a:solidFill>
              </a:rPr>
              <a:t>https://ru.wikipedia.org/wiki/Казахские_свадебные_обряды</a:t>
            </a:r>
            <a:endParaRPr lang="ru-RU" sz="1800" dirty="0">
              <a:solidFill>
                <a:schemeClr val="tx1"/>
              </a:solidFill>
            </a:endParaRPr>
          </a:p>
          <a:p>
            <a:pPr marL="541782" indent="-514350">
              <a:buFont typeface="+mj-lt"/>
              <a:buAutoNum type="arabicPeriod"/>
            </a:pPr>
            <a:r>
              <a:rPr lang="cs-CZ" sz="1800" u="sng" dirty="0">
                <a:solidFill>
                  <a:schemeClr val="tx1"/>
                </a:solidFill>
                <a:hlinkClick r:id="rId2"/>
              </a:rPr>
              <a:t>https://ru.wikipedia.org/wiki/Айттыру</a:t>
            </a:r>
            <a:endParaRPr lang="ru-RU" sz="1800" dirty="0">
              <a:solidFill>
                <a:schemeClr val="tx1"/>
              </a:solidFill>
            </a:endParaRPr>
          </a:p>
          <a:p>
            <a:pPr marL="541782" indent="-514350">
              <a:buFont typeface="+mj-lt"/>
              <a:buAutoNum type="arabicPeriod"/>
            </a:pPr>
            <a:r>
              <a:rPr lang="cs-CZ" sz="1800" u="sng" dirty="0">
                <a:solidFill>
                  <a:schemeClr val="tx1"/>
                </a:solidFill>
                <a:hlinkClick r:id="rId3"/>
              </a:rPr>
              <a:t>http://annisa-today.ru/socium/obsenie/vazhnost-braka-v-islame-1/</a:t>
            </a:r>
            <a:endParaRPr lang="ru-RU" sz="1800" dirty="0">
              <a:solidFill>
                <a:schemeClr val="tx1"/>
              </a:solidFill>
            </a:endParaRPr>
          </a:p>
          <a:p>
            <a:pPr marL="541782" indent="-514350">
              <a:buFont typeface="+mj-lt"/>
              <a:buAutoNum type="arabicPeriod"/>
            </a:pPr>
            <a:r>
              <a:rPr lang="cs-CZ" sz="1800" u="sng" dirty="0">
                <a:solidFill>
                  <a:schemeClr val="tx1"/>
                </a:solidFill>
                <a:hlinkClick r:id="rId4"/>
              </a:rPr>
              <a:t>https://fb.ru/article/245740/kazahskaya-svadba-obyichai-i-traditsii</a:t>
            </a:r>
            <a:endParaRPr lang="ru-RU" sz="1800" dirty="0">
              <a:solidFill>
                <a:schemeClr val="tx1"/>
              </a:solidFill>
            </a:endParaRPr>
          </a:p>
          <a:p>
            <a:pPr marL="541782" indent="-514350">
              <a:buFont typeface="+mj-lt"/>
              <a:buAutoNum type="arabicPeriod"/>
            </a:pPr>
            <a:r>
              <a:rPr lang="cs-CZ" sz="1800" u="sng" dirty="0">
                <a:solidFill>
                  <a:schemeClr val="tx1"/>
                </a:solidFill>
                <a:hlinkClick r:id="rId5"/>
              </a:rPr>
              <a:t>https://ru.wikipedia.org/wiki/Ислам</a:t>
            </a:r>
            <a:endParaRPr lang="ru-RU" sz="1800" dirty="0">
              <a:solidFill>
                <a:schemeClr val="tx1"/>
              </a:solidFill>
            </a:endParaRPr>
          </a:p>
          <a:p>
            <a:pPr marL="541782" indent="-514350">
              <a:buFont typeface="+mj-lt"/>
              <a:buAutoNum type="arabicPeriod"/>
            </a:pPr>
            <a:r>
              <a:rPr lang="cs-CZ" sz="1800" u="sng" dirty="0">
                <a:solidFill>
                  <a:schemeClr val="tx1"/>
                </a:solidFill>
                <a:hlinkClick r:id="rId6"/>
              </a:rPr>
              <a:t>https://svadbagolik.ru/article/uzbekskaya-svadba/</a:t>
            </a:r>
            <a:endParaRPr lang="ru-RU" sz="1800" dirty="0">
              <a:solidFill>
                <a:schemeClr val="tx1"/>
              </a:solidFill>
            </a:endParaRPr>
          </a:p>
          <a:p>
            <a:pPr marL="541782" indent="-514350">
              <a:buFont typeface="+mj-lt"/>
              <a:buAutoNum type="arabicPeriod"/>
            </a:pPr>
            <a:r>
              <a:rPr lang="cs-CZ" sz="1800" u="sng" dirty="0">
                <a:solidFill>
                  <a:schemeClr val="tx1"/>
                </a:solidFill>
              </a:rPr>
              <a:t>https://iz.ru/924930/igor-/v-poze-braka-v-uzbekistane-utverdili-pravila-provedeniia-svadeb</a:t>
            </a:r>
            <a:endParaRPr lang="ru-RU" sz="1800" dirty="0">
              <a:solidFill>
                <a:schemeClr val="tx1"/>
              </a:solidFill>
            </a:endParaRPr>
          </a:p>
          <a:p>
            <a:pPr marL="541782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0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88640"/>
            <a:ext cx="8496944" cy="3024336"/>
          </a:xfrm>
        </p:spPr>
        <p:txBody>
          <a:bodyPr>
            <a:normAutofit/>
          </a:bodyPr>
          <a:lstStyle/>
          <a:p>
            <a:pPr marL="331470" indent="-285750">
              <a:buFontTx/>
              <a:buChar char="-"/>
            </a:pPr>
            <a:r>
              <a:rPr lang="cs-CZ" sz="1800" dirty="0" smtClean="0"/>
              <a:t>Islám </a:t>
            </a:r>
            <a:r>
              <a:rPr lang="cs-CZ" sz="1800" dirty="0"/>
              <a:t>je monoteistické abrahámovské náboženství založené na učení proroka Mohameda, náboženského a politického vůdce působícího v 7. století. Počet muslimů je asi 1,8 až 2 miliardy, což z islámu činí po křesťanství druhé nejpočetnější náboženství světa. </a:t>
            </a:r>
            <a:endParaRPr lang="ru-RU" sz="1800" dirty="0" smtClean="0"/>
          </a:p>
          <a:p>
            <a:pPr marL="331470" indent="-285750">
              <a:buFontTx/>
              <a:buChar char="-"/>
            </a:pPr>
            <a:r>
              <a:rPr lang="cs-CZ" sz="1800" dirty="0"/>
              <a:t>Téměř každý muslim je příslušník jedné ze dvou hlavních islámských větví, a to sunny (75–90 %) nebo šíity (10–15</a:t>
            </a:r>
            <a:r>
              <a:rPr lang="cs-CZ" sz="1800" dirty="0" smtClean="0"/>
              <a:t>)</a:t>
            </a:r>
            <a:r>
              <a:rPr lang="ru-RU" sz="1800" dirty="0" smtClean="0"/>
              <a:t>.</a:t>
            </a:r>
          </a:p>
          <a:p>
            <a:pPr marL="331470" indent="-285750">
              <a:buFontTx/>
              <a:buChar char="-"/>
            </a:pPr>
            <a:r>
              <a:rPr lang="cs-CZ" sz="1800" dirty="0"/>
              <a:t>Islám je převládající náboženství v Severní Africe, na Blízkém a Středním východě a některých částech jihovýchodní Asie. Okolo 13 % muslimů žije v Indonésii, zemi s největší muslimskou komunitou vůbec, 25 % v Jižní Asii a 20 % na Blízkém východě, resp. arabských zemích.</a:t>
            </a:r>
            <a:endParaRPr lang="ru-RU" sz="1800" dirty="0" smtClean="0"/>
          </a:p>
          <a:p>
            <a:pPr marL="331470" indent="-285750">
              <a:buFontTx/>
              <a:buChar char="-"/>
            </a:pP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84984"/>
            <a:ext cx="6487639" cy="2990802"/>
          </a:xfrm>
        </p:spPr>
      </p:pic>
    </p:spTree>
    <p:extLst>
      <p:ext uri="{BB962C8B-B14F-4D97-AF65-F5344CB8AC3E}">
        <p14:creationId xmlns:p14="http://schemas.microsoft.com/office/powerpoint/2010/main" val="319542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88640"/>
            <a:ext cx="8280920" cy="2520280"/>
          </a:xfrm>
        </p:spPr>
        <p:txBody>
          <a:bodyPr>
            <a:normAutofit/>
          </a:bodyPr>
          <a:lstStyle/>
          <a:p>
            <a:r>
              <a:rPr lang="cs-CZ" sz="2400" b="1" dirty="0">
                <a:latin typeface="+mj-lt"/>
              </a:rPr>
              <a:t>Základní principy </a:t>
            </a:r>
            <a:r>
              <a:rPr lang="cs-CZ" sz="2400" b="1" dirty="0" smtClean="0">
                <a:latin typeface="+mj-lt"/>
              </a:rPr>
              <a:t>náboženství</a:t>
            </a:r>
            <a:endParaRPr lang="cs-CZ" sz="2400" b="1" dirty="0">
              <a:latin typeface="+mj-lt"/>
            </a:endParaRPr>
          </a:p>
          <a:p>
            <a:r>
              <a:rPr lang="ru-RU" sz="1800" dirty="0" smtClean="0">
                <a:latin typeface="+mj-lt"/>
              </a:rPr>
              <a:t>- </a:t>
            </a:r>
            <a:r>
              <a:rPr lang="pt-BR" sz="1800" dirty="0" smtClean="0">
                <a:latin typeface="+mj-lt"/>
              </a:rPr>
              <a:t>Islám </a:t>
            </a:r>
            <a:r>
              <a:rPr lang="pt-BR" sz="1800" dirty="0">
                <a:latin typeface="+mj-lt"/>
              </a:rPr>
              <a:t>se objevil na Arabském poloostrově</a:t>
            </a:r>
            <a:endParaRPr lang="ru-RU" sz="1800" dirty="0" smtClean="0">
              <a:latin typeface="+mj-lt"/>
            </a:endParaRPr>
          </a:p>
          <a:p>
            <a:r>
              <a:rPr lang="ru-RU" sz="1800" dirty="0" smtClean="0">
                <a:latin typeface="+mj-lt"/>
              </a:rPr>
              <a:t>-</a:t>
            </a:r>
            <a:r>
              <a:rPr lang="cs-CZ" sz="1800" dirty="0" smtClean="0">
                <a:latin typeface="+mj-lt"/>
              </a:rPr>
              <a:t> </a:t>
            </a:r>
            <a:r>
              <a:rPr lang="cs-CZ" sz="1800" dirty="0" smtClean="0"/>
              <a:t>Bůh </a:t>
            </a:r>
            <a:r>
              <a:rPr lang="ru-RU" sz="1800" dirty="0" smtClean="0"/>
              <a:t>(</a:t>
            </a:r>
            <a:r>
              <a:rPr lang="cs-CZ" sz="1800" dirty="0" smtClean="0"/>
              <a:t>Alláh</a:t>
            </a:r>
            <a:r>
              <a:rPr lang="ru-RU" sz="1800" dirty="0" smtClean="0"/>
              <a:t>) </a:t>
            </a:r>
            <a:r>
              <a:rPr lang="cs-CZ" sz="1800" dirty="0" smtClean="0"/>
              <a:t>stvořil </a:t>
            </a:r>
            <a:r>
              <a:rPr lang="cs-CZ" sz="1800" dirty="0"/>
              <a:t>svět a člověka</a:t>
            </a:r>
            <a:endParaRPr lang="ru-RU" sz="1800" dirty="0" smtClean="0">
              <a:latin typeface="+mj-lt"/>
            </a:endParaRPr>
          </a:p>
          <a:p>
            <a:r>
              <a:rPr lang="ru-RU" sz="1800" dirty="0" smtClean="0"/>
              <a:t>- </a:t>
            </a:r>
            <a:r>
              <a:rPr lang="en-US" sz="1800" dirty="0" smtClean="0"/>
              <a:t>B</a:t>
            </a:r>
            <a:r>
              <a:rPr lang="cs-CZ" sz="1800" dirty="0" smtClean="0"/>
              <a:t>ůh zvěstoval </a:t>
            </a:r>
            <a:r>
              <a:rPr lang="cs-CZ" sz="1800" dirty="0"/>
              <a:t>lidem svou vůli prostřednictvím </a:t>
            </a:r>
            <a:r>
              <a:rPr lang="cs-CZ" sz="1800" dirty="0" smtClean="0"/>
              <a:t>proroků, hlavní z ních prorok Mohamed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cs-CZ" sz="1800" dirty="0" smtClean="0"/>
              <a:t>Svaté knihy jsou Korán a Sunna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cs-CZ" sz="1800" dirty="0"/>
              <a:t>Muslimové jsou rozděleni na šíity a sunnity</a:t>
            </a:r>
            <a:endParaRPr lang="ru-RU" sz="1800" dirty="0" smtClean="0"/>
          </a:p>
          <a:p>
            <a:endParaRPr lang="cs-CZ" sz="1800" dirty="0" smtClean="0"/>
          </a:p>
          <a:p>
            <a:pPr marL="331470" indent="-285750">
              <a:buFontTx/>
              <a:buChar char="-"/>
            </a:pPr>
            <a:endParaRPr lang="ru-RU" sz="18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896"/>
            <a:ext cx="6192688" cy="4134531"/>
          </a:xfrm>
        </p:spPr>
      </p:pic>
    </p:spTree>
    <p:extLst>
      <p:ext uri="{BB962C8B-B14F-4D97-AF65-F5344CB8AC3E}">
        <p14:creationId xmlns:p14="http://schemas.microsoft.com/office/powerpoint/2010/main" val="228390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620688"/>
            <a:ext cx="8928992" cy="2808312"/>
          </a:xfrm>
        </p:spPr>
        <p:txBody>
          <a:bodyPr/>
          <a:lstStyle/>
          <a:p>
            <a:r>
              <a:rPr lang="cs-CZ" sz="2400" dirty="0" smtClean="0"/>
              <a:t>      Sunnité                                                           </a:t>
            </a:r>
            <a:r>
              <a:rPr lang="cs-CZ" dirty="0" smtClean="0"/>
              <a:t> </a:t>
            </a:r>
            <a:r>
              <a:rPr lang="cs-CZ" sz="2400" dirty="0" smtClean="0"/>
              <a:t>Šíité</a:t>
            </a:r>
          </a:p>
          <a:p>
            <a:r>
              <a:rPr lang="ru-RU" sz="1800" dirty="0" smtClean="0"/>
              <a:t>-</a:t>
            </a:r>
            <a:r>
              <a:rPr lang="ru-RU" sz="1600" dirty="0" smtClean="0"/>
              <a:t> </a:t>
            </a:r>
            <a:r>
              <a:rPr lang="cs-CZ" sz="1600" dirty="0"/>
              <a:t>U</a:t>
            </a:r>
            <a:r>
              <a:rPr lang="cs-CZ" sz="1600" dirty="0" smtClean="0"/>
              <a:t>ctívají </a:t>
            </a:r>
            <a:r>
              <a:rPr lang="cs-CZ" sz="1600" dirty="0"/>
              <a:t>proroka </a:t>
            </a:r>
            <a:r>
              <a:rPr lang="cs-CZ" sz="1600" dirty="0" smtClean="0"/>
              <a:t>Mohameda                                    </a:t>
            </a:r>
            <a:r>
              <a:rPr lang="ru-RU" sz="1600" dirty="0" smtClean="0"/>
              <a:t>-</a:t>
            </a:r>
            <a:r>
              <a:rPr lang="cs-CZ" sz="1600" dirty="0" smtClean="0"/>
              <a:t> Uctívají </a:t>
            </a:r>
            <a:r>
              <a:rPr lang="cs-CZ" sz="1600" dirty="0"/>
              <a:t>proroka Mohameda a </a:t>
            </a:r>
            <a:r>
              <a:rPr lang="cs-CZ" sz="1600" dirty="0" smtClean="0"/>
              <a:t>jeho bratrance Ali</a:t>
            </a:r>
            <a:br>
              <a:rPr lang="cs-CZ" sz="1600" dirty="0" smtClean="0"/>
            </a:br>
            <a:r>
              <a:rPr lang="ru-RU" sz="1600" dirty="0" smtClean="0"/>
              <a:t>- </a:t>
            </a:r>
            <a:r>
              <a:rPr lang="en-US" sz="1600" dirty="0" err="1" smtClean="0"/>
              <a:t>Maj</a:t>
            </a:r>
            <a:r>
              <a:rPr lang="cs-CZ" sz="1600" dirty="0" smtClean="0"/>
              <a:t>í 2</a:t>
            </a:r>
            <a:r>
              <a:rPr lang="ru-RU" sz="1600" dirty="0" smtClean="0"/>
              <a:t>  </a:t>
            </a:r>
            <a:r>
              <a:rPr lang="cs-CZ" sz="1600" dirty="0" smtClean="0"/>
              <a:t>svaté knihy</a:t>
            </a:r>
            <a:r>
              <a:rPr lang="ru-RU" sz="1600" dirty="0" smtClean="0"/>
              <a:t>: </a:t>
            </a:r>
            <a:r>
              <a:rPr lang="cs-CZ" sz="1600" dirty="0" smtClean="0"/>
              <a:t>Korán a Sunna</a:t>
            </a:r>
            <a:r>
              <a:rPr lang="ru-RU" sz="1600" dirty="0" smtClean="0"/>
              <a:t>                                      - </a:t>
            </a:r>
            <a:r>
              <a:rPr lang="cs-CZ" sz="1600" dirty="0" smtClean="0"/>
              <a:t>Mají jenom Korán</a:t>
            </a:r>
            <a:br>
              <a:rPr lang="cs-CZ" sz="1600" dirty="0" smtClean="0"/>
            </a:br>
            <a:r>
              <a:rPr lang="ru-RU" sz="1600" dirty="0" smtClean="0"/>
              <a:t>- </a:t>
            </a:r>
            <a:r>
              <a:rPr lang="cs-CZ" sz="1600" dirty="0" smtClean="0"/>
              <a:t>Moc </a:t>
            </a:r>
            <a:r>
              <a:rPr lang="cs-CZ" sz="1600" dirty="0"/>
              <a:t>patří k vyvoleným duchovním lidem</a:t>
            </a:r>
            <a:r>
              <a:rPr lang="ru-RU" sz="1600" dirty="0" smtClean="0"/>
              <a:t>                        - </a:t>
            </a:r>
            <a:r>
              <a:rPr lang="cs-CZ" sz="1600" dirty="0" smtClean="0"/>
              <a:t>Zástupce moci by </a:t>
            </a:r>
            <a:r>
              <a:rPr lang="cs-CZ" sz="1600" dirty="0"/>
              <a:t>měl být výhradně z </a:t>
            </a:r>
            <a:r>
              <a:rPr lang="cs-CZ" sz="1600" dirty="0" smtClean="0"/>
              <a:t>rodu Ali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 </a:t>
            </a:r>
            <a:r>
              <a:rPr lang="en-US" sz="1600" dirty="0" err="1" smtClean="0"/>
              <a:t>Im</a:t>
            </a:r>
            <a:r>
              <a:rPr lang="cs-CZ" sz="1600" dirty="0"/>
              <a:t>ám </a:t>
            </a:r>
            <a:r>
              <a:rPr lang="cs-CZ" sz="1600" dirty="0" smtClean="0"/>
              <a:t>je člověk, </a:t>
            </a:r>
            <a:r>
              <a:rPr lang="cs-CZ" sz="1600" dirty="0"/>
              <a:t>který řídí </a:t>
            </a:r>
            <a:r>
              <a:rPr lang="cs-CZ" sz="1600" dirty="0" smtClean="0"/>
              <a:t>mešitu                             </a:t>
            </a:r>
            <a:r>
              <a:rPr lang="ru-RU" sz="1600" dirty="0" smtClean="0"/>
              <a:t>-</a:t>
            </a:r>
            <a:r>
              <a:rPr lang="cs-CZ" sz="1600" dirty="0" smtClean="0"/>
              <a:t> Imám </a:t>
            </a:r>
            <a:r>
              <a:rPr lang="cs-CZ" sz="1600" dirty="0"/>
              <a:t>je duchovní vůdce a potomek </a:t>
            </a:r>
            <a:r>
              <a:rPr lang="cs-CZ" sz="1600" dirty="0" smtClean="0"/>
              <a:t>proroka</a:t>
            </a:r>
            <a:br>
              <a:rPr lang="cs-CZ" sz="1600" dirty="0" smtClean="0"/>
            </a:br>
            <a:r>
              <a:rPr lang="cs-CZ" sz="1600" dirty="0" smtClean="0"/>
              <a:t>                                                                                 Mohameda</a:t>
            </a:r>
            <a:br>
              <a:rPr lang="cs-CZ" sz="1600" dirty="0" smtClean="0"/>
            </a:br>
            <a:r>
              <a:rPr lang="ru-RU" sz="1600" dirty="0" smtClean="0"/>
              <a:t>- </a:t>
            </a:r>
            <a:r>
              <a:rPr lang="cs-CZ" sz="1600" dirty="0" smtClean="0"/>
              <a:t>Kult mučednictví                                                    </a:t>
            </a:r>
            <a:r>
              <a:rPr lang="ru-RU" sz="1600" dirty="0" smtClean="0"/>
              <a:t>- </a:t>
            </a:r>
            <a:r>
              <a:rPr lang="cs-CZ" sz="1600" dirty="0" smtClean="0"/>
              <a:t>Kult svatých</a:t>
            </a:r>
            <a:br>
              <a:rPr lang="cs-CZ" sz="1600" dirty="0" smtClean="0"/>
            </a:br>
            <a:r>
              <a:rPr lang="ru-RU" sz="1600" dirty="0" smtClean="0"/>
              <a:t>- </a:t>
            </a:r>
            <a:r>
              <a:rPr lang="cs-CZ" sz="1600" dirty="0" smtClean="0"/>
              <a:t>88</a:t>
            </a:r>
            <a:r>
              <a:rPr lang="en-US" sz="1600" dirty="0" smtClean="0"/>
              <a:t>% </a:t>
            </a:r>
            <a:r>
              <a:rPr lang="cs-CZ" sz="1600" dirty="0" smtClean="0"/>
              <a:t>muslimů                                                         </a:t>
            </a:r>
            <a:r>
              <a:rPr lang="ru-RU" sz="1600" dirty="0" smtClean="0"/>
              <a:t>- </a:t>
            </a:r>
            <a:r>
              <a:rPr lang="cs-CZ" sz="1600" dirty="0" smtClean="0"/>
              <a:t>10</a:t>
            </a:r>
            <a:r>
              <a:rPr lang="en-US" sz="1600" dirty="0" smtClean="0"/>
              <a:t>%</a:t>
            </a:r>
            <a:r>
              <a:rPr lang="cs-CZ" sz="1600" dirty="0"/>
              <a:t> </a:t>
            </a:r>
            <a:r>
              <a:rPr lang="cs-CZ" sz="1600" dirty="0" smtClean="0"/>
              <a:t>muslimů, největší počet je v Iránu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12976"/>
            <a:ext cx="5832648" cy="3280865"/>
          </a:xfrm>
        </p:spPr>
      </p:pic>
    </p:spTree>
    <p:extLst>
      <p:ext uri="{BB962C8B-B14F-4D97-AF65-F5344CB8AC3E}">
        <p14:creationId xmlns:p14="http://schemas.microsoft.com/office/powerpoint/2010/main" val="313778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4906888" cy="619934"/>
          </a:xfrm>
        </p:spPr>
        <p:txBody>
          <a:bodyPr/>
          <a:lstStyle/>
          <a:p>
            <a:r>
              <a:rPr lang="cs-CZ" dirty="0" smtClean="0"/>
              <a:t>Manželství v Islámu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980728"/>
            <a:ext cx="8219256" cy="2880320"/>
          </a:xfrm>
        </p:spPr>
        <p:txBody>
          <a:bodyPr>
            <a:normAutofit fontScale="92500" lnSpcReduction="10000"/>
          </a:bodyPr>
          <a:lstStyle/>
          <a:p>
            <a:r>
              <a:rPr lang="cs-CZ" sz="1800" dirty="0" smtClean="0"/>
              <a:t>- Hadísa </a:t>
            </a:r>
            <a:r>
              <a:rPr lang="cs-CZ" sz="1800" dirty="0"/>
              <a:t>- posel Alláha - říká: „Manželství je moje Sunna</a:t>
            </a:r>
            <a:r>
              <a:rPr lang="cs-CZ" sz="1800" dirty="0" smtClean="0"/>
              <a:t>“</a:t>
            </a:r>
            <a:br>
              <a:rPr lang="cs-CZ" sz="1800" dirty="0" smtClean="0"/>
            </a:br>
            <a:r>
              <a:rPr lang="cs-CZ" sz="1800" dirty="0"/>
              <a:t>- V islámu mají manželství a rodina velký význam. </a:t>
            </a:r>
            <a:r>
              <a:rPr lang="ru-RU" sz="1800" dirty="0" smtClean="0"/>
              <a:t> </a:t>
            </a:r>
            <a:r>
              <a:rPr lang="cs-CZ" sz="1800" dirty="0" smtClean="0"/>
              <a:t>Korán </a:t>
            </a:r>
            <a:r>
              <a:rPr lang="cs-CZ" sz="1800" dirty="0"/>
              <a:t>má o této instituci společnosti velké množství kapitol. Prorok Mohamed říká, že každý muslim by měl mít </a:t>
            </a:r>
            <a:r>
              <a:rPr lang="cs-CZ" sz="1800" dirty="0" smtClean="0"/>
              <a:t>rodinu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- </a:t>
            </a:r>
            <a:r>
              <a:rPr lang="cs-CZ" sz="1800" dirty="0"/>
              <a:t>Vytváření rodiny manželstvím, jako dodržování povinnosti vůči Alláhovi zahrnuje řadu důležitých sociálních aspektů</a:t>
            </a:r>
            <a:r>
              <a:rPr lang="cs-CZ" sz="1800" dirty="0" smtClean="0"/>
              <a:t>: </a:t>
            </a:r>
            <a:br>
              <a:rPr lang="cs-CZ" sz="1800" dirty="0" smtClean="0"/>
            </a:br>
            <a:r>
              <a:rPr lang="cs-CZ" sz="1800" dirty="0" smtClean="0"/>
              <a:t>     - Uspokojení </a:t>
            </a:r>
            <a:r>
              <a:rPr lang="cs-CZ" sz="1800" dirty="0"/>
              <a:t>lidské potřeby </a:t>
            </a:r>
            <a:r>
              <a:rPr lang="cs-CZ" sz="1800" dirty="0" smtClean="0"/>
              <a:t>plození</a:t>
            </a:r>
            <a:br>
              <a:rPr lang="cs-CZ" sz="1800" dirty="0" smtClean="0"/>
            </a:br>
            <a:r>
              <a:rPr lang="cs-CZ" sz="1800" dirty="0" smtClean="0"/>
              <a:t>     - Řeší </a:t>
            </a:r>
            <a:r>
              <a:rPr lang="cs-CZ" sz="1800" dirty="0"/>
              <a:t>se otázka fyziologických </a:t>
            </a:r>
            <a:r>
              <a:rPr lang="cs-CZ" sz="1800" dirty="0" smtClean="0"/>
              <a:t>potřeb</a:t>
            </a:r>
            <a:br>
              <a:rPr lang="cs-CZ" sz="1800" dirty="0" smtClean="0"/>
            </a:br>
            <a:r>
              <a:rPr lang="cs-CZ" sz="1800" dirty="0" smtClean="0"/>
              <a:t>     - </a:t>
            </a:r>
            <a:r>
              <a:rPr lang="cs-CZ" sz="1800" dirty="0"/>
              <a:t>Získání zvláštního </a:t>
            </a:r>
            <a:r>
              <a:rPr lang="cs-CZ" sz="1800" dirty="0" smtClean="0"/>
              <a:t>klidu</a:t>
            </a:r>
            <a:br>
              <a:rPr lang="cs-CZ" sz="1800" dirty="0" smtClean="0"/>
            </a:br>
            <a:r>
              <a:rPr lang="cs-CZ" sz="1800" dirty="0" smtClean="0"/>
              <a:t>     - </a:t>
            </a:r>
            <a:r>
              <a:rPr lang="cs-CZ" sz="1800" dirty="0"/>
              <a:t>Snížení pro muže domácích starostí (vaření, čištění, praní atd.) a pro ženy péče o peníze.</a:t>
            </a:r>
            <a:r>
              <a:rPr lang="cs-CZ" sz="1800" dirty="0" smtClean="0"/>
              <a:t/>
            </a:r>
            <a:br>
              <a:rPr lang="cs-CZ" sz="1800" dirty="0" smtClean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29000"/>
            <a:ext cx="4968552" cy="3312368"/>
          </a:xfrm>
        </p:spPr>
      </p:pic>
    </p:spTree>
    <p:extLst>
      <p:ext uri="{BB962C8B-B14F-4D97-AF65-F5344CB8AC3E}">
        <p14:creationId xmlns:p14="http://schemas.microsoft.com/office/powerpoint/2010/main" val="408142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404664"/>
            <a:ext cx="8640960" cy="6192688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Povinnosti muslimské manželky vůči </a:t>
            </a:r>
            <a:r>
              <a:rPr lang="cs-CZ" sz="2000" b="1" dirty="0" smtClean="0"/>
              <a:t>manželovi</a:t>
            </a:r>
            <a:r>
              <a:rPr lang="ru-RU" sz="2000" b="1" dirty="0"/>
              <a:t>: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cs-CZ" sz="1800" dirty="0" smtClean="0"/>
              <a:t>-    musí </a:t>
            </a:r>
            <a:r>
              <a:rPr lang="cs-CZ" sz="1800" dirty="0"/>
              <a:t>poslouchat svého manžela a nemůže se na </a:t>
            </a:r>
            <a:r>
              <a:rPr lang="cs-CZ" sz="1800" dirty="0" smtClean="0"/>
              <a:t>něho </a:t>
            </a:r>
            <a:r>
              <a:rPr lang="cs-CZ" sz="1800" dirty="0"/>
              <a:t>nikomu </a:t>
            </a:r>
            <a:r>
              <a:rPr lang="cs-CZ" sz="1800" dirty="0" smtClean="0"/>
              <a:t>stěžovat</a:t>
            </a:r>
          </a:p>
          <a:p>
            <a:pPr marL="388620" indent="-342900">
              <a:buFontTx/>
              <a:buChar char="-"/>
            </a:pPr>
            <a:r>
              <a:rPr lang="cs-CZ" sz="1800" dirty="0" smtClean="0"/>
              <a:t>měla by </a:t>
            </a:r>
            <a:r>
              <a:rPr lang="cs-CZ" sz="1800" dirty="0"/>
              <a:t>vychovávat </a:t>
            </a:r>
            <a:r>
              <a:rPr lang="cs-CZ" sz="1800" dirty="0" smtClean="0"/>
              <a:t>děti</a:t>
            </a:r>
          </a:p>
          <a:p>
            <a:pPr marL="388620" indent="-342900">
              <a:buFontTx/>
              <a:buChar char="-"/>
            </a:pPr>
            <a:r>
              <a:rPr lang="cs-CZ" sz="1800" dirty="0"/>
              <a:t>nemůže nikomu říct tajemství </a:t>
            </a:r>
            <a:r>
              <a:rPr lang="cs-CZ" sz="1800" dirty="0" smtClean="0"/>
              <a:t>manžela</a:t>
            </a:r>
          </a:p>
          <a:p>
            <a:pPr marL="388620" indent="-342900">
              <a:buFontTx/>
              <a:buChar char="-"/>
            </a:pPr>
            <a:r>
              <a:rPr lang="cs-CZ" sz="1800" dirty="0" smtClean="0"/>
              <a:t>musi </a:t>
            </a:r>
            <a:r>
              <a:rPr lang="cs-CZ" sz="1800" dirty="0"/>
              <a:t>dělat domácí </a:t>
            </a:r>
            <a:r>
              <a:rPr lang="cs-CZ" sz="1800" dirty="0" smtClean="0"/>
              <a:t>práce</a:t>
            </a:r>
          </a:p>
          <a:p>
            <a:pPr marL="388620" indent="-342900">
              <a:buFontTx/>
              <a:buChar char="-"/>
            </a:pPr>
            <a:r>
              <a:rPr lang="cs-CZ" sz="1800" dirty="0"/>
              <a:t>nemůže dovolit nikoho do domu bez souhlasu jejího </a:t>
            </a:r>
            <a:r>
              <a:rPr lang="cs-CZ" sz="1800" dirty="0" smtClean="0"/>
              <a:t>manžela</a:t>
            </a:r>
          </a:p>
          <a:p>
            <a:pPr marL="388620" indent="-342900">
              <a:buFontTx/>
              <a:buChar char="-"/>
            </a:pPr>
            <a:r>
              <a:rPr lang="cs-CZ" sz="1800" dirty="0"/>
              <a:t>musí respektovat a ctít rodiče a příbuzné </a:t>
            </a:r>
            <a:r>
              <a:rPr lang="cs-CZ" sz="1800" dirty="0" smtClean="0"/>
              <a:t>manžela</a:t>
            </a:r>
          </a:p>
          <a:p>
            <a:pPr marL="388620" indent="-342900">
              <a:buFontTx/>
              <a:buChar char="-"/>
            </a:pPr>
            <a:r>
              <a:rPr lang="cs-CZ" sz="1800" dirty="0"/>
              <a:t>by měla požádat svého manžela o odpuštění, pokud se </a:t>
            </a:r>
            <a:r>
              <a:rPr lang="cs-CZ" sz="1800" dirty="0" smtClean="0"/>
              <a:t>provinila</a:t>
            </a:r>
          </a:p>
          <a:p>
            <a:r>
              <a:rPr lang="ru-RU" sz="2000" dirty="0" smtClean="0"/>
              <a:t>  </a:t>
            </a:r>
          </a:p>
          <a:p>
            <a:r>
              <a:rPr lang="en-US" sz="2000" b="1" dirty="0"/>
              <a:t>P</a:t>
            </a:r>
            <a:r>
              <a:rPr lang="cs-CZ" sz="2000" b="1" dirty="0" smtClean="0"/>
              <a:t>ovinnosti </a:t>
            </a:r>
            <a:r>
              <a:rPr lang="cs-CZ" sz="2000" b="1" dirty="0"/>
              <a:t>manžela </a:t>
            </a:r>
            <a:r>
              <a:rPr lang="cs-CZ" sz="2000" b="1" dirty="0" smtClean="0"/>
              <a:t>manželce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cs-CZ" sz="1800" dirty="0"/>
              <a:t>- </a:t>
            </a:r>
            <a:r>
              <a:rPr lang="cs-CZ" sz="1800" dirty="0" smtClean="0"/>
              <a:t>   manžel </a:t>
            </a:r>
            <a:r>
              <a:rPr lang="cs-CZ" sz="1800" dirty="0"/>
              <a:t>musí zacházet se svou ženou jako s rovným a nesmí jí zakazovat to, co dovoluje </a:t>
            </a:r>
            <a:r>
              <a:rPr lang="cs-CZ" sz="1800" dirty="0" smtClean="0"/>
              <a:t>Šaría</a:t>
            </a:r>
          </a:p>
          <a:p>
            <a:pPr marL="388620" indent="-342900">
              <a:buFontTx/>
              <a:buChar char="-"/>
            </a:pPr>
            <a:r>
              <a:rPr lang="cs-CZ" sz="1800" dirty="0" smtClean="0"/>
              <a:t>měl by trpělivě </a:t>
            </a:r>
            <a:r>
              <a:rPr lang="cs-CZ" sz="1800" dirty="0"/>
              <a:t>nést zášť, pokud to žena na něj způsobila, být vůči ní shovívavý, když se </a:t>
            </a:r>
            <a:r>
              <a:rPr lang="cs-CZ" sz="1800" dirty="0" smtClean="0"/>
              <a:t>zlobí</a:t>
            </a:r>
          </a:p>
          <a:p>
            <a:pPr marL="388620" indent="-342900">
              <a:buFontTx/>
              <a:buChar char="-"/>
            </a:pPr>
            <a:r>
              <a:rPr lang="cs-CZ" sz="1800" dirty="0" smtClean="0"/>
              <a:t>musí jí potěšit</a:t>
            </a:r>
            <a:r>
              <a:rPr lang="cs-CZ" sz="1800" dirty="0"/>
              <a:t>, chovat se k ní </a:t>
            </a:r>
            <a:r>
              <a:rPr lang="cs-CZ" sz="1800" dirty="0" smtClean="0"/>
              <a:t>laskavě</a:t>
            </a:r>
          </a:p>
          <a:p>
            <a:pPr marL="388620" indent="-342900">
              <a:buFontTx/>
              <a:buChar char="-"/>
            </a:pPr>
            <a:r>
              <a:rPr lang="cs-CZ" sz="1800" dirty="0" smtClean="0"/>
              <a:t>je </a:t>
            </a:r>
            <a:r>
              <a:rPr lang="cs-CZ" sz="1800" dirty="0"/>
              <a:t>třeba poskytnout manželce přijatelné podmínky pro pohodlný </a:t>
            </a:r>
            <a:r>
              <a:rPr lang="cs-CZ" sz="1800" dirty="0" smtClean="0"/>
              <a:t>život</a:t>
            </a:r>
          </a:p>
          <a:p>
            <a:pPr marL="388620" indent="-342900">
              <a:buFontTx/>
              <a:buChar char="-"/>
            </a:pPr>
            <a:r>
              <a:rPr lang="cs-CZ" sz="1800" dirty="0"/>
              <a:t>m</a:t>
            </a:r>
            <a:r>
              <a:rPr lang="cs-CZ" sz="1800" dirty="0" smtClean="0"/>
              <a:t>ěl by </a:t>
            </a:r>
            <a:r>
              <a:rPr lang="cs-CZ" sz="1800" dirty="0"/>
              <a:t>dát své ženě nezbytné znalosti </a:t>
            </a:r>
            <a:r>
              <a:rPr lang="cs-CZ" sz="1800" dirty="0" smtClean="0"/>
              <a:t>o náboženství </a:t>
            </a:r>
            <a:r>
              <a:rPr lang="cs-CZ" sz="1800" dirty="0"/>
              <a:t>nebo jí umožnit navštívit místa, kde ji může </a:t>
            </a:r>
            <a:r>
              <a:rPr lang="cs-CZ" sz="1800" dirty="0" smtClean="0"/>
              <a:t>získat</a:t>
            </a:r>
          </a:p>
          <a:p>
            <a:pPr marL="388620" indent="-342900">
              <a:buFontTx/>
              <a:buChar char="-"/>
            </a:pPr>
            <a:r>
              <a:rPr lang="cs-CZ" sz="1800" dirty="0" smtClean="0"/>
              <a:t>pokud </a:t>
            </a:r>
            <a:r>
              <a:rPr lang="cs-CZ" sz="1800" dirty="0"/>
              <a:t>si muž vzal více než jednu manželku, měl by se ke všem přihlížet spravedlivě a při distribuci své pozornosti nebo péči o své potřeby by neměl dávat přednost druhému. Hadith říká: „Pokud ten, kdo má dvě manželky, věnuje pozornost jednomu více než druhému, v Soudný den vstane znovu s křivou tváří“ (Abu Dawud</a:t>
            </a:r>
            <a:r>
              <a:rPr lang="cs-CZ" sz="1800" dirty="0" smtClean="0"/>
              <a:t>).</a:t>
            </a:r>
          </a:p>
          <a:p>
            <a:pPr marL="388620" indent="-342900">
              <a:buFontTx/>
              <a:buChar char="-"/>
            </a:pPr>
            <a:r>
              <a:rPr lang="cs-CZ" sz="1800" dirty="0" smtClean="0"/>
              <a:t>neměl by ponižovat </a:t>
            </a:r>
            <a:r>
              <a:rPr lang="cs-CZ" sz="1800" dirty="0"/>
              <a:t>svou ženu slovem ani skutkem, ani by neměl ponížit své příbuzné a nadávat se jim.</a:t>
            </a:r>
            <a:endParaRPr lang="cs-CZ" sz="1800" dirty="0" smtClean="0"/>
          </a:p>
          <a:p>
            <a:pPr marL="388620" indent="-342900">
              <a:buFontTx/>
              <a:buChar char="-"/>
            </a:pPr>
            <a:endParaRPr lang="cs-CZ" sz="2000" dirty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22348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Svatba</a:t>
            </a:r>
            <a:r>
              <a:rPr lang="en-US" dirty="0" smtClean="0"/>
              <a:t>  a </a:t>
            </a:r>
            <a:r>
              <a:rPr lang="cs-CZ" dirty="0" smtClean="0"/>
              <a:t>Manželství  v Kazachstánu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8291264" cy="5262396"/>
          </a:xfrm>
        </p:spPr>
        <p:txBody>
          <a:bodyPr/>
          <a:lstStyle/>
          <a:p>
            <a:pPr marL="331470" indent="-285750">
              <a:buFontTx/>
              <a:buChar char="-"/>
            </a:pPr>
            <a:r>
              <a:rPr lang="cs-CZ" sz="1600" dirty="0" smtClean="0"/>
              <a:t>Kazašské </a:t>
            </a:r>
            <a:r>
              <a:rPr lang="cs-CZ" sz="1600" dirty="0"/>
              <a:t>svatební obřady se skládají z několika cyklů: kudalyk (poznávání rodičů), příprava na svatbu, svatební hračky a rituály po svatbě. </a:t>
            </a:r>
            <a:endParaRPr lang="ru-RU" sz="1600" dirty="0" smtClean="0"/>
          </a:p>
          <a:p>
            <a:pPr marL="331470" indent="-285750">
              <a:buFontTx/>
              <a:buChar char="-"/>
            </a:pPr>
            <a:r>
              <a:rPr lang="cs-CZ" sz="1600" dirty="0" smtClean="0"/>
              <a:t>Námluvy</a:t>
            </a:r>
            <a:r>
              <a:rPr lang="ru-RU" sz="1600" dirty="0" smtClean="0"/>
              <a:t> - </a:t>
            </a:r>
            <a:r>
              <a:rPr lang="en-US" sz="1600" dirty="0"/>
              <a:t>o</a:t>
            </a:r>
            <a:r>
              <a:rPr lang="cs-CZ" sz="1600" dirty="0" smtClean="0"/>
              <a:t>tec</a:t>
            </a:r>
            <a:r>
              <a:rPr lang="cs-CZ" sz="1600" dirty="0"/>
              <a:t>, který se plánuje oženit se svým synem, nejprve určí, zda má svého vyvoleného, ​​pokud ne, hledá nevěstu, která by se mohla stát manželkou jejího syna. Potom otec poslal jednoho ze svých známých nebo příbuzných nebo on sám šel do domu vyvoleného, ​​aby zjistil, zda rodiče nevěsty byli proti aytyru. Pokud s tím souhlasí, jejich dcera se od té chvíle stala </a:t>
            </a:r>
            <a:r>
              <a:rPr lang="cs-CZ" sz="1600" dirty="0" smtClean="0"/>
              <a:t>nevěstou.</a:t>
            </a:r>
            <a:endParaRPr lang="en-US" sz="1600" dirty="0" smtClean="0"/>
          </a:p>
          <a:p>
            <a:pPr marL="331470" indent="-285750">
              <a:buFontTx/>
              <a:buChar char="-"/>
            </a:pPr>
            <a:r>
              <a:rPr lang="en-US" sz="1600" dirty="0" err="1" smtClean="0"/>
              <a:t>Kudalyk</a:t>
            </a:r>
            <a:r>
              <a:rPr lang="en-US" sz="1600" dirty="0" smtClean="0"/>
              <a:t> </a:t>
            </a:r>
            <a:r>
              <a:rPr lang="en-US" sz="1600" dirty="0"/>
              <a:t>- </a:t>
            </a:r>
            <a:r>
              <a:rPr lang="en-US" sz="1600" dirty="0" err="1" smtClean="0"/>
              <a:t>poté</a:t>
            </a:r>
            <a:r>
              <a:rPr lang="en-US" sz="1600" dirty="0"/>
              <a:t>, co se </a:t>
            </a:r>
            <a:r>
              <a:rPr lang="en-US" sz="1600" dirty="0" err="1"/>
              <a:t>předem</a:t>
            </a:r>
            <a:r>
              <a:rPr lang="en-US" sz="1600" dirty="0"/>
              <a:t> </a:t>
            </a:r>
            <a:r>
              <a:rPr lang="en-US" sz="1600" dirty="0" err="1"/>
              <a:t>dohodl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velikosti</a:t>
            </a:r>
            <a:r>
              <a:rPr lang="en-US" sz="1600" dirty="0"/>
              <a:t> </a:t>
            </a:r>
            <a:r>
              <a:rPr lang="en-US" sz="1600" dirty="0" err="1"/>
              <a:t>kalymu</a:t>
            </a:r>
            <a:r>
              <a:rPr lang="en-US" sz="1600" dirty="0"/>
              <a:t>, </a:t>
            </a:r>
            <a:r>
              <a:rPr lang="en-US" sz="1600" dirty="0" err="1"/>
              <a:t>přijde</a:t>
            </a:r>
            <a:r>
              <a:rPr lang="en-US" sz="1600" dirty="0"/>
              <a:t> </a:t>
            </a:r>
            <a:r>
              <a:rPr lang="en-US" sz="1600" dirty="0" err="1"/>
              <a:t>otec</a:t>
            </a:r>
            <a:r>
              <a:rPr lang="en-US" sz="1600" dirty="0"/>
              <a:t> </a:t>
            </a:r>
            <a:r>
              <a:rPr lang="en-US" sz="1600" dirty="0" err="1"/>
              <a:t>ženicha</a:t>
            </a:r>
            <a:r>
              <a:rPr lang="en-US" sz="1600" dirty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/>
              <a:t>návštěvu</a:t>
            </a:r>
            <a:r>
              <a:rPr lang="en-US" sz="1600" dirty="0"/>
              <a:t> </a:t>
            </a:r>
            <a:r>
              <a:rPr lang="en-US" sz="1600" dirty="0" err="1"/>
              <a:t>rodičů</a:t>
            </a:r>
            <a:r>
              <a:rPr lang="en-US" sz="1600" dirty="0"/>
              <a:t> </a:t>
            </a:r>
            <a:r>
              <a:rPr lang="en-US" sz="1600" dirty="0" err="1"/>
              <a:t>budoucí</a:t>
            </a:r>
            <a:r>
              <a:rPr lang="en-US" sz="1600" dirty="0"/>
              <a:t> </a:t>
            </a:r>
            <a:r>
              <a:rPr lang="en-US" sz="1600" dirty="0" err="1"/>
              <a:t>nevěsty</a:t>
            </a:r>
            <a:r>
              <a:rPr lang="en-US" sz="1600" dirty="0"/>
              <a:t>. Po </a:t>
            </a:r>
            <a:r>
              <a:rPr lang="en-US" sz="1600" dirty="0" err="1"/>
              <a:t>ošetření</a:t>
            </a:r>
            <a:r>
              <a:rPr lang="en-US" sz="1600" dirty="0"/>
              <a:t> </a:t>
            </a:r>
            <a:r>
              <a:rPr lang="en-US" sz="1600" dirty="0" err="1" smtClean="0"/>
              <a:t>čajem</a:t>
            </a:r>
            <a:r>
              <a:rPr lang="en-US" sz="1600" dirty="0" smtClean="0"/>
              <a:t> </a:t>
            </a:r>
            <a:r>
              <a:rPr lang="en-US" sz="1600" dirty="0"/>
              <a:t>se </a:t>
            </a:r>
            <a:r>
              <a:rPr lang="en-US" sz="1600" dirty="0" err="1"/>
              <a:t>pronajímatel</a:t>
            </a:r>
            <a:r>
              <a:rPr lang="en-US" sz="1600" dirty="0"/>
              <a:t> </a:t>
            </a:r>
            <a:r>
              <a:rPr lang="en-US" sz="1600" dirty="0" err="1"/>
              <a:t>zeptá</a:t>
            </a:r>
            <a:r>
              <a:rPr lang="en-US" sz="1600" dirty="0"/>
              <a:t>, </a:t>
            </a:r>
            <a:r>
              <a:rPr lang="en-US" sz="1600" dirty="0" err="1"/>
              <a:t>zda</a:t>
            </a:r>
            <a:r>
              <a:rPr lang="en-US" sz="1600" dirty="0"/>
              <a:t> </a:t>
            </a:r>
            <a:r>
              <a:rPr lang="en-US" sz="1600" dirty="0" err="1"/>
              <a:t>nařídí</a:t>
            </a:r>
            <a:r>
              <a:rPr lang="en-US" sz="1600" dirty="0"/>
              <a:t> </a:t>
            </a:r>
            <a:r>
              <a:rPr lang="en-US" sz="1600" dirty="0" err="1"/>
              <a:t>ovčímu</a:t>
            </a:r>
            <a:r>
              <a:rPr lang="en-US" sz="1600" dirty="0"/>
              <a:t> </a:t>
            </a:r>
            <a:r>
              <a:rPr lang="en-US" sz="1600" dirty="0" err="1"/>
              <a:t>střihu</a:t>
            </a:r>
            <a:r>
              <a:rPr lang="en-US" sz="1600" dirty="0"/>
              <a:t>? </a:t>
            </a:r>
            <a:r>
              <a:rPr lang="en-US" sz="1600" dirty="0" err="1"/>
              <a:t>Pozitivní</a:t>
            </a:r>
            <a:r>
              <a:rPr lang="en-US" sz="1600" dirty="0"/>
              <a:t> </a:t>
            </a:r>
            <a:r>
              <a:rPr lang="en-US" sz="1600" dirty="0" err="1"/>
              <a:t>odpověď</a:t>
            </a:r>
            <a:r>
              <a:rPr lang="en-US" sz="1600" dirty="0"/>
              <a:t> </a:t>
            </a:r>
            <a:r>
              <a:rPr lang="en-US" sz="1600" dirty="0" err="1"/>
              <a:t>ukazuje</a:t>
            </a:r>
            <a:r>
              <a:rPr lang="en-US" sz="1600" dirty="0"/>
              <a:t> </a:t>
            </a:r>
            <a:r>
              <a:rPr lang="en-US" sz="1600" dirty="0" err="1"/>
              <a:t>odhodlaný</a:t>
            </a:r>
            <a:r>
              <a:rPr lang="en-US" sz="1600" dirty="0"/>
              <a:t> </a:t>
            </a:r>
            <a:r>
              <a:rPr lang="en-US" sz="1600" dirty="0" err="1"/>
              <a:t>úmysl</a:t>
            </a:r>
            <a:r>
              <a:rPr lang="en-US" sz="1600" dirty="0"/>
              <a:t> </a:t>
            </a:r>
            <a:r>
              <a:rPr lang="en-US" sz="1600" dirty="0" err="1"/>
              <a:t>uzavřít</a:t>
            </a:r>
            <a:r>
              <a:rPr lang="en-US" sz="1600" dirty="0"/>
              <a:t> </a:t>
            </a:r>
            <a:r>
              <a:rPr lang="en-US" sz="1600" dirty="0" err="1"/>
              <a:t>manželství</a:t>
            </a:r>
            <a:r>
              <a:rPr lang="en-US" sz="1600" dirty="0"/>
              <a:t>. V </a:t>
            </a:r>
            <a:r>
              <a:rPr lang="en-US" sz="1600" dirty="0" err="1"/>
              <a:t>minulosti</a:t>
            </a:r>
            <a:r>
              <a:rPr lang="en-US" sz="1600" dirty="0"/>
              <a:t> </a:t>
            </a:r>
            <a:r>
              <a:rPr lang="en-US" sz="1600" dirty="0" err="1"/>
              <a:t>dostal</a:t>
            </a:r>
            <a:r>
              <a:rPr lang="en-US" sz="1600" dirty="0"/>
              <a:t> </a:t>
            </a:r>
            <a:r>
              <a:rPr lang="en-US" sz="1600" dirty="0" err="1"/>
              <a:t>otec</a:t>
            </a:r>
            <a:r>
              <a:rPr lang="en-US" sz="1600" dirty="0"/>
              <a:t> </a:t>
            </a:r>
            <a:r>
              <a:rPr lang="en-US" sz="1600" dirty="0" err="1"/>
              <a:t>ženicha</a:t>
            </a:r>
            <a:r>
              <a:rPr lang="en-US" sz="1600" dirty="0"/>
              <a:t> </a:t>
            </a:r>
            <a:r>
              <a:rPr lang="en-US" sz="1600" dirty="0" err="1"/>
              <a:t>stádo</a:t>
            </a:r>
            <a:r>
              <a:rPr lang="en-US" sz="1600" dirty="0"/>
              <a:t> </a:t>
            </a:r>
            <a:r>
              <a:rPr lang="en-US" sz="1600" dirty="0" err="1"/>
              <a:t>koní</a:t>
            </a:r>
            <a:r>
              <a:rPr lang="en-US" sz="1600" dirty="0"/>
              <a:t>, </a:t>
            </a:r>
            <a:r>
              <a:rPr lang="en-US" sz="1600" dirty="0" err="1"/>
              <a:t>velbloudů</a:t>
            </a:r>
            <a:r>
              <a:rPr lang="en-US" sz="1600" dirty="0"/>
              <a:t>, </a:t>
            </a:r>
            <a:r>
              <a:rPr lang="en-US" sz="1600" dirty="0" err="1"/>
              <a:t>různých</a:t>
            </a:r>
            <a:r>
              <a:rPr lang="en-US" sz="1600" dirty="0"/>
              <a:t> </a:t>
            </a:r>
            <a:r>
              <a:rPr lang="en-US" sz="1600" dirty="0" err="1"/>
              <a:t>šatů</a:t>
            </a:r>
            <a:r>
              <a:rPr lang="en-US" sz="1600" dirty="0"/>
              <a:t> a </a:t>
            </a:r>
            <a:r>
              <a:rPr lang="en-US" sz="1600" dirty="0" err="1"/>
              <a:t>jezdeckého</a:t>
            </a:r>
            <a:r>
              <a:rPr lang="en-US" sz="1600" dirty="0"/>
              <a:t> </a:t>
            </a:r>
            <a:r>
              <a:rPr lang="en-US" sz="1600" dirty="0" err="1"/>
              <a:t>koně</a:t>
            </a:r>
            <a:r>
              <a:rPr lang="en-US" sz="1600" dirty="0" smtClean="0"/>
              <a:t>.</a:t>
            </a:r>
          </a:p>
          <a:p>
            <a:pPr marL="331470" indent="-285750">
              <a:buFontTx/>
              <a:buChar char="-"/>
            </a:pPr>
            <a:r>
              <a:rPr lang="en-US" sz="1600" dirty="0" err="1" smtClean="0"/>
              <a:t>Kalym</a:t>
            </a:r>
            <a:r>
              <a:rPr lang="en-US" sz="1600" dirty="0" smtClean="0"/>
              <a:t> a v</a:t>
            </a:r>
            <a:r>
              <a:rPr lang="cs-CZ" sz="1600" dirty="0" smtClean="0"/>
              <a:t>ěno </a:t>
            </a:r>
            <a:r>
              <a:rPr lang="en-US" sz="1600" dirty="0" smtClean="0"/>
              <a:t>- </a:t>
            </a:r>
            <a:r>
              <a:rPr lang="cs-CZ" sz="1600" dirty="0" smtClean="0"/>
              <a:t>výkup </a:t>
            </a:r>
            <a:r>
              <a:rPr lang="cs-CZ" sz="1600" dirty="0"/>
              <a:t>za </a:t>
            </a:r>
            <a:r>
              <a:rPr lang="cs-CZ" sz="1600" dirty="0" smtClean="0"/>
              <a:t>nevěstu. </a:t>
            </a:r>
            <a:endParaRPr lang="en-US" sz="1600" dirty="0" smtClean="0"/>
          </a:p>
          <a:p>
            <a:pPr marL="331470" indent="-285750">
              <a:buFontTx/>
              <a:buChar char="-"/>
            </a:pPr>
            <a:r>
              <a:rPr lang="en-US" sz="1600" dirty="0" err="1"/>
              <a:t>Provádí</a:t>
            </a:r>
            <a:r>
              <a:rPr lang="en-US" sz="1600" dirty="0"/>
              <a:t> se </a:t>
            </a:r>
            <a:r>
              <a:rPr lang="en-US" sz="1600" dirty="0" err="1"/>
              <a:t>slavnostní</a:t>
            </a:r>
            <a:r>
              <a:rPr lang="en-US" sz="1600" dirty="0"/>
              <a:t> </a:t>
            </a:r>
            <a:r>
              <a:rPr lang="en-US" sz="1600" dirty="0" err="1"/>
              <a:t>registrace</a:t>
            </a:r>
            <a:r>
              <a:rPr lang="en-US" sz="1600" dirty="0"/>
              <a:t> </a:t>
            </a:r>
            <a:r>
              <a:rPr lang="en-US" sz="1600" dirty="0" err="1"/>
              <a:t>manželství</a:t>
            </a:r>
            <a:r>
              <a:rPr lang="en-US" sz="1600" dirty="0"/>
              <a:t>, </a:t>
            </a:r>
            <a:r>
              <a:rPr lang="en-US" sz="1600" dirty="0" err="1"/>
              <a:t>pak</a:t>
            </a:r>
            <a:r>
              <a:rPr lang="en-US" sz="1600" dirty="0"/>
              <a:t> se </a:t>
            </a:r>
            <a:r>
              <a:rPr lang="en-US" sz="1600" dirty="0" err="1"/>
              <a:t>koná</a:t>
            </a:r>
            <a:r>
              <a:rPr lang="en-US" sz="1600" dirty="0"/>
              <a:t> </a:t>
            </a:r>
            <a:r>
              <a:rPr lang="en-US" sz="1600" dirty="0" err="1"/>
              <a:t>obřad</a:t>
            </a:r>
            <a:r>
              <a:rPr lang="en-US" sz="1600" dirty="0"/>
              <a:t>, </a:t>
            </a:r>
            <a:r>
              <a:rPr lang="en-US" sz="1600" dirty="0" err="1"/>
              <a:t>jehož</a:t>
            </a:r>
            <a:r>
              <a:rPr lang="en-US" sz="1600" dirty="0"/>
              <a:t> </a:t>
            </a:r>
            <a:r>
              <a:rPr lang="en-US" sz="1600" dirty="0" err="1"/>
              <a:t>cílem</a:t>
            </a:r>
            <a:r>
              <a:rPr lang="en-US" sz="1600" dirty="0"/>
              <a:t> je </a:t>
            </a:r>
            <a:r>
              <a:rPr lang="en-US" sz="1600" dirty="0" err="1"/>
              <a:t>představit</a:t>
            </a:r>
            <a:r>
              <a:rPr lang="en-US" sz="1600" dirty="0"/>
              <a:t> </a:t>
            </a:r>
            <a:r>
              <a:rPr lang="en-US" sz="1600" dirty="0" err="1"/>
              <a:t>nevěstu</a:t>
            </a:r>
            <a:r>
              <a:rPr lang="en-US" sz="1600" dirty="0"/>
              <a:t> </a:t>
            </a:r>
            <a:r>
              <a:rPr lang="en-US" sz="1600" dirty="0" err="1"/>
              <a:t>příbuzným</a:t>
            </a:r>
            <a:r>
              <a:rPr lang="en-US" sz="1600" dirty="0"/>
              <a:t> </a:t>
            </a:r>
            <a:r>
              <a:rPr lang="en-US" sz="1600" dirty="0" err="1"/>
              <a:t>jejího</a:t>
            </a:r>
            <a:r>
              <a:rPr lang="en-US" sz="1600" dirty="0"/>
              <a:t> </a:t>
            </a:r>
            <a:r>
              <a:rPr lang="en-US" sz="1600" dirty="0" err="1"/>
              <a:t>manžela</a:t>
            </a:r>
            <a:r>
              <a:rPr lang="en-US" sz="1600" dirty="0"/>
              <a:t>, i </a:t>
            </a:r>
            <a:r>
              <a:rPr lang="en-US" sz="1600" dirty="0" err="1"/>
              <a:t>když</a:t>
            </a:r>
            <a:r>
              <a:rPr lang="en-US" sz="1600" dirty="0"/>
              <a:t> v </a:t>
            </a:r>
            <a:r>
              <a:rPr lang="en-US" sz="1600" dirty="0" err="1"/>
              <a:t>naší</a:t>
            </a:r>
            <a:r>
              <a:rPr lang="en-US" sz="1600" dirty="0"/>
              <a:t> </a:t>
            </a:r>
            <a:r>
              <a:rPr lang="en-US" sz="1600" dirty="0" err="1"/>
              <a:t>době</a:t>
            </a:r>
            <a:r>
              <a:rPr lang="en-US" sz="1600" dirty="0"/>
              <a:t> </a:t>
            </a:r>
            <a:r>
              <a:rPr lang="en-US" sz="1600" dirty="0" err="1"/>
              <a:t>tento</a:t>
            </a:r>
            <a:r>
              <a:rPr lang="en-US" sz="1600" dirty="0"/>
              <a:t> </a:t>
            </a:r>
            <a:r>
              <a:rPr lang="en-US" sz="1600" dirty="0" err="1"/>
              <a:t>obřad</a:t>
            </a:r>
            <a:r>
              <a:rPr lang="en-US" sz="1600" dirty="0"/>
              <a:t> </a:t>
            </a:r>
            <a:r>
              <a:rPr lang="en-US" sz="1600" dirty="0" err="1"/>
              <a:t>ztratil</a:t>
            </a:r>
            <a:r>
              <a:rPr lang="en-US" sz="1600" dirty="0"/>
              <a:t> </a:t>
            </a:r>
            <a:r>
              <a:rPr lang="en-US" sz="1600" dirty="0" err="1"/>
              <a:t>svůj</a:t>
            </a:r>
            <a:r>
              <a:rPr lang="en-US" sz="1600" dirty="0"/>
              <a:t> </a:t>
            </a:r>
            <a:r>
              <a:rPr lang="en-US" sz="1600" dirty="0" err="1"/>
              <a:t>význam</a:t>
            </a:r>
            <a:r>
              <a:rPr lang="en-US" sz="1600" dirty="0"/>
              <a:t>. </a:t>
            </a:r>
            <a:r>
              <a:rPr lang="en-US" sz="1600" dirty="0" err="1"/>
              <a:t>Večer</a:t>
            </a:r>
            <a:r>
              <a:rPr lang="en-US" sz="1600" dirty="0"/>
              <a:t> </a:t>
            </a:r>
            <a:r>
              <a:rPr lang="en-US" sz="1600" dirty="0" err="1"/>
              <a:t>téhož</a:t>
            </a:r>
            <a:r>
              <a:rPr lang="en-US" sz="1600" dirty="0"/>
              <a:t> </a:t>
            </a:r>
            <a:r>
              <a:rPr lang="en-US" sz="1600" dirty="0" err="1"/>
              <a:t>dne</a:t>
            </a:r>
            <a:r>
              <a:rPr lang="en-US" sz="1600" dirty="0"/>
              <a:t> se </a:t>
            </a:r>
            <a:r>
              <a:rPr lang="en-US" sz="1600" dirty="0" err="1"/>
              <a:t>konají</a:t>
            </a:r>
            <a:r>
              <a:rPr lang="en-US" sz="1600" dirty="0"/>
              <a:t> </a:t>
            </a:r>
            <a:r>
              <a:rPr lang="en-US" sz="1600" dirty="0" err="1"/>
              <a:t>hlavní</a:t>
            </a:r>
            <a:r>
              <a:rPr lang="en-US" sz="1600" dirty="0"/>
              <a:t> </a:t>
            </a:r>
            <a:r>
              <a:rPr lang="en-US" sz="1600" dirty="0" err="1"/>
              <a:t>svatební</a:t>
            </a:r>
            <a:r>
              <a:rPr lang="en-US" sz="1600" dirty="0"/>
              <a:t> </a:t>
            </a:r>
            <a:r>
              <a:rPr lang="en-US" sz="1600" dirty="0" err="1"/>
              <a:t>oslavy</a:t>
            </a:r>
            <a:r>
              <a:rPr lang="en-US" sz="1600" dirty="0"/>
              <a:t>. </a:t>
            </a:r>
            <a:r>
              <a:rPr lang="ru-RU" sz="1600" dirty="0" smtClean="0"/>
              <a:t> </a:t>
            </a:r>
            <a:r>
              <a:rPr lang="en-US" sz="1600" dirty="0" smtClean="0"/>
              <a:t>V </a:t>
            </a:r>
            <a:r>
              <a:rPr lang="en-US" sz="1600" dirty="0" err="1"/>
              <a:t>minulosti</a:t>
            </a:r>
            <a:r>
              <a:rPr lang="en-US" sz="1600" dirty="0"/>
              <a:t> </a:t>
            </a:r>
            <a:r>
              <a:rPr lang="en-US" sz="1600" dirty="0" err="1"/>
              <a:t>svatba</a:t>
            </a:r>
            <a:r>
              <a:rPr lang="en-US" sz="1600" dirty="0"/>
              <a:t> </a:t>
            </a:r>
            <a:r>
              <a:rPr lang="en-US" sz="1600" dirty="0" err="1"/>
              <a:t>trvala</a:t>
            </a:r>
            <a:r>
              <a:rPr lang="en-US" sz="1600" dirty="0"/>
              <a:t> 3 </a:t>
            </a:r>
            <a:r>
              <a:rPr lang="en-US" sz="1600" dirty="0" err="1"/>
              <a:t>dny</a:t>
            </a:r>
            <a:r>
              <a:rPr lang="en-US" sz="1600" dirty="0"/>
              <a:t>, </a:t>
            </a:r>
            <a:r>
              <a:rPr lang="ru-RU" sz="1600" dirty="0" smtClean="0"/>
              <a:t> </a:t>
            </a:r>
            <a:r>
              <a:rPr lang="en-US" sz="1600" dirty="0" smtClean="0"/>
              <a:t>ale </a:t>
            </a:r>
            <a:r>
              <a:rPr lang="en-US" sz="1600" dirty="0"/>
              <a:t>v </a:t>
            </a:r>
            <a:r>
              <a:rPr lang="en-US" sz="1600" dirty="0" err="1"/>
              <a:t>moderním</a:t>
            </a:r>
            <a:r>
              <a:rPr lang="en-US" sz="1600" dirty="0"/>
              <a:t> </a:t>
            </a:r>
            <a:r>
              <a:rPr lang="en-US" sz="1600" dirty="0" err="1"/>
              <a:t>Kazachstánu</a:t>
            </a:r>
            <a:r>
              <a:rPr lang="en-US" sz="1600" dirty="0"/>
              <a:t> se </a:t>
            </a:r>
            <a:r>
              <a:rPr lang="en-US" sz="1600" dirty="0" err="1"/>
              <a:t>všechny</a:t>
            </a:r>
            <a:r>
              <a:rPr lang="en-US" sz="1600" dirty="0"/>
              <a:t> </a:t>
            </a:r>
            <a:r>
              <a:rPr lang="en-US" sz="1600" dirty="0" err="1" smtClean="0"/>
              <a:t>oslavy</a:t>
            </a:r>
            <a:r>
              <a:rPr lang="ru-RU" sz="1600" dirty="0" smtClean="0"/>
              <a:t> </a:t>
            </a:r>
            <a:r>
              <a:rPr lang="cs-CZ" sz="1600" dirty="0" smtClean="0"/>
              <a:t>jeden den</a:t>
            </a:r>
            <a:r>
              <a:rPr lang="en-US" sz="1600" dirty="0" smtClean="0"/>
              <a:t>. </a:t>
            </a:r>
            <a:r>
              <a:rPr lang="en-US" sz="1600" dirty="0" err="1"/>
              <a:t>Náboženský</a:t>
            </a:r>
            <a:r>
              <a:rPr lang="en-US" sz="1600" dirty="0"/>
              <a:t> </a:t>
            </a:r>
            <a:r>
              <a:rPr lang="en-US" sz="1600" dirty="0" err="1"/>
              <a:t>obřad</a:t>
            </a:r>
            <a:r>
              <a:rPr lang="en-US" sz="1600" dirty="0"/>
              <a:t> </a:t>
            </a:r>
            <a:r>
              <a:rPr lang="en-US" sz="1600" dirty="0" err="1"/>
              <a:t>manželství</a:t>
            </a:r>
            <a:r>
              <a:rPr lang="en-US" sz="1600" dirty="0"/>
              <a:t> (</a:t>
            </a:r>
            <a:r>
              <a:rPr lang="en-US" sz="1600" dirty="0" err="1"/>
              <a:t>nikah</a:t>
            </a:r>
            <a:r>
              <a:rPr lang="en-US" sz="1600" dirty="0"/>
              <a:t>) se </a:t>
            </a:r>
            <a:r>
              <a:rPr lang="en-US" sz="1600" dirty="0" err="1"/>
              <a:t>koná</a:t>
            </a:r>
            <a:r>
              <a:rPr lang="en-US" sz="1600" dirty="0"/>
              <a:t> v </a:t>
            </a:r>
            <a:r>
              <a:rPr lang="en-US" sz="1600" dirty="0" err="1"/>
              <a:t>mešitě</a:t>
            </a:r>
            <a:r>
              <a:rPr lang="en-US" sz="1600" dirty="0"/>
              <a:t> v den </a:t>
            </a:r>
            <a:r>
              <a:rPr lang="en-US" sz="1600" dirty="0" err="1"/>
              <a:t>hlavní</a:t>
            </a:r>
            <a:r>
              <a:rPr lang="en-US" sz="1600" dirty="0"/>
              <a:t> </a:t>
            </a:r>
            <a:r>
              <a:rPr lang="en-US" sz="1600" dirty="0" err="1"/>
              <a:t>svatby</a:t>
            </a:r>
            <a:r>
              <a:rPr lang="en-US" sz="1600" dirty="0"/>
              <a:t>, </a:t>
            </a:r>
            <a:r>
              <a:rPr lang="en-US" sz="1600" dirty="0" err="1"/>
              <a:t>kdy</a:t>
            </a:r>
            <a:r>
              <a:rPr lang="en-US" sz="1600" dirty="0"/>
              <a:t>, </a:t>
            </a:r>
            <a:r>
              <a:rPr lang="en-US" sz="1600" dirty="0" err="1"/>
              <a:t>stejně</a:t>
            </a:r>
            <a:r>
              <a:rPr lang="en-US" sz="1600" dirty="0"/>
              <a:t> </a:t>
            </a:r>
            <a:r>
              <a:rPr lang="en-US" sz="1600" dirty="0" err="1"/>
              <a:t>jako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starověku</a:t>
            </a:r>
            <a:r>
              <a:rPr lang="en-US" sz="1600" dirty="0"/>
              <a:t>, se </a:t>
            </a:r>
            <a:r>
              <a:rPr lang="en-US" sz="1600" dirty="0" err="1"/>
              <a:t>mulláh</a:t>
            </a:r>
            <a:r>
              <a:rPr lang="en-US" sz="1600" dirty="0"/>
              <a:t> </a:t>
            </a:r>
            <a:r>
              <a:rPr lang="en-US" sz="1600" dirty="0" err="1"/>
              <a:t>oženil</a:t>
            </a:r>
            <a:r>
              <a:rPr lang="en-US" sz="1600" dirty="0"/>
              <a:t> v </a:t>
            </a:r>
            <a:r>
              <a:rPr lang="en-US" sz="1600" dirty="0" err="1"/>
              <a:t>domě</a:t>
            </a:r>
            <a:r>
              <a:rPr lang="en-US" sz="1600" dirty="0"/>
              <a:t> </a:t>
            </a:r>
            <a:r>
              <a:rPr lang="en-US" sz="1600" dirty="0" err="1"/>
              <a:t>rodičů</a:t>
            </a:r>
            <a:r>
              <a:rPr lang="en-US" sz="1600" dirty="0"/>
              <a:t> </a:t>
            </a:r>
            <a:r>
              <a:rPr lang="en-US" sz="1600" dirty="0" err="1"/>
              <a:t>nevěsty</a:t>
            </a:r>
            <a:r>
              <a:rPr lang="en-US" sz="1600" dirty="0"/>
              <a:t>, </a:t>
            </a:r>
            <a:r>
              <a:rPr lang="en-US" sz="1600" dirty="0" err="1"/>
              <a:t>než</a:t>
            </a:r>
            <a:r>
              <a:rPr lang="en-US" sz="1600" dirty="0"/>
              <a:t> </a:t>
            </a:r>
            <a:r>
              <a:rPr lang="en-US" sz="1600" dirty="0" err="1"/>
              <a:t>odešli</a:t>
            </a:r>
            <a:r>
              <a:rPr lang="en-US" sz="1600" dirty="0"/>
              <a:t> do </a:t>
            </a:r>
            <a:r>
              <a:rPr lang="en-US" sz="1600" dirty="0" err="1"/>
              <a:t>domu</a:t>
            </a:r>
            <a:r>
              <a:rPr lang="en-US" sz="1600" dirty="0"/>
              <a:t> </a:t>
            </a:r>
            <a:r>
              <a:rPr lang="en-US" sz="1600" dirty="0" err="1"/>
              <a:t>ženicha</a:t>
            </a:r>
            <a:r>
              <a:rPr lang="en-US" sz="1600" dirty="0"/>
              <a:t>. </a:t>
            </a:r>
            <a:r>
              <a:rPr lang="en-US" sz="1600" dirty="0" err="1"/>
              <a:t>Při</a:t>
            </a:r>
            <a:r>
              <a:rPr lang="en-US" sz="1600" dirty="0"/>
              <a:t> </a:t>
            </a:r>
            <a:r>
              <a:rPr lang="en-US" sz="1600" dirty="0" err="1"/>
              <a:t>příležitosti</a:t>
            </a:r>
            <a:r>
              <a:rPr lang="en-US" sz="1600" dirty="0"/>
              <a:t> </a:t>
            </a:r>
            <a:r>
              <a:rPr lang="en-US" sz="1600" dirty="0" err="1"/>
              <a:t>svatby</a:t>
            </a:r>
            <a:r>
              <a:rPr lang="en-US" sz="1600" dirty="0"/>
              <a:t> se </a:t>
            </a:r>
            <a:r>
              <a:rPr lang="en-US" sz="1600" dirty="0" err="1"/>
              <a:t>hrají</a:t>
            </a:r>
            <a:r>
              <a:rPr lang="en-US" sz="1600" dirty="0"/>
              <a:t> </a:t>
            </a:r>
            <a:r>
              <a:rPr lang="en-US" sz="1600" dirty="0" err="1"/>
              <a:t>písně</a:t>
            </a:r>
            <a:r>
              <a:rPr lang="en-US" sz="1600" dirty="0"/>
              <a:t> </a:t>
            </a:r>
            <a:r>
              <a:rPr lang="en-US" sz="1600" dirty="0" err="1"/>
              <a:t>toho</a:t>
            </a:r>
            <a:r>
              <a:rPr lang="en-US" sz="1600" dirty="0"/>
              <a:t> </a:t>
            </a:r>
            <a:r>
              <a:rPr lang="en-US" sz="1600" dirty="0" err="1"/>
              <a:t>bastara</a:t>
            </a:r>
            <a:r>
              <a:rPr lang="en-US" sz="1600" dirty="0"/>
              <a:t>, </a:t>
            </a:r>
            <a:r>
              <a:rPr lang="en-US" sz="1600" dirty="0" err="1"/>
              <a:t>aby</a:t>
            </a:r>
            <a:r>
              <a:rPr lang="en-US" sz="1600" dirty="0"/>
              <a:t> </a:t>
            </a:r>
            <a:r>
              <a:rPr lang="en-US" sz="1600" dirty="0" err="1"/>
              <a:t>poblahopřáli</a:t>
            </a:r>
            <a:r>
              <a:rPr lang="en-US" sz="1600" dirty="0"/>
              <a:t> </a:t>
            </a:r>
            <a:r>
              <a:rPr lang="en-US" sz="1600" dirty="0" err="1"/>
              <a:t>rodičům</a:t>
            </a:r>
            <a:r>
              <a:rPr lang="en-US" sz="1600" dirty="0"/>
              <a:t> </a:t>
            </a:r>
            <a:r>
              <a:rPr lang="en-US" sz="1600" dirty="0" err="1"/>
              <a:t>nevěsty</a:t>
            </a:r>
            <a:r>
              <a:rPr lang="en-US" sz="1600" dirty="0"/>
              <a:t> a </a:t>
            </a:r>
            <a:r>
              <a:rPr lang="en-US" sz="1600" dirty="0" err="1"/>
              <a:t>ženicha</a:t>
            </a:r>
            <a:r>
              <a:rPr lang="en-US" sz="1600" dirty="0"/>
              <a:t> a </a:t>
            </a:r>
            <a:r>
              <a:rPr lang="en-US" sz="1600" dirty="0" err="1"/>
              <a:t>popřát</a:t>
            </a:r>
            <a:r>
              <a:rPr lang="en-US" sz="1600" dirty="0"/>
              <a:t> </a:t>
            </a:r>
            <a:r>
              <a:rPr lang="en-US" sz="1600" dirty="0" err="1" smtClean="0"/>
              <a:t>manželům</a:t>
            </a:r>
            <a:r>
              <a:rPr lang="cs-CZ" sz="1600" dirty="0"/>
              <a:t> </a:t>
            </a:r>
            <a:r>
              <a:rPr lang="cs-CZ" sz="1600" dirty="0" smtClean="0"/>
              <a:t>štěsti.</a:t>
            </a:r>
            <a:endParaRPr lang="en-US" sz="1600" dirty="0" smtClean="0"/>
          </a:p>
          <a:p>
            <a:pPr marL="33147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42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260648"/>
            <a:ext cx="8640960" cy="2160240"/>
          </a:xfrm>
        </p:spPr>
        <p:txBody>
          <a:bodyPr/>
          <a:lstStyle/>
          <a:p>
            <a:pPr marL="331470" indent="-285750">
              <a:buFontTx/>
              <a:buChar char="-"/>
            </a:pPr>
            <a:r>
              <a:rPr lang="cs-CZ" sz="1600" dirty="0" smtClean="0"/>
              <a:t>Svatební noc </a:t>
            </a:r>
            <a:r>
              <a:rPr lang="ru-RU" sz="1600" dirty="0" smtClean="0"/>
              <a:t>- </a:t>
            </a:r>
            <a:r>
              <a:rPr lang="cs-CZ" sz="1600" dirty="0"/>
              <a:t>v</a:t>
            </a:r>
            <a:r>
              <a:rPr lang="cs-CZ" sz="1600" dirty="0" smtClean="0"/>
              <a:t> </a:t>
            </a:r>
            <a:r>
              <a:rPr lang="cs-CZ" sz="1600" dirty="0"/>
              <a:t>moderním Kazachstánu připadá první svatební noc na noc po skončení hlavní svatby. Na posteli manželů se šíří bílá přikrývka </a:t>
            </a:r>
            <a:r>
              <a:rPr lang="cs-CZ" sz="1600" dirty="0" smtClean="0"/>
              <a:t>(kaz.</a:t>
            </a:r>
            <a:r>
              <a:rPr lang="ru-RU" sz="1600" dirty="0"/>
              <a:t> </a:t>
            </a:r>
            <a:r>
              <a:rPr lang="ru-RU" sz="1600" dirty="0" err="1"/>
              <a:t>неке</a:t>
            </a:r>
            <a:r>
              <a:rPr lang="ru-RU" sz="1600" dirty="0"/>
              <a:t> </a:t>
            </a:r>
            <a:r>
              <a:rPr lang="ru-RU" sz="1600" dirty="0" err="1"/>
              <a:t>жаулық</a:t>
            </a:r>
            <a:r>
              <a:rPr lang="ru-RU" sz="1600" dirty="0"/>
              <a:t>). </a:t>
            </a:r>
            <a:r>
              <a:rPr lang="cs-CZ" sz="1600" dirty="0"/>
              <a:t>Pokud se v minulosti ukázalo, že nevěsta ztratila panenství před svatbou, ženich manželství ukončil a vzal předplacený kalym. Otec nevěsty musel ženichovi zaplatit pokutu</a:t>
            </a:r>
            <a:r>
              <a:rPr lang="cs-CZ" sz="1600" dirty="0" smtClean="0"/>
              <a:t>.</a:t>
            </a:r>
          </a:p>
          <a:p>
            <a:pPr marL="331470" indent="-285750">
              <a:buFontTx/>
              <a:buChar char="-"/>
            </a:pPr>
            <a:r>
              <a:rPr lang="cs-CZ" sz="1600" dirty="0"/>
              <a:t>V moderním Kazachstánu muž a žena nesledují tradice v běžném rodinném životě. </a:t>
            </a:r>
            <a:r>
              <a:rPr lang="ru-RU" sz="1600" dirty="0" smtClean="0"/>
              <a:t> </a:t>
            </a:r>
            <a:r>
              <a:rPr lang="cs-CZ" sz="1600" dirty="0" smtClean="0"/>
              <a:t>Islám </a:t>
            </a:r>
            <a:r>
              <a:rPr lang="cs-CZ" sz="1600" dirty="0"/>
              <a:t>nemá velký vliv na vztah mezi manželkou a manželem</a:t>
            </a:r>
            <a:r>
              <a:rPr lang="cs-CZ" sz="1600" dirty="0" smtClean="0"/>
              <a:t>, </a:t>
            </a:r>
            <a:r>
              <a:rPr lang="cs-CZ" sz="1600" dirty="0"/>
              <a:t>proto žena není povinna jen sedět doma a vychovávat děti, a manžel by měl pracovat a tak dále.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932" y="2205038"/>
            <a:ext cx="6502137" cy="4319587"/>
          </a:xfrm>
        </p:spPr>
      </p:pic>
    </p:spTree>
    <p:extLst>
      <p:ext uri="{BB962C8B-B14F-4D97-AF65-F5344CB8AC3E}">
        <p14:creationId xmlns:p14="http://schemas.microsoft.com/office/powerpoint/2010/main" val="89453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Svatba</a:t>
            </a:r>
            <a:r>
              <a:rPr lang="en-US" dirty="0" smtClean="0"/>
              <a:t>  a </a:t>
            </a:r>
            <a:r>
              <a:rPr lang="cs-CZ" dirty="0" smtClean="0"/>
              <a:t>Manželství  v Uzbekistánu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8291264" cy="519038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- </a:t>
            </a:r>
            <a:r>
              <a:rPr lang="cs-CZ" sz="1600" dirty="0" smtClean="0"/>
              <a:t>Seznámení </a:t>
            </a:r>
            <a:r>
              <a:rPr lang="cs-CZ" sz="1600" dirty="0"/>
              <a:t>s rodiči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- Výkup </a:t>
            </a:r>
            <a:r>
              <a:rPr lang="cs-CZ" sz="1600" dirty="0"/>
              <a:t>za nevěstu. </a:t>
            </a:r>
          </a:p>
          <a:p>
            <a:r>
              <a:rPr lang="ru-RU" sz="1600" dirty="0" smtClean="0"/>
              <a:t>- </a:t>
            </a:r>
            <a:r>
              <a:rPr lang="cs-CZ" sz="1600" dirty="0" smtClean="0"/>
              <a:t>Svatba </a:t>
            </a:r>
            <a:r>
              <a:rPr lang="cs-CZ" sz="1600" dirty="0"/>
              <a:t>trvá 3 dny. První den přijde 200–400 lidí: příbuzní, kolegové, </a:t>
            </a:r>
            <a:r>
              <a:rPr lang="cs-CZ" sz="1600" dirty="0" smtClean="0"/>
              <a:t>kamarádi</a:t>
            </a:r>
            <a:r>
              <a:rPr lang="ru-RU" sz="1600" dirty="0" smtClean="0"/>
              <a:t> </a:t>
            </a:r>
            <a:r>
              <a:rPr lang="en-US" sz="1600" dirty="0" smtClean="0"/>
              <a:t> a prost</a:t>
            </a:r>
            <a:r>
              <a:rPr lang="cs-CZ" sz="1600" dirty="0" smtClean="0"/>
              <a:t>ě</a:t>
            </a:r>
            <a:r>
              <a:rPr lang="en-US" sz="1600" dirty="0" smtClean="0"/>
              <a:t> </a:t>
            </a:r>
            <a:r>
              <a:rPr lang="en-US" sz="1600" dirty="0" err="1" smtClean="0"/>
              <a:t>zn</a:t>
            </a:r>
            <a:r>
              <a:rPr lang="cs-CZ" sz="1600" dirty="0" smtClean="0"/>
              <a:t>á</a:t>
            </a:r>
            <a:r>
              <a:rPr lang="en-US" sz="1600" dirty="0" smtClean="0"/>
              <a:t>m</a:t>
            </a:r>
            <a:r>
              <a:rPr lang="cs-CZ" sz="1600" dirty="0" smtClean="0"/>
              <a:t>í lidé. </a:t>
            </a:r>
            <a:r>
              <a:rPr lang="cs-CZ" sz="1600" dirty="0"/>
              <a:t>Každá svatba by měla mít tradiční uzbecký pilaf. Druhý den zůstávají pouze příbuzní a přátelé. </a:t>
            </a:r>
            <a:r>
              <a:rPr lang="cs-CZ" sz="1600" dirty="0" smtClean="0"/>
              <a:t> Třetí </a:t>
            </a:r>
            <a:r>
              <a:rPr lang="cs-CZ" sz="1600" dirty="0"/>
              <a:t>den svatby se také slaví s příbuznými a přáteli, ale koná se v klidném </a:t>
            </a:r>
            <a:r>
              <a:rPr lang="cs-CZ" sz="1600" dirty="0" smtClean="0"/>
              <a:t>prostředív domě manžela, </a:t>
            </a:r>
            <a:r>
              <a:rPr lang="cs-CZ" sz="1600" dirty="0"/>
              <a:t>všichni prostě </a:t>
            </a:r>
            <a:r>
              <a:rPr lang="cs-CZ" sz="1600" dirty="0" smtClean="0"/>
              <a:t>mluví mezi sebou.</a:t>
            </a:r>
            <a:endParaRPr lang="cs-CZ" sz="1600" dirty="0"/>
          </a:p>
          <a:p>
            <a:r>
              <a:rPr lang="cs-CZ" sz="1600" dirty="0" smtClean="0"/>
              <a:t>- Zdravit </a:t>
            </a:r>
            <a:r>
              <a:rPr lang="cs-CZ" sz="1600" dirty="0"/>
              <a:t>nevěstu je krásná uzbecká tradice. Třetí </a:t>
            </a:r>
            <a:r>
              <a:rPr lang="cs-CZ" sz="1600" dirty="0" smtClean="0"/>
              <a:t>den svatby </a:t>
            </a:r>
            <a:r>
              <a:rPr lang="cs-CZ" sz="1600" dirty="0"/>
              <a:t>má pořádat důležitý svatební obřad - „Kelim Salom“. Ráno se v manželském domě setkává mladá žena s hosty a příbuznými. Dívka se klame nízko každému, kdo přijde, a hosté jí na oplátku dávají různé dárky. Dávají vše, co může být užitečné pro společný život:</a:t>
            </a:r>
          </a:p>
          <a:p>
            <a:r>
              <a:rPr lang="cs-CZ" sz="1600" dirty="0" smtClean="0"/>
              <a:t>  koberce</a:t>
            </a:r>
            <a:endParaRPr lang="cs-CZ" sz="1600" dirty="0"/>
          </a:p>
          <a:p>
            <a:r>
              <a:rPr lang="cs-CZ" sz="1600" dirty="0" smtClean="0"/>
              <a:t>  nábytek</a:t>
            </a:r>
            <a:endParaRPr lang="cs-CZ" sz="1600" dirty="0"/>
          </a:p>
          <a:p>
            <a:r>
              <a:rPr lang="cs-CZ" sz="1600" dirty="0" smtClean="0"/>
              <a:t>  šperky</a:t>
            </a:r>
            <a:endParaRPr lang="cs-CZ" sz="1600" dirty="0"/>
          </a:p>
          <a:p>
            <a:r>
              <a:rPr lang="cs-CZ" sz="1600" dirty="0" smtClean="0"/>
              <a:t>  kuchyňské </a:t>
            </a:r>
            <a:r>
              <a:rPr lang="cs-CZ" sz="1600" dirty="0"/>
              <a:t>náčiní</a:t>
            </a:r>
          </a:p>
          <a:p>
            <a:r>
              <a:rPr lang="cs-CZ" sz="1600" dirty="0" smtClean="0"/>
              <a:t>  suťová </a:t>
            </a:r>
            <a:r>
              <a:rPr lang="cs-CZ" sz="1600" dirty="0"/>
              <a:t>technika.</a:t>
            </a:r>
          </a:p>
          <a:p>
            <a:r>
              <a:rPr lang="cs-CZ" sz="1600" dirty="0" smtClean="0"/>
              <a:t>- První </a:t>
            </a:r>
            <a:r>
              <a:rPr lang="cs-CZ" sz="1600" dirty="0"/>
              <a:t>svatební noc - nevěsta a ženich jsou odděleny večer, nevěsta jde do svého </a:t>
            </a:r>
            <a:r>
              <a:rPr lang="cs-CZ" sz="1600" dirty="0" smtClean="0"/>
              <a:t>pokoje, </a:t>
            </a:r>
            <a:r>
              <a:rPr lang="cs-CZ" sz="1600" dirty="0"/>
              <a:t>ženich v tuto dobu s přáteli. Pozdě večer, když si nevěsta dala pořádek, může ženich jít </a:t>
            </a:r>
            <a:r>
              <a:rPr lang="cs-CZ" sz="1600" dirty="0" smtClean="0"/>
              <a:t>k ní. </a:t>
            </a:r>
          </a:p>
          <a:p>
            <a:r>
              <a:rPr lang="ru-RU" sz="1600" dirty="0" smtClean="0"/>
              <a:t>- </a:t>
            </a:r>
            <a:r>
              <a:rPr lang="en-US" sz="1600" dirty="0" err="1" smtClean="0"/>
              <a:t>Náboženský</a:t>
            </a:r>
            <a:r>
              <a:rPr lang="en-US" sz="1600" dirty="0" smtClean="0"/>
              <a:t> </a:t>
            </a:r>
            <a:r>
              <a:rPr lang="en-US" sz="1600" dirty="0" err="1"/>
              <a:t>obřad</a:t>
            </a:r>
            <a:r>
              <a:rPr lang="en-US" sz="1600" dirty="0"/>
              <a:t> </a:t>
            </a:r>
            <a:r>
              <a:rPr lang="en-US" sz="1600" dirty="0" err="1"/>
              <a:t>manželství</a:t>
            </a:r>
            <a:r>
              <a:rPr lang="en-US" sz="1600" dirty="0"/>
              <a:t> (</a:t>
            </a:r>
            <a:r>
              <a:rPr lang="en-US" sz="1600" dirty="0" err="1"/>
              <a:t>nikah</a:t>
            </a:r>
            <a:r>
              <a:rPr lang="en-US" sz="1600" dirty="0"/>
              <a:t>) se </a:t>
            </a:r>
            <a:r>
              <a:rPr lang="en-US" sz="1600" dirty="0" err="1"/>
              <a:t>koná</a:t>
            </a:r>
            <a:r>
              <a:rPr lang="en-US" sz="1600" dirty="0"/>
              <a:t> v </a:t>
            </a:r>
            <a:r>
              <a:rPr lang="en-US" sz="1600" dirty="0" err="1" smtClean="0"/>
              <a:t>mešitě</a:t>
            </a:r>
            <a:r>
              <a:rPr lang="ru-RU" sz="1600" dirty="0" smtClean="0"/>
              <a:t> </a:t>
            </a:r>
            <a:r>
              <a:rPr lang="en-US" sz="1600" dirty="0" smtClean="0"/>
              <a:t>v </a:t>
            </a:r>
            <a:r>
              <a:rPr lang="en-US" sz="1600" dirty="0" err="1" smtClean="0"/>
              <a:t>prvn</a:t>
            </a:r>
            <a:r>
              <a:rPr lang="cs-CZ" sz="1600" dirty="0" smtClean="0"/>
              <a:t>í den.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98265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217</TotalTime>
  <Words>837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Islám </vt:lpstr>
      <vt:lpstr>Презентация PowerPoint</vt:lpstr>
      <vt:lpstr>Презентация PowerPoint</vt:lpstr>
      <vt:lpstr>Презентация PowerPoint</vt:lpstr>
      <vt:lpstr>Manželství v Islámu </vt:lpstr>
      <vt:lpstr>Презентация PowerPoint</vt:lpstr>
      <vt:lpstr>Svatba  a Manželství  v Kazachstánu </vt:lpstr>
      <vt:lpstr>Презентация PowerPoint</vt:lpstr>
      <vt:lpstr>Svatba  a Manželství  v Uzbekistánu</vt:lpstr>
      <vt:lpstr>Презентация PowerPoint</vt:lpstr>
      <vt:lpstr>Děkuju za pozornost!</vt:lpstr>
      <vt:lpstr>Zdroje: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Islám </dc:title>
  <dc:creator>1</dc:creator>
  <cp:lastModifiedBy>1</cp:lastModifiedBy>
  <cp:revision>17</cp:revision>
  <dcterms:created xsi:type="dcterms:W3CDTF">2020-04-01T19:51:56Z</dcterms:created>
  <dcterms:modified xsi:type="dcterms:W3CDTF">2020-04-02T14:48:19Z</dcterms:modified>
</cp:coreProperties>
</file>