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7">
            <a:extLst>
              <a:ext uri="{FF2B5EF4-FFF2-40B4-BE49-F238E27FC236}">
                <a16:creationId xmlns:a16="http://schemas.microsoft.com/office/drawing/2014/main" xmlns="" id="{3EBC162B-1A50-40F1-BD7C-32579B82F25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22032" y="1371600"/>
            <a:ext cx="8229600" cy="1828800"/>
          </a:xfrm>
        </p:spPr>
        <p:txBody>
          <a:bodyPr lIns="45720" tIns="0" rIns="45720" bIns="0" anchor="b"/>
          <a:lstStyle>
            <a:lvl1pPr>
              <a:defRPr sz="4800" cap="all">
                <a:effectLst>
                  <a:outerShdw blurRad="152400" dist="199999" dir="2700000">
                    <a:srgbClr val="000000"/>
                  </a:outerShdw>
                </a:effectLst>
              </a:defRPr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7">
            <a:extLst>
              <a:ext uri="{FF2B5EF4-FFF2-40B4-BE49-F238E27FC236}">
                <a16:creationId xmlns:a16="http://schemas.microsoft.com/office/drawing/2014/main" xmlns="" id="{EEC2061C-4FA1-4DEF-BC41-0AE2EC8CA19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416673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828B8EFD-16B2-4E64-87C3-35B46B58A8BC}" type="datetime1">
              <a:rPr lang="cs-CZ"/>
              <a:pPr lvl="0"/>
              <a:t>24. 3. 2020</a:t>
            </a:fld>
            <a:endParaRPr lang="cs-CZ"/>
          </a:p>
        </p:txBody>
      </p:sp>
      <p:sp>
        <p:nvSpPr>
          <p:cNvPr id="4" name="Zástupný symbol pro zápatí 16">
            <a:extLst>
              <a:ext uri="{FF2B5EF4-FFF2-40B4-BE49-F238E27FC236}">
                <a16:creationId xmlns:a16="http://schemas.microsoft.com/office/drawing/2014/main" xmlns="" id="{46724731-0246-4485-9B35-CA09A667B9D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416673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28">
            <a:extLst>
              <a:ext uri="{FF2B5EF4-FFF2-40B4-BE49-F238E27FC236}">
                <a16:creationId xmlns:a16="http://schemas.microsoft.com/office/drawing/2014/main" xmlns="" id="{14A4F3A2-4759-4367-A57D-D4F962BB2E3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7924803" y="6416673"/>
            <a:ext cx="7619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A8FC7F5E-7A6C-4A56-8745-B886C47C9FCB}" type="slidenum">
              <a:rPr/>
              <a:pPr lvl="0"/>
              <a:t>‹#›</a:t>
            </a:fld>
            <a:endParaRPr lang="cs-CZ"/>
          </a:p>
        </p:txBody>
      </p:sp>
      <p:sp>
        <p:nvSpPr>
          <p:cNvPr id="6" name="Podnadpis 8">
            <a:extLst>
              <a:ext uri="{FF2B5EF4-FFF2-40B4-BE49-F238E27FC236}">
                <a16:creationId xmlns:a16="http://schemas.microsoft.com/office/drawing/2014/main" xmlns="" id="{046E1E8E-7889-47C1-8513-39CF327943A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3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cs-CZ"/>
              <a:t>Klepnutím lze upravit styl předlohy podnadpisů.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044652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E464D06-AC42-45A8-A2C4-65C82A3B4F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A8547F63-4C78-486B-9EE9-846F1B6584F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70915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E0332F35-43F9-4C9A-93DE-B918FC802B5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416673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F9BD1DFA-32C1-448B-A9E5-A70400636A2F}" type="datetime1">
              <a:rPr lang="cs-CZ"/>
              <a:pPr lvl="0"/>
              <a:t>24. 3. 2020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79800FA-94D8-4F49-B298-EA4151FED09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416673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FE5D356-9ED1-4EA3-A4FC-E9DCD34755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7924803" y="6416673"/>
            <a:ext cx="7619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26B81DD-7B0B-4607-9EE0-230C834C7D2F}" type="slidenum">
              <a:rPr/>
              <a:pPr lv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3325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23DE13CE-70AC-41F6-BD71-A5DD191DF28D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1DFC526B-AF96-408F-97A4-7FD5D13C52E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00676BDB-8E9A-47A9-B724-759DF140188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416673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C277FFF7-466A-45FC-A888-E097646BE196}" type="datetime1">
              <a:rPr lang="cs-CZ"/>
              <a:pPr lvl="0"/>
              <a:t>24. 3. 2020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D7EDD09-C90D-4979-9B78-EFD2A2EEE91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416673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843E582-D0B2-4FD3-8CB9-8F3F2E856D4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7924803" y="6416673"/>
            <a:ext cx="7619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17F0862-56A9-4583-A4CA-B186107F624F}" type="slidenum">
              <a:rPr/>
              <a:pPr lv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186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D065047-EDEA-4A26-A734-E83DA52B19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5D19456-B95C-44D2-A64C-F8D3443143D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7091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A7F8C3C-2D79-4B89-A70F-00F31DB8E58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416673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1919BFFD-AC17-4EAD-9FD3-3298C70B8BEB}" type="datetime1">
              <a:rPr lang="cs-CZ"/>
              <a:pPr lvl="0"/>
              <a:t>24. 3. 2020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A63BC8CD-1F4C-4DBA-AA5A-BA9F9A78E04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416673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7BB3654-8C6C-48DB-B0B1-82759065627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7924803" y="6416673"/>
            <a:ext cx="7619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6BBFE60C-A015-4F03-8BE5-2476617B2AC1}" type="slidenum">
              <a:rPr/>
              <a:pPr lv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6865380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6ABED37-A7E7-454C-BE69-4CE9809C86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00200" y="609603"/>
            <a:ext cx="7086600" cy="1828800"/>
          </a:xfrm>
        </p:spPr>
        <p:txBody>
          <a:bodyPr bIns="0" anchor="b" anchorCtr="0">
            <a:noAutofit/>
          </a:bodyPr>
          <a:lstStyle>
            <a:lvl1pPr algn="l">
              <a:defRPr sz="4800">
                <a:solidFill>
                  <a:srgbClr val="4F85D8"/>
                </a:solidFill>
              </a:defRPr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F9327B76-56E5-4485-B4C6-F5C279D926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0"/>
          </a:xfrm>
        </p:spPr>
        <p:txBody>
          <a:bodyPr/>
          <a:lstStyle>
            <a:lvl1pPr marL="73152" indent="0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E9D86E4-4AA6-4288-B379-8504B10AAE3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416673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7657BC86-3E7C-40DA-B5B3-9772E9893245}" type="datetime1">
              <a:rPr lang="cs-CZ"/>
              <a:pPr lvl="0"/>
              <a:t>24. 3. 2020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FDAA8BE-6A59-4B50-B8C1-289D3105BC9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416673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9A3A8BA-930C-4114-8971-CB215C3088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7924803" y="6416673"/>
            <a:ext cx="7619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88DD85F6-044E-4529-A6E8-9A87DC8B8A6F}" type="slidenum">
              <a:rPr/>
              <a:pPr lv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84438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EC0F9BE-2CBC-4359-9EC2-214DE7035B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C02537C-8A91-441F-B5C9-63AF6D0125A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600"/>
              </a:spcBef>
              <a:defRPr sz="2600"/>
            </a:lvl1pPr>
            <a:lvl2pPr>
              <a:defRPr/>
            </a:lvl2pPr>
            <a:lvl3pPr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7C7CECAB-7825-4058-9C62-953DBCBB337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600"/>
              </a:spcBef>
              <a:defRPr sz="2600"/>
            </a:lvl1pPr>
            <a:lvl2pPr>
              <a:defRPr/>
            </a:lvl2pPr>
            <a:lvl3pPr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BD87F2C7-5861-4733-96AC-873ED2FF34C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416673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DE4B4469-3A43-416C-BE25-A1266BEBBBB5}" type="datetime1">
              <a:rPr lang="cs-CZ"/>
              <a:pPr lvl="0"/>
              <a:t>24. 3. 2020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A40D1B98-7EA9-4E76-A7FF-374E61C0690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416673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275A6166-F5F9-48DB-88A2-F497D7893B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7924803" y="6416673"/>
            <a:ext cx="7619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A298B8CD-5559-408D-A9F0-90C0B3497921}" type="slidenum">
              <a:rPr/>
              <a:pPr lv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2966403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3DAD5BF-72CB-40E2-9A52-FCB2DD809F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28E6E32C-6556-4426-853D-2F61C54100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750886"/>
          </a:xfrm>
        </p:spPr>
        <p:txBody>
          <a:bodyPr anchor="ctr"/>
          <a:lstStyle>
            <a:lvl1pPr marL="0" indent="0">
              <a:spcBef>
                <a:spcPts val="600"/>
              </a:spcBef>
              <a:buNone/>
              <a:defRPr sz="2400" cap="all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B6CE05A7-2AF7-439E-A91F-523AEEC8BAA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750886"/>
          </a:xfrm>
        </p:spPr>
        <p:txBody>
          <a:bodyPr anchor="ctr"/>
          <a:lstStyle>
            <a:lvl1pPr marL="0" indent="0">
              <a:spcBef>
                <a:spcPts val="600"/>
              </a:spcBef>
              <a:buNone/>
              <a:defRPr sz="2400" cap="all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xmlns="" id="{4CB3208B-A4A3-457D-89A7-91B9A1F6015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57200" y="2362196"/>
            <a:ext cx="4040184" cy="3763963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7E26933B-87B3-4595-A43F-B67B094DF565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45023" y="2362196"/>
            <a:ext cx="4041776" cy="3763963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E5B20656-279F-4E4A-B678-77C6FC49058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416673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B9F844A1-FAFB-4AFE-8DAD-5E5E2880B3F8}" type="datetime1">
              <a:rPr lang="cs-CZ"/>
              <a:pPr lvl="0"/>
              <a:t>24. 3. 2020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4E5002C5-A07D-427B-9B0B-3E8D06CF8A7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416673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3DDDB3F3-89DC-47FD-89D5-3AAAE669F97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7924803" y="6416673"/>
            <a:ext cx="7619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8837C599-7E66-474A-B64E-36C4348D5A16}" type="slidenum">
              <a:rPr/>
              <a:pPr lv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9421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ECA1461-FE95-43FC-96CE-FAEAF88FEC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9BB602CA-58D0-49C3-B920-DF70336064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416673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5A939685-8FE8-4824-954E-B941EBE5302D}" type="datetime1">
              <a:rPr lang="cs-CZ"/>
              <a:pPr lvl="0"/>
              <a:t>24. 3. 2020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4CBD1C13-956C-4E0A-83B9-8BE72559176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416673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849CB91B-8117-48FF-AFEE-89BC999E067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7924803" y="6416673"/>
            <a:ext cx="7619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A8FF3726-EAC2-4804-B5C8-14AE480E0B6D}" type="slidenum">
              <a:rPr/>
              <a:pPr lv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11512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8EFEDAD2-69B8-4A0E-B4A0-92322769234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416673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5FAEB304-73F0-4B85-A8CA-EAEB8121257C}" type="datetime1">
              <a:rPr lang="cs-CZ"/>
              <a:pPr lvl="0"/>
              <a:t>24. 3. 2020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400D45E2-3CF1-4CDF-8403-005551DD87E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416673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56D43313-E756-4038-975C-845D223C1A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7924803" y="6416673"/>
            <a:ext cx="7619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A842D710-1AE3-4F67-8AB7-4C347BF16A62}" type="slidenum">
              <a:rPr/>
              <a:pPr lv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2081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7E29D0E-7352-4FC9-82EF-4BF70A58C2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200" b="0">
                <a:solidFill>
                  <a:srgbClr val="729DF4"/>
                </a:solidFill>
              </a:defRPr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552FC5F9-7612-4826-90C7-4D940B983AA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1524003"/>
            <a:ext cx="3008311" cy="4602166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CDAB0BF4-D405-4733-985F-C6BB5612CDC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spcBef>
                <a:spcPts val="600"/>
              </a:spcBef>
              <a:defRPr sz="26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7ECFFA09-660C-465E-9B41-2F1150009F8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416673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67BD2EE-CF00-412F-878F-60B483C44C11}" type="datetime1">
              <a:rPr lang="cs-CZ"/>
              <a:pPr lvl="0"/>
              <a:t>24. 3. 2020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7F3BABDD-17B8-4FE8-9CB3-43F07331487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416673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FFBEF4A0-03C5-4AB9-B2AE-CE74C28D2A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7924803" y="6416673"/>
            <a:ext cx="7619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0693CA50-C2F8-46D7-A532-74BD82AA6017}" type="slidenum">
              <a:rPr/>
              <a:pPr lv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158211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B58ED09-ABDA-4346-8363-390B08D957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8800" y="609603"/>
            <a:ext cx="5486400" cy="522286"/>
          </a:xfrm>
        </p:spPr>
        <p:txBody>
          <a:bodyPr lIns="45720" rIns="45720" bIns="0" anchor="b"/>
          <a:lstStyle>
            <a:lvl1pPr>
              <a:defRPr sz="2000"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>
            <a:extLst>
              <a:ext uri="{FF2B5EF4-FFF2-40B4-BE49-F238E27FC236}">
                <a16:creationId xmlns:a16="http://schemas.microsoft.com/office/drawing/2014/main" xmlns="" id="{9AEB5500-A26F-4E83-BF8B-5DDC9C29EF07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828800" y="1831972"/>
            <a:ext cx="5486400" cy="3962396"/>
          </a:xfrm>
          <a:solidFill>
            <a:srgbClr val="04617B"/>
          </a:solidFill>
          <a:ln w="44448" cap="sq">
            <a:solidFill>
              <a:srgbClr val="FFFFFF"/>
            </a:solidFill>
            <a:prstDash val="solid"/>
            <a:miter/>
          </a:ln>
          <a:effectLst>
            <a:outerShdw dist="228603" dir="2700000" algn="tl">
              <a:srgbClr val="000000">
                <a:alpha val="25000"/>
              </a:srgbClr>
            </a:outerShdw>
          </a:effectLst>
        </p:spPr>
        <p:txBody>
          <a:bodyPr/>
          <a:lstStyle>
            <a:lvl1pPr marL="0" indent="0">
              <a:spcBef>
                <a:spcPts val="800"/>
              </a:spcBef>
              <a:buNone/>
              <a:defRPr sz="3200"/>
            </a:lvl1pPr>
          </a:lstStyle>
          <a:p>
            <a:pPr lvl="0"/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A7A8F95F-F010-40C2-9FD3-4CE643CE39D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828800" y="1166783"/>
            <a:ext cx="5486400" cy="530352"/>
          </a:xfrm>
        </p:spPr>
        <p:txBody>
          <a:bodyPr lIns="45720" rIns="45720" anchorCtr="1"/>
          <a:lstStyle>
            <a:lvl1pPr marL="0" indent="0"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43D22ED9-966E-497E-90CE-0254403D57A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416673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EDE8215C-3DAD-4A3C-AC00-C1069BD4F0D7}" type="datetime1">
              <a:rPr lang="cs-CZ"/>
              <a:pPr lvl="0"/>
              <a:t>24. 3. 2020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CA55D68B-808F-4A3D-A061-F584AA958D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416673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A729963F-0F16-40CA-8EE0-FB8CBEB11E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7924803" y="6416673"/>
            <a:ext cx="7619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5F8B294E-46D0-4066-8D8A-73B36FB6318E}" type="slidenum">
              <a:rPr/>
              <a:pPr lv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684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21">
            <a:extLst>
              <a:ext uri="{FF2B5EF4-FFF2-40B4-BE49-F238E27FC236}">
                <a16:creationId xmlns:a16="http://schemas.microsoft.com/office/drawing/2014/main" xmlns="" id="{C0DFD043-A6D0-4A17-826F-81D4296F6F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12">
            <a:extLst>
              <a:ext uri="{FF2B5EF4-FFF2-40B4-BE49-F238E27FC236}">
                <a16:creationId xmlns:a16="http://schemas.microsoft.com/office/drawing/2014/main" xmlns="" id="{E2BA652F-99E9-47A0-A7EB-307B673942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>
            <a:extLst>
              <a:ext uri="{FF2B5EF4-FFF2-40B4-BE49-F238E27FC236}">
                <a16:creationId xmlns:a16="http://schemas.microsoft.com/office/drawing/2014/main" xmlns="" id="{0BCAE7CD-CDA9-40F9-95C3-36DA5D5A978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416673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BCBCBC"/>
                </a:solidFill>
                <a:uFillTx/>
                <a:latin typeface="Book Antiqua"/>
              </a:defRPr>
            </a:lvl1pPr>
          </a:lstStyle>
          <a:p>
            <a:pPr lvl="0"/>
            <a:fld id="{140DF252-8A02-4A20-8E24-3F4CC0288D39}" type="datetime1">
              <a:rPr lang="cs-CZ"/>
              <a:pPr lvl="0"/>
              <a:t>24. 3. 2020</a:t>
            </a:fld>
            <a:endParaRPr lang="cs-CZ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xmlns="" id="{B3A0F9ED-463C-49AA-BCAD-DA5F9DF12906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203" y="6416673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BCBCBC"/>
                </a:solidFill>
                <a:uFillTx/>
                <a:latin typeface="Book Antiqua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22">
            <a:extLst>
              <a:ext uri="{FF2B5EF4-FFF2-40B4-BE49-F238E27FC236}">
                <a16:creationId xmlns:a16="http://schemas.microsoft.com/office/drawing/2014/main" xmlns="" id="{20C9BFBA-F62F-4E26-AB4B-F37DC163682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924803" y="6416673"/>
            <a:ext cx="7619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BCBCBC"/>
                </a:solidFill>
                <a:uFillTx/>
                <a:latin typeface="Book Antiqua"/>
              </a:defRPr>
            </a:lvl1pPr>
          </a:lstStyle>
          <a:p>
            <a:pPr lvl="0"/>
            <a:fld id="{F1151323-6881-48E8-A25C-60D1E16A2DA6}" type="slidenum">
              <a:rPr/>
              <a:pPr lvl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100" b="1" i="0" u="none" strike="noStrike" kern="1200" cap="none" spc="0" baseline="0">
          <a:solidFill>
            <a:srgbClr val="000000"/>
          </a:solidFill>
          <a:effectLst>
            <a:outerShdw blurRad="152400" dist="101603" dir="2700000">
              <a:srgbClr val="000000"/>
            </a:outerShdw>
          </a:effectLst>
          <a:uFillTx/>
          <a:latin typeface="Lucida Sans"/>
        </a:defRPr>
      </a:lvl1pPr>
    </p:titleStyle>
    <p:bodyStyle>
      <a:lvl1pPr marL="548640" marR="0" lvl="0" indent="-41148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Clr>
          <a:srgbClr val="F9F9F9"/>
        </a:buClr>
        <a:buSzPct val="65000"/>
        <a:buFont typeface="Wingdings 2"/>
        <a:buChar char=""/>
        <a:tabLst/>
        <a:defRPr lang="cs-CZ" sz="2800" b="0" i="0" u="none" strike="noStrike" kern="1200" cap="none" spc="0" baseline="0">
          <a:solidFill>
            <a:srgbClr val="FFFFFF"/>
          </a:solidFill>
          <a:uFillTx/>
          <a:latin typeface="Book Antiqua"/>
        </a:defRPr>
      </a:lvl1pPr>
      <a:lvl2pPr marL="868680" marR="0" lvl="1" indent="-283464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80000"/>
        <a:buFont typeface="Wingdings 2"/>
        <a:buChar char=""/>
        <a:tabLst/>
        <a:defRPr lang="cs-CZ" sz="2400" b="0" i="0" u="none" strike="noStrike" kern="1200" cap="none" spc="0" baseline="0">
          <a:solidFill>
            <a:srgbClr val="FFFFFF"/>
          </a:solidFill>
          <a:uFillTx/>
          <a:latin typeface="Book Antiqua"/>
        </a:defRPr>
      </a:lvl2pPr>
      <a:lvl3pPr marL="1133856" marR="0" lvl="2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FFFFFF"/>
        </a:buClr>
        <a:buSzPct val="95000"/>
        <a:buFont typeface="Wingdings"/>
        <a:buChar char=""/>
        <a:tabLst/>
        <a:defRPr lang="cs-CZ" sz="2200" b="0" i="0" u="none" strike="noStrike" kern="1200" cap="none" spc="0" baseline="0">
          <a:solidFill>
            <a:srgbClr val="FFFFFF"/>
          </a:solidFill>
          <a:uFillTx/>
          <a:latin typeface="Book Antiqua"/>
        </a:defRPr>
      </a:lvl3pPr>
      <a:lvl4pPr marL="1353312" marR="0" lvl="3" indent="-18288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FFFFFF"/>
        </a:buClr>
        <a:buSzPct val="100000"/>
        <a:buFont typeface="Wingdings 3"/>
        <a:buChar char=""/>
        <a:tabLst/>
        <a:defRPr lang="cs-CZ" sz="2000" b="0" i="0" u="none" strike="noStrike" kern="1200" cap="none" spc="0" baseline="0">
          <a:solidFill>
            <a:srgbClr val="FFFFFF"/>
          </a:solidFill>
          <a:uFillTx/>
          <a:latin typeface="Book Antiqua"/>
        </a:defRPr>
      </a:lvl4pPr>
      <a:lvl5pPr marL="1545336" marR="0" lvl="4" indent="-18288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FFFFFF"/>
        </a:buClr>
        <a:buSzPct val="100000"/>
        <a:buFont typeface="Wingdings 2"/>
        <a:buChar char=""/>
        <a:tabLst/>
        <a:defRPr lang="cs-CZ" sz="2000" b="0" i="0" u="none" strike="noStrike" kern="1200" cap="none" spc="0" baseline="0">
          <a:solidFill>
            <a:srgbClr val="FFFFFF"/>
          </a:solidFill>
          <a:uFillTx/>
          <a:latin typeface="Book Antiqu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iTsEaioGe_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q=&#269;e&#269;ensko&amp;tbm=isch&amp;ved=2ahUKEwiExfz-5_7nAhUa_4UKHdpzD7gQ2-cCegQIABAA&amp;oq=&#269;e&#269;ensko&amp;gs_l=img.3..0l6j0i30j0i24l3.2272690.2273792..2274285...0.0..0.282.1429.2j3j3......0....1..gws-wiz-img.wRnLiJVDJhM&amp;ei=g5FeXsT3J5r-lwTa573ACw&amp;bih=657&amp;biw=1366&amp;rlz=1C1GGRV_csCZ816CZ816" TargetMode="External"/><Relationship Id="rId13" Type="http://schemas.openxmlformats.org/officeDocument/2006/relationships/hyperlink" Target="http://svadba-vals.ru/sovety-i-idei/svadebnye-tradicii/tradicii-narodov/kazahskaja-svadba-tradicii-i-obychai-kazahskogo-naroda.html" TargetMode="External"/><Relationship Id="rId3" Type="http://schemas.openxmlformats.org/officeDocument/2006/relationships/hyperlink" Target="https://www.google.com/search?q=rodina+islam&amp;tbm=isch&amp;chips=q:rodina+islam,online_chips:muslimsk&#225;&amp;rlz=1C1GGRV_csCZ816CZ816&amp;hl=cs&amp;ved=2ahUKEwjy7o_J6vnnAhUD04UKHZdqBugQ4lYoAnoECAEQFw&amp;biw=1349&amp;bih=608" TargetMode="External"/><Relationship Id="rId7" Type="http://schemas.openxmlformats.org/officeDocument/2006/relationships/hyperlink" Target="https://www.google.com/search?q=islam+&amp;tbm=isch&amp;ved=2ahUKEwiX4qH15_7nAhVJgRoKHYqTDREQ2-cCegQIABAA&amp;oq=islam+&amp;gs_l=img.3..0l10.16672.16903..17187...0.0..0.168.280.0j2......0....1..gws-wiz-img.......0i30.KkKvhKX2qko&amp;ei=b5FeXtfuEcmCaoqntogB&amp;bih=657&amp;biw=1366&amp;rlz=1C1GGRV_csCZ816CZ816" TargetMode="External"/><Relationship Id="rId12" Type="http://schemas.openxmlformats.org/officeDocument/2006/relationships/hyperlink" Target="https://www.orexca.com/rus/kazakhstan/traditions/wedding.htm" TargetMode="External"/><Relationship Id="rId2" Type="http://schemas.openxmlformats.org/officeDocument/2006/relationships/hyperlink" Target="https://cs.wikipedia.org/wiki/Sunnitsk%C3%BD_isl%C3%A1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q=rozvod+islam&amp;rlz=1C1GGRV_csCZ816CZ816&amp;source=lnms&amp;tbm=isch&amp;sa=X&amp;ved=2ahUKEwizy_b14v7nAhXS3KQKHXE6D-sQ_AUoAXoECAwQAw" TargetMode="External"/><Relationship Id="rId11" Type="http://schemas.openxmlformats.org/officeDocument/2006/relationships/hyperlink" Target="https://ru.wikipedia.org/wiki/&#1050;&#1072;&#1079;&#1072;&#1093;&#1089;&#1082;&#1080;&#1077;_&#1089;&#1074;&#1072;&#1076;&#1077;&#1073;&#1085;&#1099;&#1077;_&#1086;&#1073;&#1088;&#1103;&#1076;&#1099;" TargetMode="External"/><Relationship Id="rId5" Type="http://schemas.openxmlformats.org/officeDocument/2006/relationships/hyperlink" Target="https://images.rambler.ru/search?query=svatba%20islam&amp;utm_source=search&amp;utm_content=search_img&amp;utm_medium=menu&amp;utm_campaign=self_promo&amp;i=5&amp;image_url=https://i.pinimg.com/736x/23/74/ca/2374ca1fc1b65184b515a7842f849e05.jpg" TargetMode="External"/><Relationship Id="rId15" Type="http://schemas.openxmlformats.org/officeDocument/2006/relationships/hyperlink" Target="https://www.nur.kz/1735739-sovremennaa-kazahskaa-svadba-tradicii.html?fbclid=IwAR1CNmqbA4A8vohrA3LTC49CJqXM1EqBWtqGE9Kyr1yFoxDPf78zclAK24E" TargetMode="External"/><Relationship Id="rId10" Type="http://schemas.openxmlformats.org/officeDocument/2006/relationships/hyperlink" Target="https://www.google.com/search?q=&#1095;&#1077;&#1095;&#1077;&#1085;&#1089;&#1082;aya+kuchnya&amp;tbm=isch&amp;ved=2ahUKEwiohqCmv4PoAhWaBhoKHbf6DooQ2-cCegQIABAA&amp;oq=&#1095;&#1077;&#1095;&#1077;&#1085;&#1089;&#1082;aya+kuchnya&amp;gs_l=img.3...493578.501718..501860...0.0..0.93.1202.15......0....1..gws-wiz-img.......0i19.sjXMX_hJOHg&amp;ei=7gVhXqjXNJqNaLf1u9AI&amp;bih=608&amp;biw=1366&amp;rlz=1C1GGRV_csCZ816CZ816" TargetMode="External"/><Relationship Id="rId4" Type="http://schemas.openxmlformats.org/officeDocument/2006/relationships/hyperlink" Target="https://www.google.com/search?q=postaveni+&#382;en+v+islamu&amp;rlz=1C1GGRV_csCZ816CZ816&amp;source=lnms&amp;tbm=isch&amp;sa=X&amp;ved=2ahUKEwjju5r07PnnAhVEsaQKHcMkApIQ_AUoAXoECA8QAw&amp;biw=1366&amp;bih=657" TargetMode="External"/><Relationship Id="rId9" Type="http://schemas.openxmlformats.org/officeDocument/2006/relationships/hyperlink" Target="https://vplate.ru/svadba/chechenskaja/" TargetMode="External"/><Relationship Id="rId14" Type="http://schemas.openxmlformats.org/officeDocument/2006/relationships/hyperlink" Target="https://toibiznes.kz/ru/articles/tradition/kazakhskie-svadebnie-traditsi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4" descr="Selimiye_Camii_ve_Mavi_Gökyüzü.jpg">
            <a:extLst>
              <a:ext uri="{FF2B5EF4-FFF2-40B4-BE49-F238E27FC236}">
                <a16:creationId xmlns:a16="http://schemas.microsoft.com/office/drawing/2014/main" xmlns="" id="{79B8799F-A05A-4582-A53F-ABE81149361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8556" y="0"/>
            <a:ext cx="10103507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xmlns="" id="{8F2BA782-0487-4809-8D9F-A333D37CC08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39550" y="2276874"/>
            <a:ext cx="8229600" cy="1828800"/>
          </a:xfrm>
        </p:spPr>
        <p:txBody>
          <a:bodyPr>
            <a:noAutofit/>
          </a:bodyPr>
          <a:lstStyle/>
          <a:p>
            <a:pPr lvl="0"/>
            <a:r>
              <a:rPr lang="cs-CZ" sz="8800" dirty="0">
                <a:solidFill>
                  <a:srgbClr val="FFFFFF"/>
                </a:solidFill>
              </a:rPr>
              <a:t>Uzavírání sňatků u muslimů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xmlns="" id="{B7F5D451-0BD8-46C3-884B-43E66AF9770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-252538" y="5681459"/>
            <a:ext cx="2412772" cy="1176540"/>
          </a:xfrm>
        </p:spPr>
        <p:txBody>
          <a:bodyPr anchorCtr="0"/>
          <a:lstStyle/>
          <a:p>
            <a:pPr lvl="0" algn="r">
              <a:spcBef>
                <a:spcPts val="0"/>
              </a:spcBef>
            </a:pPr>
            <a:r>
              <a:rPr lang="cs-CZ" sz="1800" i="1" dirty="0"/>
              <a:t>Victoria </a:t>
            </a:r>
            <a:r>
              <a:rPr lang="cs-CZ" sz="1800" i="1" dirty="0" err="1"/>
              <a:t>Baygarinova</a:t>
            </a:r>
            <a:endParaRPr lang="cs-CZ" sz="1800" i="1"/>
          </a:p>
          <a:p>
            <a:pPr lvl="0" algn="r">
              <a:spcBef>
                <a:spcPts val="0"/>
              </a:spcBef>
            </a:pPr>
            <a:r>
              <a:rPr lang="cs-CZ" sz="1800" i="1"/>
              <a:t>Marija Pečnikova</a:t>
            </a:r>
          </a:p>
          <a:p>
            <a:pPr lvl="0" algn="r">
              <a:spcBef>
                <a:spcPts val="0"/>
              </a:spcBef>
            </a:pPr>
            <a:r>
              <a:rPr lang="cs-CZ" sz="1800" i="1"/>
              <a:t>Anastasiia Epifanova</a:t>
            </a:r>
          </a:p>
        </p:txBody>
      </p:sp>
      <p:sp>
        <p:nvSpPr>
          <p:cNvPr id="5" name="TextovéPole 5">
            <a:extLst>
              <a:ext uri="{FF2B5EF4-FFF2-40B4-BE49-F238E27FC236}">
                <a16:creationId xmlns:a16="http://schemas.microsoft.com/office/drawing/2014/main" xmlns="" id="{1CA6C53D-D513-4C26-9C64-1B8E1E8EC106}"/>
              </a:ext>
            </a:extLst>
          </p:cNvPr>
          <p:cNvSpPr txBox="1"/>
          <p:nvPr/>
        </p:nvSpPr>
        <p:spPr>
          <a:xfrm>
            <a:off x="7487820" y="6165305"/>
            <a:ext cx="1656179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0" i="0" u="none" strike="noStrike" kern="1200" cap="none" spc="0" baseline="0">
                <a:solidFill>
                  <a:srgbClr val="FFFFFF"/>
                </a:solidFill>
                <a:uFillTx/>
                <a:latin typeface="Book Antiqua"/>
              </a:rPr>
              <a:t>Mešita Selimiye v tureckém Edirne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05E116D-B72D-4EF2-B3E8-E124965A39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/>
          <a:p>
            <a:pPr lvl="0"/>
            <a:r>
              <a:rPr lang="cs-CZ" sz="4800">
                <a:solidFill>
                  <a:srgbClr val="FFFFFF"/>
                </a:solidFill>
              </a:rPr>
              <a:t>Svatba v Čečensku</a:t>
            </a:r>
          </a:p>
        </p:txBody>
      </p:sp>
      <p:sp>
        <p:nvSpPr>
          <p:cNvPr id="3" name="Zástupný symbol pro obsah 4">
            <a:extLst>
              <a:ext uri="{FF2B5EF4-FFF2-40B4-BE49-F238E27FC236}">
                <a16:creationId xmlns:a16="http://schemas.microsoft.com/office/drawing/2014/main" xmlns="" id="{A12F2291-C340-4145-B1B9-2C2D763F889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709159"/>
          </a:xfrm>
        </p:spPr>
        <p:txBody>
          <a:bodyPr/>
          <a:lstStyle/>
          <a:p>
            <a:pPr lvl="0"/>
            <a:r>
              <a:rPr lang="cs-CZ"/>
              <a:t>Lezginka – tanec</a:t>
            </a:r>
          </a:p>
          <a:p>
            <a:pPr lvl="0"/>
            <a:r>
              <a:rPr lang="cs-CZ">
                <a:hlinkClick r:id="rId2"/>
              </a:rPr>
              <a:t>https://www.youtube.com/watch?v=iTsEaioGe_s</a:t>
            </a:r>
            <a:endParaRPr lang="cs-CZ"/>
          </a:p>
          <a:p>
            <a:pPr lvl="0"/>
            <a:r>
              <a:rPr lang="cs-CZ"/>
              <a:t>Zhizhig Galnash</a:t>
            </a:r>
          </a:p>
        </p:txBody>
      </p:sp>
      <p:pic>
        <p:nvPicPr>
          <p:cNvPr id="4" name="Obrázek 5" descr="lezginka.jpg">
            <a:extLst>
              <a:ext uri="{FF2B5EF4-FFF2-40B4-BE49-F238E27FC236}">
                <a16:creationId xmlns:a16="http://schemas.microsoft.com/office/drawing/2014/main" xmlns="" id="{35406B46-83BC-41D4-8226-F045FA56456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3" y="3356990"/>
            <a:ext cx="4047216" cy="277667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6" descr="unnamed (1).jpg">
            <a:extLst>
              <a:ext uri="{FF2B5EF4-FFF2-40B4-BE49-F238E27FC236}">
                <a16:creationId xmlns:a16="http://schemas.microsoft.com/office/drawing/2014/main" xmlns="" id="{8E808F03-713B-4B13-9EC4-8E6D9907E45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5" y="3717035"/>
            <a:ext cx="3246110" cy="243458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282BB1-3884-4AC3-A824-F966E3BBF3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cs-CZ" sz="3800">
                <a:solidFill>
                  <a:srgbClr val="FFFFFF"/>
                </a:solidFill>
              </a:rPr>
              <a:t>Seznámení  a zásnuby v Kazachstánu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B3FDB01-E154-4D53-9753-57427226543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750289"/>
            <a:ext cx="4038603" cy="465051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90000"/>
              </a:lnSpc>
              <a:spcBef>
                <a:spcPts val="400"/>
              </a:spcBef>
              <a:buFont typeface="Wingdings" pitchFamily="2"/>
              <a:buChar char="q"/>
            </a:pPr>
            <a:r>
              <a:rPr lang="cs-CZ" sz="2400" dirty="0" smtClean="0"/>
              <a:t>dříve byly svatby domlouvaný</a:t>
            </a:r>
          </a:p>
          <a:p>
            <a:pPr marL="457200" indent="-457200">
              <a:lnSpc>
                <a:spcPct val="90000"/>
              </a:lnSpc>
              <a:spcBef>
                <a:spcPts val="400"/>
              </a:spcBef>
              <a:buFont typeface="Wingdings" pitchFamily="2"/>
              <a:buChar char="q"/>
            </a:pPr>
            <a:r>
              <a:rPr lang="cs-CZ" sz="2400" dirty="0" smtClean="0"/>
              <a:t>seznámení </a:t>
            </a:r>
            <a:r>
              <a:rPr lang="cs-CZ" sz="2400" dirty="0" smtClean="0"/>
              <a:t>s rodiči se </a:t>
            </a:r>
            <a:r>
              <a:rPr lang="cs-CZ" sz="2400" dirty="0" smtClean="0"/>
              <a:t>tradičně odehrává v domě nevěsty</a:t>
            </a:r>
          </a:p>
          <a:p>
            <a:pPr marL="457200" indent="-457200">
              <a:lnSpc>
                <a:spcPct val="90000"/>
              </a:lnSpc>
              <a:spcBef>
                <a:spcPts val="400"/>
              </a:spcBef>
              <a:buFont typeface="Wingdings" pitchFamily="2"/>
              <a:buChar char="q"/>
            </a:pPr>
            <a:r>
              <a:rPr lang="cs-CZ" sz="2400" dirty="0" smtClean="0"/>
              <a:t>r</a:t>
            </a:r>
            <a:r>
              <a:rPr lang="cs-CZ" sz="2400" dirty="0" smtClean="0"/>
              <a:t>odina ženicha dává dary rodině nevěsty</a:t>
            </a:r>
          </a:p>
          <a:p>
            <a:pPr marL="457200" indent="-457200">
              <a:lnSpc>
                <a:spcPct val="90000"/>
              </a:lnSpc>
              <a:spcBef>
                <a:spcPts val="400"/>
              </a:spcBef>
              <a:buFont typeface="Wingdings" pitchFamily="2"/>
              <a:buChar char="q"/>
            </a:pPr>
            <a:r>
              <a:rPr lang="cs-CZ" sz="2400" dirty="0" smtClean="0"/>
              <a:t>"</a:t>
            </a:r>
            <a:r>
              <a:rPr lang="cs-CZ" sz="2400" dirty="0" err="1" smtClean="0"/>
              <a:t>Bata</a:t>
            </a:r>
            <a:r>
              <a:rPr lang="cs-CZ" sz="2400" dirty="0" smtClean="0"/>
              <a:t> </a:t>
            </a:r>
            <a:r>
              <a:rPr lang="cs-CZ" sz="2400" dirty="0" err="1" smtClean="0"/>
              <a:t>ayak</a:t>
            </a:r>
            <a:r>
              <a:rPr lang="cs-CZ" sz="2400" dirty="0" smtClean="0"/>
              <a:t>„ – konečná svatební dohoda</a:t>
            </a:r>
          </a:p>
          <a:p>
            <a:pPr marL="457200" indent="-457200">
              <a:lnSpc>
                <a:spcPct val="90000"/>
              </a:lnSpc>
              <a:spcBef>
                <a:spcPts val="400"/>
              </a:spcBef>
              <a:buFont typeface="Wingdings" pitchFamily="2"/>
              <a:buChar char="q"/>
            </a:pPr>
            <a:r>
              <a:rPr lang="cs-CZ" sz="2400" dirty="0" smtClean="0"/>
              <a:t>v</a:t>
            </a:r>
            <a:r>
              <a:rPr lang="cs-CZ" sz="2400" dirty="0" smtClean="0"/>
              <a:t>ýkupné – dobytek, peníze, šperky,</a:t>
            </a:r>
          </a:p>
          <a:p>
            <a:pPr marL="457200" indent="-457200">
              <a:lnSpc>
                <a:spcPct val="90000"/>
              </a:lnSpc>
              <a:spcBef>
                <a:spcPts val="400"/>
              </a:spcBef>
              <a:buFont typeface="Wingdings" pitchFamily="2"/>
              <a:buChar char="q"/>
            </a:pPr>
            <a:r>
              <a:rPr lang="cs-CZ" sz="2400" dirty="0" smtClean="0"/>
              <a:t>p</a:t>
            </a:r>
            <a:r>
              <a:rPr lang="cs-CZ" sz="2400" dirty="0" smtClean="0"/>
              <a:t>odle </a:t>
            </a:r>
            <a:r>
              <a:rPr lang="cs-CZ" sz="2400" dirty="0" smtClean="0"/>
              <a:t>tradic </a:t>
            </a:r>
            <a:r>
              <a:rPr lang="cs-CZ" sz="2400" dirty="0" smtClean="0"/>
              <a:t>předcházelo svatbě – tzv. první </a:t>
            </a:r>
            <a:r>
              <a:rPr lang="cs-CZ" sz="2400" dirty="0" smtClean="0"/>
              <a:t>setkání ženicha s nevěstou („</a:t>
            </a:r>
            <a:r>
              <a:rPr lang="cs-CZ" sz="2400" dirty="0" err="1" smtClean="0"/>
              <a:t>Uryn</a:t>
            </a:r>
            <a:r>
              <a:rPr lang="cs-CZ" sz="2400" dirty="0" smtClean="0"/>
              <a:t> </a:t>
            </a:r>
            <a:r>
              <a:rPr lang="cs-CZ" sz="2400" dirty="0" err="1" smtClean="0"/>
              <a:t>Kelu</a:t>
            </a:r>
            <a:r>
              <a:rPr lang="cs-CZ" sz="2400" dirty="0" smtClean="0"/>
              <a:t>“)</a:t>
            </a:r>
          </a:p>
          <a:p>
            <a:pPr marL="457200" indent="-457200">
              <a:lnSpc>
                <a:spcPct val="90000"/>
              </a:lnSpc>
              <a:spcBef>
                <a:spcPts val="400"/>
              </a:spcBef>
              <a:buFont typeface="Wingdings" pitchFamily="2"/>
              <a:buChar char="q"/>
            </a:pPr>
            <a:endParaRPr lang="cs-CZ" sz="2400" dirty="0" smtClean="0"/>
          </a:p>
          <a:p>
            <a:pPr marL="457200" indent="-457200">
              <a:lnSpc>
                <a:spcPct val="90000"/>
              </a:lnSpc>
              <a:spcBef>
                <a:spcPts val="400"/>
              </a:spcBef>
              <a:buFont typeface="Wingdings" pitchFamily="2"/>
              <a:buChar char="q"/>
            </a:pPr>
            <a:endParaRPr lang="cs-CZ" sz="1600" dirty="0" smtClean="0"/>
          </a:p>
          <a:p>
            <a:pPr marL="457200" indent="-457200">
              <a:lnSpc>
                <a:spcPct val="90000"/>
              </a:lnSpc>
              <a:spcBef>
                <a:spcPts val="400"/>
              </a:spcBef>
              <a:buFont typeface="Wingdings" pitchFamily="2"/>
              <a:buChar char="q"/>
            </a:pPr>
            <a:endParaRPr lang="cs-CZ" sz="1600" dirty="0"/>
          </a:p>
        </p:txBody>
      </p:sp>
      <p:pic>
        <p:nvPicPr>
          <p:cNvPr id="4" name="Рисунок 5" descr="Изображение выглядит как стол, еда, внутренний, тарел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0E48DC28-EF0E-454D-A22C-A4E25A8B2B9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28183" r="12478" b="1"/>
          <a:stretch>
            <a:fillRect/>
          </a:stretch>
        </p:blipFill>
        <p:spPr>
          <a:xfrm>
            <a:off x="4648196" y="1600200"/>
            <a:ext cx="4038603" cy="452595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0A104C-973B-4B3F-8058-3DEBA3E9B0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/>
          <a:p>
            <a:pPr lvl="0"/>
            <a:r>
              <a:rPr lang="cs-CZ" sz="3800">
                <a:solidFill>
                  <a:srgbClr val="FFFFFF"/>
                </a:solidFill>
              </a:rPr>
              <a:t>Svatební přípravy v Kazachstánu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C785A51-F553-49C0-8580-3D30645D90D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2400" y="1524000"/>
            <a:ext cx="4572000" cy="4724400"/>
          </a:xfrm>
        </p:spPr>
        <p:txBody>
          <a:bodyPr>
            <a:noAutofit/>
          </a:bodyPr>
          <a:lstStyle/>
          <a:p>
            <a:pPr marL="457200" lvl="0" indent="-457200">
              <a:lnSpc>
                <a:spcPct val="90000"/>
              </a:lnSpc>
              <a:spcBef>
                <a:spcPts val="0"/>
              </a:spcBef>
              <a:buFont typeface="Wingdings" pitchFamily="2"/>
              <a:buChar char="q"/>
            </a:pPr>
            <a:r>
              <a:rPr lang="cs-CZ" sz="2400" dirty="0" smtClean="0"/>
              <a:t>b</a:t>
            </a:r>
            <a:r>
              <a:rPr lang="cs-CZ" sz="2400" dirty="0" smtClean="0"/>
              <a:t>udoucí manžel si vyzvedne  ženu v domě  jeji</a:t>
            </a:r>
            <a:r>
              <a:rPr lang="cs-CZ" sz="2400" dirty="0" smtClean="0"/>
              <a:t>ch </a:t>
            </a:r>
            <a:r>
              <a:rPr lang="cs-CZ" sz="2400" dirty="0" smtClean="0"/>
              <a:t>rodičů </a:t>
            </a:r>
          </a:p>
          <a:p>
            <a:pPr marL="457200" lvl="0" indent="-457200">
              <a:lnSpc>
                <a:spcPct val="90000"/>
              </a:lnSpc>
              <a:spcBef>
                <a:spcPts val="0"/>
              </a:spcBef>
              <a:buFont typeface="Wingdings" pitchFamily="2"/>
              <a:buChar char="q"/>
            </a:pPr>
            <a:r>
              <a:rPr lang="cs-CZ" sz="2400" dirty="0" smtClean="0"/>
              <a:t>než </a:t>
            </a:r>
            <a:r>
              <a:rPr lang="cs-CZ" sz="2400" dirty="0" smtClean="0"/>
              <a:t>uvidí nevěstu, má ženich </a:t>
            </a:r>
            <a:r>
              <a:rPr lang="cs-CZ" sz="2400" dirty="0" smtClean="0"/>
              <a:t>vyplnit řadu úkolů</a:t>
            </a:r>
          </a:p>
          <a:p>
            <a:pPr marL="457200" lvl="0" indent="-457200">
              <a:lnSpc>
                <a:spcPct val="90000"/>
              </a:lnSpc>
              <a:spcBef>
                <a:spcPts val="0"/>
              </a:spcBef>
              <a:buFont typeface="Wingdings" pitchFamily="2"/>
              <a:buChar char="q"/>
            </a:pPr>
            <a:r>
              <a:rPr lang="cs-CZ" sz="2400" dirty="0" smtClean="0"/>
              <a:t>p</a:t>
            </a:r>
            <a:r>
              <a:rPr lang="cs-CZ" sz="2400" dirty="0" smtClean="0"/>
              <a:t>okud </a:t>
            </a:r>
            <a:r>
              <a:rPr lang="cs-CZ" sz="2400" dirty="0" smtClean="0"/>
              <a:t>to </a:t>
            </a:r>
            <a:r>
              <a:rPr lang="cs-CZ" sz="2400" dirty="0" smtClean="0"/>
              <a:t>nezvládne nebo </a:t>
            </a:r>
            <a:r>
              <a:rPr lang="cs-CZ" sz="2400" dirty="0" smtClean="0"/>
              <a:t>odmítne, zaplatí </a:t>
            </a:r>
            <a:r>
              <a:rPr lang="cs-CZ" sz="2400" dirty="0" smtClean="0"/>
              <a:t>pokutu</a:t>
            </a:r>
          </a:p>
          <a:p>
            <a:pPr marL="457200" lvl="0" indent="-457200">
              <a:lnSpc>
                <a:spcPct val="90000"/>
              </a:lnSpc>
              <a:spcBef>
                <a:spcPts val="0"/>
              </a:spcBef>
              <a:buFont typeface="Wingdings" pitchFamily="2"/>
              <a:buChar char="q"/>
            </a:pPr>
            <a:r>
              <a:rPr lang="cs-CZ" sz="2400" dirty="0" smtClean="0"/>
              <a:t>žena má tradičně šaty a </a:t>
            </a:r>
            <a:r>
              <a:rPr lang="cs-CZ" sz="2400" dirty="0" smtClean="0"/>
              <a:t>oblékla si na hlavu svatební pokrývku hlavy (</a:t>
            </a:r>
            <a:r>
              <a:rPr lang="cs-CZ" sz="2400" dirty="0" err="1" smtClean="0"/>
              <a:t>saukele</a:t>
            </a:r>
            <a:r>
              <a:rPr lang="cs-CZ" sz="2400" dirty="0" smtClean="0"/>
              <a:t>), která symbolizuje začátek nového </a:t>
            </a:r>
            <a:r>
              <a:rPr lang="cs-CZ" sz="2400" dirty="0" smtClean="0"/>
              <a:t>života</a:t>
            </a:r>
          </a:p>
          <a:p>
            <a:pPr marL="457200" lvl="0" indent="-457200">
              <a:lnSpc>
                <a:spcPct val="90000"/>
              </a:lnSpc>
              <a:spcBef>
                <a:spcPts val="0"/>
              </a:spcBef>
              <a:buFont typeface="Wingdings" pitchFamily="2"/>
              <a:buChar char="q"/>
            </a:pPr>
            <a:r>
              <a:rPr lang="cs-CZ" sz="2400" dirty="0" smtClean="0"/>
              <a:t>muž má též bohatě zdobený oděv</a:t>
            </a:r>
          </a:p>
          <a:p>
            <a:pPr marL="457200" lvl="0" indent="-457200">
              <a:lnSpc>
                <a:spcPct val="90000"/>
              </a:lnSpc>
              <a:spcBef>
                <a:spcPts val="0"/>
              </a:spcBef>
              <a:buFont typeface="Wingdings" pitchFamily="2"/>
              <a:buChar char="q"/>
            </a:pPr>
            <a:r>
              <a:rPr lang="cs-CZ" sz="2400" dirty="0" smtClean="0"/>
              <a:t>věno</a:t>
            </a:r>
          </a:p>
        </p:txBody>
      </p:sp>
      <p:pic>
        <p:nvPicPr>
          <p:cNvPr id="4" name="Рисунок 4" descr="Изображение выглядит как внешний, человек, трава, молод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EDB56484-9901-4D91-97A7-327E6A5CCA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20002" r="30252" b="1"/>
          <a:stretch>
            <a:fillRect/>
          </a:stretch>
        </p:blipFill>
        <p:spPr>
          <a:xfrm>
            <a:off x="4800600" y="1676400"/>
            <a:ext cx="4038603" cy="452595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0A1FF9-BC79-4FF1-9DA0-5A23D26E8B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/>
          <a:p>
            <a:pPr lvl="0"/>
            <a:r>
              <a:rPr lang="cs-CZ" dirty="0">
                <a:solidFill>
                  <a:schemeClr val="bg1"/>
                </a:solidFill>
              </a:rPr>
              <a:t>Svatba v Kazachstánu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4281D11-B899-4FCE-A6F7-D0497291CCE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>
            <a:normAutofit fontScale="85000" lnSpcReduction="10000"/>
          </a:bodyPr>
          <a:lstStyle/>
          <a:p>
            <a:pPr marL="457200" lvl="0" indent="-457200">
              <a:lnSpc>
                <a:spcPct val="90000"/>
              </a:lnSpc>
              <a:buFont typeface="Wingdings" pitchFamily="2"/>
              <a:buChar char="q"/>
            </a:pPr>
            <a:r>
              <a:rPr lang="cs-CZ" dirty="0"/>
              <a:t>p</a:t>
            </a:r>
            <a:r>
              <a:rPr lang="cs-CZ" dirty="0" smtClean="0"/>
              <a:t>rvní část - </a:t>
            </a:r>
            <a:r>
              <a:rPr lang="cs-CZ" dirty="0" smtClean="0"/>
              <a:t> </a:t>
            </a:r>
            <a:r>
              <a:rPr lang="cs-CZ" dirty="0" smtClean="0"/>
              <a:t>v </a:t>
            </a:r>
            <a:r>
              <a:rPr lang="cs-CZ" dirty="0" smtClean="0"/>
              <a:t>určený </a:t>
            </a:r>
            <a:r>
              <a:rPr lang="cs-CZ" dirty="0"/>
              <a:t>den se v domě otce nevěsty konala takzvaná </a:t>
            </a:r>
            <a:r>
              <a:rPr lang="cs-CZ" dirty="0" smtClean="0"/>
              <a:t>„svatba nevěsty“</a:t>
            </a:r>
            <a:r>
              <a:rPr lang="ru-RU" dirty="0">
                <a:latin typeface="Times New Roman" pitchFamily="18"/>
              </a:rPr>
              <a:t>«</a:t>
            </a:r>
            <a:r>
              <a:rPr lang="cs-CZ" dirty="0" err="1"/>
              <a:t>uzatu</a:t>
            </a:r>
            <a:r>
              <a:rPr lang="cs-CZ" dirty="0"/>
              <a:t> </a:t>
            </a:r>
            <a:r>
              <a:rPr lang="cs-CZ" dirty="0" err="1"/>
              <a:t>toj</a:t>
            </a:r>
            <a:r>
              <a:rPr lang="ru-RU" dirty="0">
                <a:latin typeface="Times New Roman" pitchFamily="18"/>
              </a:rPr>
              <a:t>»</a:t>
            </a:r>
            <a:endParaRPr lang="cs-CZ" dirty="0"/>
          </a:p>
          <a:p>
            <a:pPr marL="457200" lvl="0" indent="-457200">
              <a:lnSpc>
                <a:spcPct val="90000"/>
              </a:lnSpc>
              <a:buFont typeface="Wingdings" pitchFamily="2"/>
              <a:buChar char="q"/>
            </a:pPr>
            <a:r>
              <a:rPr lang="cs-CZ" dirty="0"/>
              <a:t>d</a:t>
            </a:r>
            <a:r>
              <a:rPr lang="cs-CZ" dirty="0" smtClean="0"/>
              <a:t>ruhá část – „na </a:t>
            </a:r>
            <a:r>
              <a:rPr lang="cs-CZ" dirty="0"/>
              <a:t>cestě </a:t>
            </a:r>
            <a:r>
              <a:rPr lang="cs-CZ" dirty="0" smtClean="0"/>
              <a:t>k ženichu“ </a:t>
            </a:r>
            <a:r>
              <a:rPr lang="ru-RU" dirty="0" smtClean="0">
                <a:latin typeface="Times New Roman" pitchFamily="18"/>
              </a:rPr>
              <a:t>«</a:t>
            </a:r>
            <a:r>
              <a:rPr lang="cs-CZ" dirty="0" err="1"/>
              <a:t>kelin</a:t>
            </a:r>
            <a:r>
              <a:rPr lang="cs-CZ" dirty="0"/>
              <a:t> </a:t>
            </a:r>
            <a:r>
              <a:rPr lang="cs-CZ" dirty="0" err="1"/>
              <a:t>tusiru</a:t>
            </a:r>
            <a:r>
              <a:rPr lang="ru-RU" dirty="0">
                <a:latin typeface="Times New Roman" pitchFamily="18"/>
              </a:rPr>
              <a:t>»</a:t>
            </a:r>
            <a:endParaRPr lang="cs-CZ" dirty="0"/>
          </a:p>
          <a:p>
            <a:pPr marL="457200" lvl="0" indent="-457200">
              <a:lnSpc>
                <a:spcPct val="90000"/>
              </a:lnSpc>
              <a:buFont typeface="Wingdings" pitchFamily="2"/>
              <a:buChar char="q"/>
            </a:pPr>
            <a:r>
              <a:rPr lang="cs-CZ" dirty="0"/>
              <a:t>s</a:t>
            </a:r>
            <a:r>
              <a:rPr lang="cs-CZ" dirty="0" smtClean="0"/>
              <a:t>vatební obřad</a:t>
            </a:r>
          </a:p>
          <a:p>
            <a:pPr marL="457200" indent="-457200">
              <a:lnSpc>
                <a:spcPct val="90000"/>
              </a:lnSpc>
              <a:buFont typeface="Wingdings" pitchFamily="2"/>
              <a:buChar char="q"/>
            </a:pPr>
            <a:r>
              <a:rPr lang="cs-CZ" sz="2800" dirty="0" smtClean="0"/>
              <a:t>v RAGS </a:t>
            </a:r>
            <a:r>
              <a:rPr lang="cs-CZ" sz="2800" dirty="0" smtClean="0"/>
              <a:t>se koná mnoho moderních kazašských svateb. Zachovala se také tradice uzavřít manželský svaz podle muslimského zvyku („</a:t>
            </a:r>
            <a:r>
              <a:rPr lang="cs-CZ" sz="2800" dirty="0" err="1" smtClean="0"/>
              <a:t>nikiy</a:t>
            </a:r>
            <a:r>
              <a:rPr lang="cs-CZ" sz="2800" dirty="0" smtClean="0"/>
              <a:t> </a:t>
            </a:r>
            <a:r>
              <a:rPr lang="cs-CZ" sz="2800" dirty="0" err="1" smtClean="0"/>
              <a:t>kiyu</a:t>
            </a:r>
            <a:r>
              <a:rPr lang="cs-CZ" sz="2800" dirty="0" smtClean="0"/>
              <a:t>“) v </a:t>
            </a:r>
            <a:r>
              <a:rPr lang="cs-CZ" sz="2800" dirty="0" smtClean="0"/>
              <a:t>mešitě</a:t>
            </a:r>
            <a:endParaRPr lang="cs-CZ" sz="2800" dirty="0" smtClean="0"/>
          </a:p>
          <a:p>
            <a:pPr marL="457200" lvl="0" indent="-457200">
              <a:lnSpc>
                <a:spcPct val="90000"/>
              </a:lnSpc>
              <a:buFont typeface="Wingdings" pitchFamily="2"/>
              <a:buChar char="q"/>
            </a:pPr>
            <a:endParaRPr lang="cs-CZ" dirty="0"/>
          </a:p>
          <a:p>
            <a:pPr marL="457200" lvl="0" indent="-457200">
              <a:lnSpc>
                <a:spcPct val="90000"/>
              </a:lnSpc>
              <a:buFont typeface="Wingdings" pitchFamily="2"/>
              <a:buChar char="q"/>
            </a:pPr>
            <a:endParaRPr lang="cs-CZ" dirty="0"/>
          </a:p>
        </p:txBody>
      </p:sp>
      <p:pic>
        <p:nvPicPr>
          <p:cNvPr id="4" name="Рисунок 4" descr="Изображение выглядит как человек, спорт, танцор, люди&#10;&#10;Автоматически созданное описание">
            <a:extLst>
              <a:ext uri="{FF2B5EF4-FFF2-40B4-BE49-F238E27FC236}">
                <a16:creationId xmlns:a16="http://schemas.microsoft.com/office/drawing/2014/main" xmlns="" id="{C4A45C9D-1FB3-4C9E-B117-7C6524C238B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23138" r="17299" b="-1"/>
          <a:stretch>
            <a:fillRect/>
          </a:stretch>
        </p:blipFill>
        <p:spPr>
          <a:xfrm>
            <a:off x="4648196" y="1600200"/>
            <a:ext cx="4038603" cy="452595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79BFAF5-E56A-479F-80CC-240D0F4EA1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lvl="0"/>
            <a:r>
              <a:rPr lang="cs-CZ">
                <a:solidFill>
                  <a:schemeClr val="bg1"/>
                </a:solidFill>
              </a:rPr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F17137D-AB0B-4EDB-8B16-A59D7AC9EDE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04800" y="914400"/>
            <a:ext cx="8582891" cy="5530272"/>
          </a:xfrm>
        </p:spPr>
        <p:txBody>
          <a:bodyPr>
            <a:normAutofit/>
          </a:bodyPr>
          <a:lstStyle/>
          <a:p>
            <a:pPr lvl="0">
              <a:spcBef>
                <a:spcPts val="200"/>
              </a:spcBef>
            </a:pPr>
            <a:r>
              <a:rPr lang="cs-CZ" sz="8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</a:t>
            </a:r>
            <a:r>
              <a:rPr lang="cs-CZ" sz="800" dirty="0" err="1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cs.wikipedia.org</a:t>
            </a:r>
            <a:r>
              <a:rPr lang="cs-CZ" sz="8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cs-CZ" sz="800" dirty="0" err="1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wiki</a:t>
            </a:r>
            <a:r>
              <a:rPr lang="cs-CZ" sz="8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cs-CZ" sz="800" dirty="0" err="1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Sunnitsk</a:t>
            </a:r>
            <a:r>
              <a:rPr lang="cs-CZ" sz="8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%C3%</a:t>
            </a:r>
            <a:r>
              <a:rPr lang="cs-CZ" sz="800" dirty="0" err="1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BD_isl</a:t>
            </a:r>
            <a:r>
              <a:rPr lang="cs-CZ" sz="8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%C3%</a:t>
            </a:r>
            <a:r>
              <a:rPr lang="cs-CZ" sz="800" dirty="0" err="1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A1m</a:t>
            </a:r>
            <a:r>
              <a:rPr lang="cs-CZ" sz="8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#/media/Soubor:Selimiye_Camii_ve_Mavi_G%C3%</a:t>
            </a:r>
            <a:r>
              <a:rPr lang="cs-CZ" sz="800" dirty="0" err="1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B6ky</a:t>
            </a:r>
            <a:r>
              <a:rPr lang="cs-CZ" sz="8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%C3%</a:t>
            </a:r>
            <a:r>
              <a:rPr lang="cs-CZ" sz="800" dirty="0" err="1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BCz</a:t>
            </a:r>
            <a:r>
              <a:rPr lang="cs-CZ" sz="8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%C3%BC.jpg</a:t>
            </a:r>
            <a:endParaRPr lang="cs-CZ" sz="800" dirty="0">
              <a:solidFill>
                <a:schemeClr val="accent1"/>
              </a:solidFill>
            </a:endParaRPr>
          </a:p>
          <a:p>
            <a:pPr lvl="0">
              <a:spcBef>
                <a:spcPts val="200"/>
              </a:spcBef>
            </a:pPr>
            <a:r>
              <a:rPr lang="cs-CZ" sz="800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https://www.google.com/</a:t>
            </a:r>
            <a:r>
              <a:rPr lang="cs-CZ" sz="800" dirty="0" err="1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search</a:t>
            </a:r>
            <a:r>
              <a:rPr lang="cs-CZ" sz="800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?q=rodina+</a:t>
            </a:r>
            <a:r>
              <a:rPr lang="cs-CZ" sz="800" dirty="0" err="1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islam</a:t>
            </a:r>
            <a:r>
              <a:rPr lang="cs-CZ" sz="800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&amp;</a:t>
            </a:r>
            <a:r>
              <a:rPr lang="cs-CZ" sz="800" dirty="0" err="1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tbm</a:t>
            </a:r>
            <a:r>
              <a:rPr lang="cs-CZ" sz="800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=isch&amp;chips=q:rodina+islam,online_chips:muslimsk%C3%A1&amp;</a:t>
            </a:r>
            <a:r>
              <a:rPr lang="cs-CZ" sz="800" dirty="0" err="1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rlz</a:t>
            </a:r>
            <a:r>
              <a:rPr lang="cs-CZ" sz="800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=1C1GGRV</a:t>
            </a:r>
            <a:r>
              <a:rPr lang="cs-CZ" sz="800" dirty="0" err="1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_csCZ816CZ816</a:t>
            </a:r>
            <a:r>
              <a:rPr lang="cs-CZ" sz="800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&amp;</a:t>
            </a:r>
            <a:r>
              <a:rPr lang="cs-CZ" sz="800" dirty="0" err="1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hl</a:t>
            </a:r>
            <a:r>
              <a:rPr lang="cs-CZ" sz="800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=cs&amp;ved=2ahUKEwjy7o_J6vnnAhUD04UKHZdqBugQ4lYoAnoECAEQFw&amp;</a:t>
            </a:r>
            <a:r>
              <a:rPr lang="cs-CZ" sz="800" dirty="0" err="1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biw</a:t>
            </a:r>
            <a:r>
              <a:rPr lang="cs-CZ" sz="800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=1349&amp;</a:t>
            </a:r>
            <a:r>
              <a:rPr lang="cs-CZ" sz="800" dirty="0" err="1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bih</a:t>
            </a:r>
            <a:r>
              <a:rPr lang="cs-CZ" sz="800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=608#</a:t>
            </a:r>
            <a:r>
              <a:rPr lang="cs-CZ" sz="800" dirty="0" err="1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imgrc</a:t>
            </a:r>
            <a:r>
              <a:rPr lang="cs-CZ" sz="8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=mu1rGgvUJ0LcYM</a:t>
            </a:r>
            <a:endParaRPr lang="cs-CZ" sz="800" dirty="0">
              <a:solidFill>
                <a:schemeClr val="accent1"/>
              </a:solidFill>
            </a:endParaRPr>
          </a:p>
          <a:p>
            <a:pPr lvl="0">
              <a:spcBef>
                <a:spcPts val="200"/>
              </a:spcBef>
            </a:pPr>
            <a:r>
              <a:rPr lang="cs-CZ" sz="900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https://www.google.com/</a:t>
            </a:r>
            <a:r>
              <a:rPr lang="cs-CZ" sz="900" dirty="0" err="1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search</a:t>
            </a:r>
            <a:r>
              <a:rPr lang="cs-CZ" sz="900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?q=postaveni+%C5%</a:t>
            </a:r>
            <a:r>
              <a:rPr lang="cs-CZ" sz="900" dirty="0" err="1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BEen</a:t>
            </a:r>
            <a:r>
              <a:rPr lang="cs-CZ" sz="900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+v+islamu&amp;</a:t>
            </a:r>
            <a:r>
              <a:rPr lang="cs-CZ" sz="900" dirty="0" err="1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rlz</a:t>
            </a:r>
            <a:r>
              <a:rPr lang="cs-CZ" sz="900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=1C1GGRV</a:t>
            </a:r>
            <a:r>
              <a:rPr lang="cs-CZ" sz="900" dirty="0" err="1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_csCZ816CZ816</a:t>
            </a:r>
            <a:r>
              <a:rPr lang="cs-CZ" sz="900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&amp;</a:t>
            </a:r>
            <a:r>
              <a:rPr lang="cs-CZ" sz="900" dirty="0" err="1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source</a:t>
            </a:r>
            <a:r>
              <a:rPr lang="cs-CZ" sz="900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=lnms&amp;</a:t>
            </a:r>
            <a:r>
              <a:rPr lang="cs-CZ" sz="900" dirty="0" err="1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tbm</a:t>
            </a:r>
            <a:r>
              <a:rPr lang="cs-CZ" sz="900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=isch&amp;</a:t>
            </a:r>
            <a:r>
              <a:rPr lang="cs-CZ" sz="900" dirty="0" err="1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sa</a:t>
            </a:r>
            <a:r>
              <a:rPr lang="cs-CZ" sz="900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=X&amp;ved=2ahUKEwjju5r07PnnAhVEsaQKHcMkApIQ_AUoAXoECA8QAw&amp;</a:t>
            </a:r>
            <a:r>
              <a:rPr lang="cs-CZ" sz="900" dirty="0" err="1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biw</a:t>
            </a:r>
            <a:r>
              <a:rPr lang="cs-CZ" sz="900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=1366&amp;</a:t>
            </a:r>
            <a:r>
              <a:rPr lang="cs-CZ" sz="900" dirty="0" err="1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bih</a:t>
            </a:r>
            <a:r>
              <a:rPr lang="cs-CZ" sz="900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=657#</a:t>
            </a:r>
            <a:r>
              <a:rPr lang="cs-CZ" sz="900" dirty="0" err="1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imgrc</a:t>
            </a:r>
            <a:r>
              <a:rPr lang="cs-CZ" sz="9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=ZHk22CcvL6dbKM</a:t>
            </a:r>
            <a:endParaRPr lang="cs-CZ" sz="900" dirty="0">
              <a:solidFill>
                <a:schemeClr val="accent1"/>
              </a:solidFill>
            </a:endParaRPr>
          </a:p>
          <a:p>
            <a:pPr lvl="0">
              <a:spcBef>
                <a:spcPts val="200"/>
              </a:spcBef>
            </a:pPr>
            <a:r>
              <a:rPr lang="cs-CZ" sz="900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</a:t>
            </a:r>
            <a:r>
              <a:rPr lang="cs-CZ" sz="900" dirty="0" err="1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images.rambler.ru</a:t>
            </a:r>
            <a:r>
              <a:rPr lang="cs-CZ" sz="900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cs-CZ" sz="900" dirty="0" err="1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search</a:t>
            </a:r>
            <a:r>
              <a:rPr lang="cs-CZ" sz="900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?</a:t>
            </a:r>
            <a:r>
              <a:rPr lang="cs-CZ" sz="900" dirty="0" err="1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query</a:t>
            </a:r>
            <a:r>
              <a:rPr lang="cs-CZ" sz="900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=svatba%</a:t>
            </a:r>
            <a:r>
              <a:rPr lang="cs-CZ" sz="900" dirty="0" err="1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20islam</a:t>
            </a:r>
            <a:r>
              <a:rPr lang="cs-CZ" sz="900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&amp;</a:t>
            </a:r>
            <a:r>
              <a:rPr lang="cs-CZ" sz="900" dirty="0" err="1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utm_source</a:t>
            </a:r>
            <a:r>
              <a:rPr lang="cs-CZ" sz="900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=search&amp;</a:t>
            </a:r>
            <a:r>
              <a:rPr lang="cs-CZ" sz="900" dirty="0" err="1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utm_content</a:t>
            </a:r>
            <a:r>
              <a:rPr lang="cs-CZ" sz="900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=search</a:t>
            </a:r>
            <a:r>
              <a:rPr lang="cs-CZ" sz="900" dirty="0" err="1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_img</a:t>
            </a:r>
            <a:r>
              <a:rPr lang="cs-CZ" sz="900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&amp;</a:t>
            </a:r>
            <a:r>
              <a:rPr lang="cs-CZ" sz="900" dirty="0" err="1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utm_medium</a:t>
            </a:r>
            <a:r>
              <a:rPr lang="cs-CZ" sz="900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=menu&amp;</a:t>
            </a:r>
            <a:r>
              <a:rPr lang="cs-CZ" sz="900" dirty="0" err="1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utm_campaign</a:t>
            </a:r>
            <a:r>
              <a:rPr lang="cs-CZ" sz="900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=self_promo&amp;i=5&amp;image_url=https%3A%2F%</a:t>
            </a:r>
            <a:r>
              <a:rPr lang="cs-CZ" sz="900" dirty="0" err="1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2Fi.pinimg.com</a:t>
            </a:r>
            <a:r>
              <a:rPr lang="cs-CZ" sz="900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%2F736x%2F23%2F74%</a:t>
            </a:r>
            <a:r>
              <a:rPr lang="cs-CZ" sz="900" dirty="0" err="1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2Fca</a:t>
            </a:r>
            <a:r>
              <a:rPr lang="cs-CZ" sz="9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%2F2374ca1fc1b65184b515a7842f849e05.jpg</a:t>
            </a:r>
            <a:endParaRPr lang="cs-CZ" sz="900" dirty="0">
              <a:solidFill>
                <a:schemeClr val="accent1"/>
              </a:solidFill>
            </a:endParaRPr>
          </a:p>
          <a:p>
            <a:pPr lvl="0">
              <a:spcBef>
                <a:spcPts val="200"/>
              </a:spcBef>
            </a:pPr>
            <a:r>
              <a:rPr lang="cs-CZ" sz="900" dirty="0">
                <a:solidFill>
                  <a:srgbClr val="0563C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https://www.google.com/</a:t>
            </a:r>
            <a:r>
              <a:rPr lang="cs-CZ" sz="900" dirty="0" err="1">
                <a:solidFill>
                  <a:srgbClr val="0563C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search</a:t>
            </a:r>
            <a:r>
              <a:rPr lang="cs-CZ" sz="900" dirty="0">
                <a:solidFill>
                  <a:srgbClr val="0563C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?q=rozvod+</a:t>
            </a:r>
            <a:r>
              <a:rPr lang="cs-CZ" sz="900" dirty="0" err="1">
                <a:solidFill>
                  <a:srgbClr val="0563C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islam</a:t>
            </a:r>
            <a:r>
              <a:rPr lang="cs-CZ" sz="900" dirty="0">
                <a:solidFill>
                  <a:srgbClr val="0563C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&amp;</a:t>
            </a:r>
            <a:r>
              <a:rPr lang="cs-CZ" sz="900" dirty="0" err="1">
                <a:solidFill>
                  <a:srgbClr val="0563C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rlz</a:t>
            </a:r>
            <a:r>
              <a:rPr lang="cs-CZ" sz="900" dirty="0">
                <a:solidFill>
                  <a:srgbClr val="0563C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=1C1GGRV</a:t>
            </a:r>
            <a:r>
              <a:rPr lang="cs-CZ" sz="900" dirty="0" err="1">
                <a:solidFill>
                  <a:srgbClr val="0563C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_csCZ816CZ816</a:t>
            </a:r>
            <a:r>
              <a:rPr lang="cs-CZ" sz="900" dirty="0">
                <a:solidFill>
                  <a:srgbClr val="0563C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&amp;</a:t>
            </a:r>
            <a:r>
              <a:rPr lang="cs-CZ" sz="900" dirty="0" err="1">
                <a:solidFill>
                  <a:srgbClr val="0563C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source</a:t>
            </a:r>
            <a:r>
              <a:rPr lang="cs-CZ" sz="900" dirty="0">
                <a:solidFill>
                  <a:srgbClr val="0563C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=lnms&amp;</a:t>
            </a:r>
            <a:r>
              <a:rPr lang="cs-CZ" sz="900" dirty="0" err="1">
                <a:solidFill>
                  <a:srgbClr val="0563C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tbm</a:t>
            </a:r>
            <a:r>
              <a:rPr lang="cs-CZ" sz="900" dirty="0">
                <a:solidFill>
                  <a:srgbClr val="0563C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=isch&amp;</a:t>
            </a:r>
            <a:r>
              <a:rPr lang="cs-CZ" sz="900" dirty="0" err="1">
                <a:solidFill>
                  <a:srgbClr val="0563C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sa</a:t>
            </a:r>
            <a:r>
              <a:rPr lang="cs-CZ" sz="900" dirty="0">
                <a:solidFill>
                  <a:srgbClr val="0563C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=X&amp;ved=2ahUKEwizy_b14v7nAhXS3KQKHXE6D-sQ_AUoAXoECAwQAw#</a:t>
            </a:r>
            <a:r>
              <a:rPr lang="cs-CZ" sz="900" dirty="0" err="1">
                <a:solidFill>
                  <a:srgbClr val="0563C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imgrc</a:t>
            </a:r>
            <a:r>
              <a:rPr lang="cs-CZ" sz="900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=FZIQ817eV44NMM</a:t>
            </a:r>
            <a:endParaRPr lang="cs-CZ" sz="900" dirty="0">
              <a:solidFill>
                <a:schemeClr val="accent1"/>
              </a:solidFill>
            </a:endParaRPr>
          </a:p>
          <a:p>
            <a:pPr lvl="0">
              <a:spcBef>
                <a:spcPts val="200"/>
              </a:spcBef>
            </a:pPr>
            <a:r>
              <a:rPr lang="cs-CZ" sz="900" dirty="0">
                <a:solidFill>
                  <a:srgbClr val="0563C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https://www.google.com/</a:t>
            </a:r>
            <a:r>
              <a:rPr lang="cs-CZ" sz="900" dirty="0" err="1">
                <a:solidFill>
                  <a:srgbClr val="0563C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search</a:t>
            </a:r>
            <a:r>
              <a:rPr lang="cs-CZ" sz="900" dirty="0">
                <a:solidFill>
                  <a:srgbClr val="0563C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?q=</a:t>
            </a:r>
            <a:r>
              <a:rPr lang="cs-CZ" sz="900" dirty="0" err="1">
                <a:solidFill>
                  <a:srgbClr val="0563C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islam</a:t>
            </a:r>
            <a:r>
              <a:rPr lang="cs-CZ" sz="900" dirty="0">
                <a:solidFill>
                  <a:srgbClr val="0563C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+&amp;</a:t>
            </a:r>
            <a:r>
              <a:rPr lang="cs-CZ" sz="900" dirty="0" err="1">
                <a:solidFill>
                  <a:srgbClr val="0563C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tbm</a:t>
            </a:r>
            <a:r>
              <a:rPr lang="cs-CZ" sz="900" dirty="0">
                <a:solidFill>
                  <a:srgbClr val="0563C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=isch&amp;ved=2ahUKEwiX4qH15_7nAhVJgRoKHYqTDREQ2-cCegQIABAA&amp;</a:t>
            </a:r>
            <a:r>
              <a:rPr lang="cs-CZ" sz="900" dirty="0" err="1">
                <a:solidFill>
                  <a:srgbClr val="0563C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oq</a:t>
            </a:r>
            <a:r>
              <a:rPr lang="cs-CZ" sz="900" dirty="0">
                <a:solidFill>
                  <a:srgbClr val="0563C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=islam+&amp;</a:t>
            </a:r>
            <a:r>
              <a:rPr lang="cs-CZ" sz="900" dirty="0" err="1">
                <a:solidFill>
                  <a:srgbClr val="0563C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gs_l</a:t>
            </a:r>
            <a:r>
              <a:rPr lang="cs-CZ" sz="900" dirty="0">
                <a:solidFill>
                  <a:srgbClr val="0563C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=img.3..0l10.16672.16903..17187...0.0..0.168.280.0j2......0....1..</a:t>
            </a:r>
            <a:r>
              <a:rPr lang="cs-CZ" sz="900" dirty="0" err="1">
                <a:solidFill>
                  <a:srgbClr val="0563C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gws-wiz-img</a:t>
            </a:r>
            <a:r>
              <a:rPr lang="cs-CZ" sz="900" dirty="0">
                <a:solidFill>
                  <a:srgbClr val="0563C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.......</a:t>
            </a:r>
            <a:r>
              <a:rPr lang="cs-CZ" sz="900" dirty="0" err="1">
                <a:solidFill>
                  <a:srgbClr val="0563C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0i30.KkKvhKX2qko</a:t>
            </a:r>
            <a:r>
              <a:rPr lang="cs-CZ" sz="900" dirty="0">
                <a:solidFill>
                  <a:srgbClr val="0563C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&amp;</a:t>
            </a:r>
            <a:r>
              <a:rPr lang="cs-CZ" sz="900" dirty="0" err="1">
                <a:solidFill>
                  <a:srgbClr val="0563C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ei</a:t>
            </a:r>
            <a:r>
              <a:rPr lang="cs-CZ" sz="900" dirty="0">
                <a:solidFill>
                  <a:srgbClr val="0563C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=b5FeXtfuEcmCaoqntogB&amp;</a:t>
            </a:r>
            <a:r>
              <a:rPr lang="cs-CZ" sz="900" dirty="0" err="1">
                <a:solidFill>
                  <a:srgbClr val="0563C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bih</a:t>
            </a:r>
            <a:r>
              <a:rPr lang="cs-CZ" sz="900" dirty="0">
                <a:solidFill>
                  <a:srgbClr val="0563C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=657&amp;</a:t>
            </a:r>
            <a:r>
              <a:rPr lang="cs-CZ" sz="900" dirty="0" err="1">
                <a:solidFill>
                  <a:srgbClr val="0563C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biw</a:t>
            </a:r>
            <a:r>
              <a:rPr lang="cs-CZ" sz="900" dirty="0">
                <a:solidFill>
                  <a:srgbClr val="0563C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=1366&amp;</a:t>
            </a:r>
            <a:r>
              <a:rPr lang="cs-CZ" sz="900" dirty="0" err="1">
                <a:solidFill>
                  <a:srgbClr val="0563C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rlz</a:t>
            </a:r>
            <a:r>
              <a:rPr lang="cs-CZ" sz="900" dirty="0">
                <a:solidFill>
                  <a:srgbClr val="0563C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=1C1GGRV</a:t>
            </a:r>
            <a:r>
              <a:rPr lang="cs-CZ" sz="900" dirty="0" err="1">
                <a:solidFill>
                  <a:srgbClr val="0563C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_csCZ816CZ816</a:t>
            </a:r>
            <a:r>
              <a:rPr lang="cs-CZ" sz="900" dirty="0">
                <a:solidFill>
                  <a:srgbClr val="0563C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#</a:t>
            </a:r>
            <a:r>
              <a:rPr lang="cs-CZ" sz="900" dirty="0" err="1">
                <a:solidFill>
                  <a:srgbClr val="0563C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imgrc</a:t>
            </a:r>
            <a:r>
              <a:rPr lang="cs-CZ" sz="900" dirty="0">
                <a:solidFill>
                  <a:srgbClr val="0563C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=ccV8Y6OLNOmbxM&amp;</a:t>
            </a:r>
            <a:r>
              <a:rPr lang="cs-CZ" sz="900" dirty="0" err="1">
                <a:solidFill>
                  <a:srgbClr val="0563C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imgdii</a:t>
            </a:r>
            <a:r>
              <a:rPr lang="cs-CZ" sz="900" dirty="0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=afnFG0ZEaQOCpM</a:t>
            </a:r>
            <a:endParaRPr lang="cs-CZ" sz="900" dirty="0">
              <a:solidFill>
                <a:schemeClr val="accent1"/>
              </a:solidFill>
            </a:endParaRPr>
          </a:p>
          <a:p>
            <a:pPr lvl="0">
              <a:spcBef>
                <a:spcPts val="200"/>
              </a:spcBef>
            </a:pPr>
            <a:r>
              <a:rPr lang="cs-CZ" sz="900" dirty="0">
                <a:solidFill>
                  <a:srgbClr val="0563C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https://www.google.com/</a:t>
            </a:r>
            <a:r>
              <a:rPr lang="cs-CZ" sz="900" dirty="0" err="1">
                <a:solidFill>
                  <a:srgbClr val="0563C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search</a:t>
            </a:r>
            <a:r>
              <a:rPr lang="cs-CZ" sz="900" dirty="0">
                <a:solidFill>
                  <a:srgbClr val="0563C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?q=%C4%</a:t>
            </a:r>
            <a:r>
              <a:rPr lang="cs-CZ" sz="900" dirty="0" err="1">
                <a:solidFill>
                  <a:srgbClr val="0563C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8De</a:t>
            </a:r>
            <a:r>
              <a:rPr lang="cs-CZ" sz="900" dirty="0">
                <a:solidFill>
                  <a:srgbClr val="0563C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%C4%</a:t>
            </a:r>
            <a:r>
              <a:rPr lang="cs-CZ" sz="900" dirty="0" err="1">
                <a:solidFill>
                  <a:srgbClr val="0563C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8Densko</a:t>
            </a:r>
            <a:r>
              <a:rPr lang="cs-CZ" sz="900" dirty="0">
                <a:solidFill>
                  <a:srgbClr val="0563C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&amp;</a:t>
            </a:r>
            <a:r>
              <a:rPr lang="cs-CZ" sz="900" dirty="0" err="1">
                <a:solidFill>
                  <a:srgbClr val="0563C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tbm</a:t>
            </a:r>
            <a:r>
              <a:rPr lang="cs-CZ" sz="900" dirty="0">
                <a:solidFill>
                  <a:srgbClr val="0563C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=isch&amp;ved=2ahUKEwiExfz-5_7nAhUa_4UKHdpzD7gQ2-cCegQIABAA&amp;</a:t>
            </a:r>
            <a:r>
              <a:rPr lang="cs-CZ" sz="900" dirty="0" err="1">
                <a:solidFill>
                  <a:srgbClr val="0563C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oq</a:t>
            </a:r>
            <a:r>
              <a:rPr lang="cs-CZ" sz="900" dirty="0">
                <a:solidFill>
                  <a:srgbClr val="0563C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=%C4%</a:t>
            </a:r>
            <a:r>
              <a:rPr lang="cs-CZ" sz="900" dirty="0" err="1">
                <a:solidFill>
                  <a:srgbClr val="0563C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8De</a:t>
            </a:r>
            <a:r>
              <a:rPr lang="cs-CZ" sz="900" dirty="0">
                <a:solidFill>
                  <a:srgbClr val="0563C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%C4%</a:t>
            </a:r>
            <a:r>
              <a:rPr lang="cs-CZ" sz="900" dirty="0" err="1">
                <a:solidFill>
                  <a:srgbClr val="0563C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8Densko</a:t>
            </a:r>
            <a:r>
              <a:rPr lang="cs-CZ" sz="900" dirty="0">
                <a:solidFill>
                  <a:srgbClr val="0563C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&amp;</a:t>
            </a:r>
            <a:r>
              <a:rPr lang="cs-CZ" sz="900" dirty="0" err="1">
                <a:solidFill>
                  <a:srgbClr val="0563C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gs_l</a:t>
            </a:r>
            <a:r>
              <a:rPr lang="cs-CZ" sz="900" dirty="0">
                <a:solidFill>
                  <a:srgbClr val="0563C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=img.3..0l6j0i30j0i24l3.2272690.2273792..2274285...0.0..</a:t>
            </a:r>
            <a:r>
              <a:rPr lang="cs-CZ" sz="900" dirty="0" err="1">
                <a:solidFill>
                  <a:srgbClr val="0563C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0.282.1429.2j3j3</a:t>
            </a:r>
            <a:r>
              <a:rPr lang="cs-CZ" sz="900" dirty="0">
                <a:solidFill>
                  <a:srgbClr val="0563C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......0....1..</a:t>
            </a:r>
            <a:r>
              <a:rPr lang="cs-CZ" sz="900" dirty="0" err="1">
                <a:solidFill>
                  <a:srgbClr val="0563C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gws-wiz-img.wRnLiJVDJhM</a:t>
            </a:r>
            <a:r>
              <a:rPr lang="cs-CZ" sz="900" dirty="0">
                <a:solidFill>
                  <a:srgbClr val="0563C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&amp;</a:t>
            </a:r>
            <a:r>
              <a:rPr lang="cs-CZ" sz="900" dirty="0" err="1">
                <a:solidFill>
                  <a:srgbClr val="0563C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ei</a:t>
            </a:r>
            <a:r>
              <a:rPr lang="cs-CZ" sz="900" dirty="0">
                <a:solidFill>
                  <a:srgbClr val="0563C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=g5FeXsT3J5r-</a:t>
            </a:r>
            <a:r>
              <a:rPr lang="cs-CZ" sz="900" dirty="0" err="1">
                <a:solidFill>
                  <a:srgbClr val="0563C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lwTa573ACw</a:t>
            </a:r>
            <a:r>
              <a:rPr lang="cs-CZ" sz="900" dirty="0">
                <a:solidFill>
                  <a:srgbClr val="0563C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&amp;</a:t>
            </a:r>
            <a:r>
              <a:rPr lang="cs-CZ" sz="900" dirty="0" err="1">
                <a:solidFill>
                  <a:srgbClr val="0563C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bih</a:t>
            </a:r>
            <a:r>
              <a:rPr lang="cs-CZ" sz="900" dirty="0">
                <a:solidFill>
                  <a:srgbClr val="0563C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=657&amp;</a:t>
            </a:r>
            <a:r>
              <a:rPr lang="cs-CZ" sz="900" dirty="0" err="1">
                <a:solidFill>
                  <a:srgbClr val="0563C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biw</a:t>
            </a:r>
            <a:r>
              <a:rPr lang="cs-CZ" sz="900" dirty="0">
                <a:solidFill>
                  <a:srgbClr val="0563C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=1366&amp;</a:t>
            </a:r>
            <a:r>
              <a:rPr lang="cs-CZ" sz="900" dirty="0" err="1">
                <a:solidFill>
                  <a:srgbClr val="0563C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rlz</a:t>
            </a:r>
            <a:r>
              <a:rPr lang="cs-CZ" sz="900" dirty="0">
                <a:solidFill>
                  <a:srgbClr val="0563C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=1C1GGRV</a:t>
            </a:r>
            <a:r>
              <a:rPr lang="cs-CZ" sz="900" dirty="0" err="1">
                <a:solidFill>
                  <a:srgbClr val="0563C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_csCZ816CZ816</a:t>
            </a:r>
            <a:r>
              <a:rPr lang="cs-CZ" sz="900" dirty="0">
                <a:solidFill>
                  <a:srgbClr val="0563C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#</a:t>
            </a:r>
            <a:r>
              <a:rPr lang="cs-CZ" sz="900" dirty="0" err="1">
                <a:solidFill>
                  <a:srgbClr val="0563C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imgrc</a:t>
            </a:r>
            <a:r>
              <a:rPr lang="cs-CZ" sz="900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=kKcZiHGyKh3TgM</a:t>
            </a:r>
            <a:endParaRPr lang="cs-CZ" sz="900" dirty="0">
              <a:solidFill>
                <a:schemeClr val="accent1"/>
              </a:solidFill>
            </a:endParaRPr>
          </a:p>
          <a:p>
            <a:pPr lvl="0">
              <a:spcBef>
                <a:spcPts val="200"/>
              </a:spcBef>
            </a:pPr>
            <a:r>
              <a:rPr lang="cs-CZ" sz="900" dirty="0">
                <a:solidFill>
                  <a:srgbClr val="0563C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</a:t>
            </a:r>
            <a:r>
              <a:rPr lang="cs-CZ" sz="900" dirty="0" err="1">
                <a:solidFill>
                  <a:srgbClr val="0563C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vplate.ru</a:t>
            </a:r>
            <a:r>
              <a:rPr lang="cs-CZ" sz="900" dirty="0">
                <a:solidFill>
                  <a:srgbClr val="0563C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cs-CZ" sz="900" dirty="0" err="1">
                <a:solidFill>
                  <a:srgbClr val="0563C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svadba</a:t>
            </a:r>
            <a:r>
              <a:rPr lang="cs-CZ" sz="900" dirty="0">
                <a:solidFill>
                  <a:srgbClr val="0563C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cs-CZ" sz="900" dirty="0" err="1">
                <a:solidFill>
                  <a:srgbClr val="0563C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chechenskaja</a:t>
            </a:r>
            <a:r>
              <a:rPr lang="cs-CZ" sz="900" dirty="0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endParaRPr lang="cs-CZ" sz="900" dirty="0">
              <a:solidFill>
                <a:schemeClr val="accent1"/>
              </a:solidFill>
            </a:endParaRPr>
          </a:p>
          <a:p>
            <a:pPr lvl="0">
              <a:spcBef>
                <a:spcPts val="300"/>
              </a:spcBef>
            </a:pPr>
            <a:r>
              <a:rPr lang="cs-CZ" sz="1200" dirty="0">
                <a:solidFill>
                  <a:srgbClr val="0563C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https://www.google.com/</a:t>
            </a:r>
            <a:r>
              <a:rPr lang="cs-CZ" sz="1200" dirty="0" err="1">
                <a:solidFill>
                  <a:srgbClr val="0563C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search</a:t>
            </a:r>
            <a:r>
              <a:rPr lang="cs-CZ" sz="1200" dirty="0">
                <a:solidFill>
                  <a:srgbClr val="0563C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?q=%D1%87%D0%B5%D1%87%D0%B5%D0%BD%D1%81%D0%</a:t>
            </a:r>
            <a:r>
              <a:rPr lang="cs-CZ" sz="1200" dirty="0" err="1">
                <a:solidFill>
                  <a:srgbClr val="0563C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BAaya</a:t>
            </a:r>
            <a:r>
              <a:rPr lang="cs-CZ" sz="1200" dirty="0">
                <a:solidFill>
                  <a:srgbClr val="0563C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+kuchnya&amp;</a:t>
            </a:r>
            <a:r>
              <a:rPr lang="cs-CZ" sz="1200" dirty="0" err="1">
                <a:solidFill>
                  <a:srgbClr val="0563C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tbm</a:t>
            </a:r>
            <a:r>
              <a:rPr lang="cs-CZ" sz="1200" dirty="0">
                <a:solidFill>
                  <a:srgbClr val="0563C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=isch&amp;ved=2ahUKEwiohqCmv4PoAhWaBhoKHbf6DooQ2-cCegQIABAA&amp;</a:t>
            </a:r>
            <a:r>
              <a:rPr lang="cs-CZ" sz="1200" dirty="0" err="1">
                <a:solidFill>
                  <a:srgbClr val="0563C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oq</a:t>
            </a:r>
            <a:r>
              <a:rPr lang="cs-CZ" sz="1200" dirty="0">
                <a:solidFill>
                  <a:srgbClr val="0563C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=%D1%87%D0%B5%D1%87%D0%B5%D0%BD%D1%81%D0%</a:t>
            </a:r>
            <a:r>
              <a:rPr lang="cs-CZ" sz="1200" dirty="0" err="1">
                <a:solidFill>
                  <a:srgbClr val="0563C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BAaya</a:t>
            </a:r>
            <a:r>
              <a:rPr lang="cs-CZ" sz="1200" dirty="0">
                <a:solidFill>
                  <a:srgbClr val="0563C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+kuchnya&amp;</a:t>
            </a:r>
            <a:r>
              <a:rPr lang="cs-CZ" sz="1200" dirty="0" err="1">
                <a:solidFill>
                  <a:srgbClr val="0563C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gs_l</a:t>
            </a:r>
            <a:r>
              <a:rPr lang="cs-CZ" sz="1200" dirty="0">
                <a:solidFill>
                  <a:srgbClr val="0563C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=img.3...493578.501718..501860...0.0..0.93.1202.15......0....1..</a:t>
            </a:r>
            <a:r>
              <a:rPr lang="cs-CZ" sz="1200" dirty="0" err="1">
                <a:solidFill>
                  <a:srgbClr val="0563C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gws-wiz-img</a:t>
            </a:r>
            <a:r>
              <a:rPr lang="cs-CZ" sz="1200" dirty="0">
                <a:solidFill>
                  <a:srgbClr val="0563C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.......</a:t>
            </a:r>
            <a:r>
              <a:rPr lang="cs-CZ" sz="1200" dirty="0" err="1">
                <a:solidFill>
                  <a:srgbClr val="0563C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0i19.sjXMX_hJOHg</a:t>
            </a:r>
            <a:r>
              <a:rPr lang="cs-CZ" sz="1200" dirty="0">
                <a:solidFill>
                  <a:srgbClr val="0563C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&amp;</a:t>
            </a:r>
            <a:r>
              <a:rPr lang="cs-CZ" sz="1200" dirty="0" err="1">
                <a:solidFill>
                  <a:srgbClr val="0563C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ei</a:t>
            </a:r>
            <a:r>
              <a:rPr lang="cs-CZ" sz="1200" dirty="0">
                <a:solidFill>
                  <a:srgbClr val="0563C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=7gVhXqjXNJqNaLf1u9AI&amp;</a:t>
            </a:r>
            <a:r>
              <a:rPr lang="cs-CZ" sz="1200" dirty="0" err="1">
                <a:solidFill>
                  <a:srgbClr val="0563C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bih</a:t>
            </a:r>
            <a:r>
              <a:rPr lang="cs-CZ" sz="1200" dirty="0">
                <a:solidFill>
                  <a:srgbClr val="0563C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=608&amp;</a:t>
            </a:r>
            <a:r>
              <a:rPr lang="cs-CZ" sz="1200" dirty="0" err="1">
                <a:solidFill>
                  <a:srgbClr val="0563C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biw</a:t>
            </a:r>
            <a:r>
              <a:rPr lang="cs-CZ" sz="1200" dirty="0">
                <a:solidFill>
                  <a:srgbClr val="0563C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=1366&amp;</a:t>
            </a:r>
            <a:r>
              <a:rPr lang="cs-CZ" sz="1200" dirty="0" err="1">
                <a:solidFill>
                  <a:srgbClr val="0563C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rlz</a:t>
            </a:r>
            <a:r>
              <a:rPr lang="cs-CZ" sz="1200" dirty="0">
                <a:solidFill>
                  <a:srgbClr val="0563C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=1C1GGRV</a:t>
            </a:r>
            <a:r>
              <a:rPr lang="cs-CZ" sz="1200" dirty="0" err="1">
                <a:solidFill>
                  <a:srgbClr val="0563C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_csCZ816CZ816</a:t>
            </a:r>
            <a:r>
              <a:rPr lang="cs-CZ" sz="1200" dirty="0">
                <a:solidFill>
                  <a:srgbClr val="0563C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#</a:t>
            </a:r>
            <a:r>
              <a:rPr lang="cs-CZ" sz="1200" dirty="0" err="1">
                <a:solidFill>
                  <a:srgbClr val="0563C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imgrc</a:t>
            </a:r>
            <a:r>
              <a:rPr lang="cs-CZ" sz="1200" dirty="0">
                <a:solidFill>
                  <a:srgbClr val="0563C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=H-</a:t>
            </a:r>
            <a:r>
              <a:rPr lang="cs-CZ" sz="1200" dirty="0" err="1">
                <a:solidFill>
                  <a:schemeClr val="accent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h9n4q_0ik74M</a:t>
            </a:r>
            <a:endParaRPr lang="cs-CZ" sz="1200" dirty="0">
              <a:solidFill>
                <a:schemeClr val="accent1"/>
              </a:solidFill>
            </a:endParaRPr>
          </a:p>
          <a:p>
            <a:pPr lvl="0">
              <a:spcBef>
                <a:spcPts val="300"/>
              </a:spcBef>
            </a:pPr>
            <a:r>
              <a:rPr lang="cs-CZ" sz="1200" dirty="0">
                <a:solidFill>
                  <a:schemeClr val="accent1"/>
                </a:solidFill>
                <a:hlinkClick r:id="rId11"/>
              </a:rPr>
              <a:t>https://ru.wikipedia.org/</a:t>
            </a:r>
            <a:r>
              <a:rPr lang="cs-CZ" sz="1200" dirty="0" err="1">
                <a:solidFill>
                  <a:schemeClr val="accent1"/>
                </a:solidFill>
                <a:hlinkClick r:id="rId11"/>
              </a:rPr>
              <a:t>wiki</a:t>
            </a:r>
            <a:r>
              <a:rPr lang="cs-CZ" sz="1200" dirty="0">
                <a:solidFill>
                  <a:schemeClr val="accent1"/>
                </a:solidFill>
                <a:hlinkClick r:id="rId11"/>
              </a:rPr>
              <a:t>/</a:t>
            </a:r>
            <a:r>
              <a:rPr lang="ru-RU" sz="1200" dirty="0">
                <a:solidFill>
                  <a:schemeClr val="accent1"/>
                </a:solidFill>
                <a:hlinkClick r:id="rId11"/>
              </a:rPr>
              <a:t>Казахские_свадебные_обряды</a:t>
            </a:r>
            <a:endParaRPr lang="ru-RU" sz="1200" dirty="0">
              <a:solidFill>
                <a:schemeClr val="accent1"/>
              </a:solidFill>
            </a:endParaRPr>
          </a:p>
          <a:p>
            <a:pPr lvl="0">
              <a:spcBef>
                <a:spcPts val="300"/>
              </a:spcBef>
            </a:pPr>
            <a:r>
              <a:rPr lang="cs-CZ" sz="1200" dirty="0">
                <a:solidFill>
                  <a:schemeClr val="accent1"/>
                </a:solidFill>
                <a:hlinkClick r:id="rId12"/>
              </a:rPr>
              <a:t>https://</a:t>
            </a:r>
            <a:r>
              <a:rPr lang="cs-CZ" sz="1200" dirty="0" err="1">
                <a:solidFill>
                  <a:schemeClr val="accent1"/>
                </a:solidFill>
                <a:hlinkClick r:id="rId12"/>
              </a:rPr>
              <a:t>www.orexca.com</a:t>
            </a:r>
            <a:r>
              <a:rPr lang="cs-CZ" sz="1200" dirty="0">
                <a:solidFill>
                  <a:schemeClr val="accent1"/>
                </a:solidFill>
                <a:hlinkClick r:id="rId12"/>
              </a:rPr>
              <a:t>/rus/</a:t>
            </a:r>
            <a:r>
              <a:rPr lang="cs-CZ" sz="1200" dirty="0" err="1">
                <a:solidFill>
                  <a:schemeClr val="accent1"/>
                </a:solidFill>
                <a:hlinkClick r:id="rId12"/>
              </a:rPr>
              <a:t>kazakhstan</a:t>
            </a:r>
            <a:r>
              <a:rPr lang="cs-CZ" sz="1200" dirty="0">
                <a:solidFill>
                  <a:schemeClr val="accent1"/>
                </a:solidFill>
                <a:hlinkClick r:id="rId12"/>
              </a:rPr>
              <a:t>/</a:t>
            </a:r>
            <a:r>
              <a:rPr lang="cs-CZ" sz="1200" dirty="0" err="1">
                <a:solidFill>
                  <a:schemeClr val="accent1"/>
                </a:solidFill>
                <a:hlinkClick r:id="rId12"/>
              </a:rPr>
              <a:t>traditions</a:t>
            </a:r>
            <a:r>
              <a:rPr lang="cs-CZ" sz="1200" dirty="0">
                <a:solidFill>
                  <a:schemeClr val="accent1"/>
                </a:solidFill>
                <a:hlinkClick r:id="rId12"/>
              </a:rPr>
              <a:t>/</a:t>
            </a:r>
            <a:r>
              <a:rPr lang="cs-CZ" sz="1200" dirty="0" err="1">
                <a:solidFill>
                  <a:schemeClr val="accent1"/>
                </a:solidFill>
                <a:hlinkClick r:id="rId12"/>
              </a:rPr>
              <a:t>wedding.htm</a:t>
            </a:r>
            <a:endParaRPr lang="ru-RU" sz="1200" dirty="0">
              <a:solidFill>
                <a:schemeClr val="accent1"/>
              </a:solidFill>
            </a:endParaRPr>
          </a:p>
          <a:p>
            <a:pPr lvl="0">
              <a:spcBef>
                <a:spcPts val="300"/>
              </a:spcBef>
            </a:pPr>
            <a:r>
              <a:rPr lang="cs-CZ" sz="1200" dirty="0">
                <a:solidFill>
                  <a:schemeClr val="accent1"/>
                </a:solidFill>
                <a:hlinkClick r:id="rId13"/>
              </a:rPr>
              <a:t>http://svadba-vals.ru/sovety-i-idei/svadebnye-tradicii/tradicii-narodov/kazahskaja-svadba-tradicii-i-obychai-kazahskogo-naroda.html</a:t>
            </a:r>
            <a:endParaRPr lang="ru-RU" sz="1200" dirty="0">
              <a:solidFill>
                <a:schemeClr val="accent1"/>
              </a:solidFill>
            </a:endParaRPr>
          </a:p>
          <a:p>
            <a:pPr lvl="0">
              <a:spcBef>
                <a:spcPts val="300"/>
              </a:spcBef>
            </a:pPr>
            <a:r>
              <a:rPr lang="cs-CZ" sz="1200" dirty="0">
                <a:solidFill>
                  <a:schemeClr val="accent1"/>
                </a:solidFill>
                <a:hlinkClick r:id="rId14"/>
              </a:rPr>
              <a:t>https://</a:t>
            </a:r>
            <a:r>
              <a:rPr lang="cs-CZ" sz="1200" dirty="0" err="1">
                <a:solidFill>
                  <a:schemeClr val="accent1"/>
                </a:solidFill>
                <a:hlinkClick r:id="rId14"/>
              </a:rPr>
              <a:t>toibiznes.kz</a:t>
            </a:r>
            <a:r>
              <a:rPr lang="cs-CZ" sz="1200" dirty="0">
                <a:solidFill>
                  <a:schemeClr val="accent1"/>
                </a:solidFill>
                <a:hlinkClick r:id="rId14"/>
              </a:rPr>
              <a:t>/ru/</a:t>
            </a:r>
            <a:r>
              <a:rPr lang="cs-CZ" sz="1200" dirty="0" err="1">
                <a:solidFill>
                  <a:schemeClr val="accent1"/>
                </a:solidFill>
                <a:hlinkClick r:id="rId14"/>
              </a:rPr>
              <a:t>articles</a:t>
            </a:r>
            <a:r>
              <a:rPr lang="cs-CZ" sz="1200" dirty="0">
                <a:solidFill>
                  <a:schemeClr val="accent1"/>
                </a:solidFill>
                <a:hlinkClick r:id="rId14"/>
              </a:rPr>
              <a:t>/</a:t>
            </a:r>
            <a:r>
              <a:rPr lang="cs-CZ" sz="1200" dirty="0" err="1">
                <a:solidFill>
                  <a:schemeClr val="accent1"/>
                </a:solidFill>
                <a:hlinkClick r:id="rId14"/>
              </a:rPr>
              <a:t>tradition</a:t>
            </a:r>
            <a:r>
              <a:rPr lang="cs-CZ" sz="1200" dirty="0">
                <a:solidFill>
                  <a:schemeClr val="accent1"/>
                </a:solidFill>
                <a:hlinkClick r:id="rId14"/>
              </a:rPr>
              <a:t>/kazakhskie-svadebnie-traditsii</a:t>
            </a:r>
            <a:endParaRPr lang="ru-RU" sz="1200" dirty="0">
              <a:solidFill>
                <a:schemeClr val="accent1"/>
              </a:solidFill>
            </a:endParaRPr>
          </a:p>
          <a:p>
            <a:pPr lvl="0">
              <a:spcBef>
                <a:spcPts val="300"/>
              </a:spcBef>
            </a:pPr>
            <a:r>
              <a:rPr lang="cs-CZ" sz="1200" dirty="0">
                <a:solidFill>
                  <a:schemeClr val="accent1"/>
                </a:solidFill>
              </a:rPr>
              <a:t>https://tourstokazakhstan.com/index.php?/</a:t>
            </a:r>
            <a:r>
              <a:rPr lang="cs-CZ" sz="1200" dirty="0" smtClean="0">
                <a:solidFill>
                  <a:schemeClr val="accent1"/>
                </a:solidFill>
              </a:rPr>
              <a:t>ru/blog/kazaxskaya-kultura/kazaxskaya-svadba.html</a:t>
            </a:r>
          </a:p>
          <a:p>
            <a:pPr lvl="0">
              <a:spcBef>
                <a:spcPts val="300"/>
              </a:spcBef>
            </a:pPr>
            <a:r>
              <a:rPr lang="cs-CZ" sz="1200" dirty="0" smtClean="0">
                <a:hlinkClick r:id="rId15"/>
              </a:rPr>
              <a:t>https://www.nur.kz/1735739-sovremennaa-kazahskaa-svadba-tradicii.html?fbclid=IwAR1CNmqbA4A8vohrA3LTC49CJqXM1EqBWtqGE9Kyr1yFoxDPf78zclAK24E</a:t>
            </a:r>
            <a:endParaRPr lang="cs-CZ" sz="1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6212F1-5D28-44C3-AD51-973BE42CDB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/>
          <a:p>
            <a:pPr lvl="0"/>
            <a:r>
              <a:rPr lang="cs-CZ">
                <a:solidFill>
                  <a:srgbClr val="FFFFFF"/>
                </a:solidFill>
              </a:rPr>
              <a:t>Postavení žen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61A041B-AC50-490C-B465-62EBAFFAD53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5029200"/>
          </a:xfrm>
        </p:spPr>
        <p:txBody>
          <a:bodyPr>
            <a:normAutofit fontScale="25000" lnSpcReduction="20000"/>
          </a:bodyPr>
          <a:lstStyle/>
          <a:p>
            <a:pPr lvl="0">
              <a:spcBef>
                <a:spcPts val="1100"/>
              </a:spcBef>
              <a:buFont typeface="Wingdings" pitchFamily="2" charset="2"/>
              <a:buChar char="q"/>
            </a:pPr>
            <a:r>
              <a:rPr lang="cs-CZ" sz="9600" dirty="0">
                <a:cs typeface="Arial" pitchFamily="34"/>
              </a:rPr>
              <a:t>společenské a kulturní prostředí, z něhož se islám zrodil, bylo uspořádáno silně </a:t>
            </a:r>
            <a:r>
              <a:rPr lang="cs-CZ" sz="9600" dirty="0" smtClean="0">
                <a:cs typeface="Arial" pitchFamily="34"/>
              </a:rPr>
              <a:t>patriarchálně</a:t>
            </a:r>
            <a:endParaRPr lang="cs-CZ" sz="9600" dirty="0">
              <a:cs typeface="Arial" pitchFamily="34"/>
            </a:endParaRPr>
          </a:p>
          <a:p>
            <a:pPr lvl="0">
              <a:spcBef>
                <a:spcPts val="1100"/>
              </a:spcBef>
              <a:buFont typeface="Wingdings" pitchFamily="2" charset="2"/>
              <a:buChar char="q"/>
            </a:pPr>
            <a:r>
              <a:rPr lang="cs-CZ" sz="9600" dirty="0">
                <a:cs typeface="Arial" pitchFamily="34"/>
              </a:rPr>
              <a:t>rodina je pro ženy, tím nejsilnějším poutem </a:t>
            </a:r>
            <a:r>
              <a:rPr lang="cs-CZ" sz="9600" dirty="0" smtClean="0">
                <a:cs typeface="Arial" pitchFamily="34"/>
              </a:rPr>
              <a:t>vůbec</a:t>
            </a:r>
            <a:endParaRPr lang="cs-CZ" sz="9600" dirty="0">
              <a:cs typeface="Arial" pitchFamily="34"/>
            </a:endParaRPr>
          </a:p>
          <a:p>
            <a:pPr lvl="0">
              <a:spcBef>
                <a:spcPts val="1100"/>
              </a:spcBef>
              <a:buFont typeface="Wingdings" pitchFamily="2" charset="2"/>
              <a:buChar char="q"/>
            </a:pPr>
            <a:r>
              <a:rPr lang="cs-CZ" sz="9600" dirty="0">
                <a:cs typeface="Arial" pitchFamily="34"/>
              </a:rPr>
              <a:t>žena má být chráněna, nikoli </a:t>
            </a:r>
            <a:r>
              <a:rPr lang="cs-CZ" sz="9600" dirty="0" smtClean="0">
                <a:cs typeface="Arial" pitchFamily="34"/>
              </a:rPr>
              <a:t>omezována</a:t>
            </a:r>
            <a:endParaRPr lang="cs-CZ" sz="9600" dirty="0">
              <a:cs typeface="Arial" pitchFamily="34"/>
            </a:endParaRPr>
          </a:p>
          <a:p>
            <a:pPr lvl="0">
              <a:spcBef>
                <a:spcPts val="1100"/>
              </a:spcBef>
              <a:buFont typeface="Wingdings" pitchFamily="2" charset="2"/>
              <a:buChar char="q"/>
            </a:pPr>
            <a:r>
              <a:rPr lang="cs-CZ" sz="9600" dirty="0">
                <a:cs typeface="Arial" pitchFamily="34"/>
              </a:rPr>
              <a:t>muž má tedy dominantní postavení z hlediska autority, a proto také větší odpovědnost</a:t>
            </a:r>
          </a:p>
          <a:p>
            <a:pPr lvl="0"/>
            <a:endParaRPr lang="cs-CZ" dirty="0"/>
          </a:p>
        </p:txBody>
      </p:sp>
      <p:pic>
        <p:nvPicPr>
          <p:cNvPr id="4" name="Zástupný symbol pro obsah 4" descr="rodina.jpg">
            <a:extLst>
              <a:ext uri="{FF2B5EF4-FFF2-40B4-BE49-F238E27FC236}">
                <a16:creationId xmlns:a16="http://schemas.microsoft.com/office/drawing/2014/main" xmlns="" id="{0BAFA227-C708-4D80-A092-3ACDF82A2E61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9" y="1340766"/>
            <a:ext cx="3636404" cy="2424266"/>
          </a:xfrm>
        </p:spPr>
      </p:pic>
      <p:pic>
        <p:nvPicPr>
          <p:cNvPr id="5" name="Obrázek 5" descr="1930086_muslimka-v0.jpg">
            <a:extLst>
              <a:ext uri="{FF2B5EF4-FFF2-40B4-BE49-F238E27FC236}">
                <a16:creationId xmlns:a16="http://schemas.microsoft.com/office/drawing/2014/main" xmlns="" id="{0B158234-1794-4AB6-B84E-0DA0DD7E0A8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9" y="3933053"/>
            <a:ext cx="3721598" cy="248105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FB381D1-C9D3-4E80-823F-168B06E492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/>
          <a:lstStyle/>
          <a:p>
            <a:pPr lvl="0"/>
            <a:r>
              <a:rPr lang="cs-CZ" sz="4800" b="1">
                <a:solidFill>
                  <a:srgbClr val="FFFFFF"/>
                </a:solidFill>
              </a:rPr>
              <a:t>Manželství</a:t>
            </a:r>
            <a:r>
              <a:rPr lang="cs-CZ" sz="4800">
                <a:solidFill>
                  <a:srgbClr val="FFFFFF"/>
                </a:solidFill>
              </a:rPr>
              <a:t> I.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8CD21600-F2AB-40C9-875E-72BD0E824E6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1524003"/>
            <a:ext cx="3008311" cy="4602166"/>
          </a:xfrm>
        </p:spPr>
        <p:txBody>
          <a:bodyPr>
            <a:normAutofit fontScale="85000" lnSpcReduction="10000"/>
          </a:bodyPr>
          <a:lstStyle/>
          <a:p>
            <a:pPr lvl="0">
              <a:spcBef>
                <a:spcPts val="600"/>
              </a:spcBef>
              <a:buFont typeface="Wingdings" pitchFamily="2"/>
              <a:buChar char="v"/>
            </a:pPr>
            <a:r>
              <a:rPr lang="cs-CZ" sz="2400" dirty="0">
                <a:cs typeface="Arial" pitchFamily="34"/>
              </a:rPr>
              <a:t>žena i muž mají oba stejná práva zvolit si, koho si vezmou</a:t>
            </a:r>
          </a:p>
          <a:p>
            <a:pPr lvl="0">
              <a:spcBef>
                <a:spcPts val="600"/>
              </a:spcBef>
            </a:pPr>
            <a:endParaRPr lang="cs-CZ" sz="2400" dirty="0">
              <a:cs typeface="Arial" pitchFamily="34"/>
            </a:endParaRPr>
          </a:p>
          <a:p>
            <a:pPr lvl="0">
              <a:spcBef>
                <a:spcPts val="600"/>
              </a:spcBef>
              <a:buFont typeface="Wingdings" pitchFamily="2"/>
              <a:buChar char="v"/>
            </a:pPr>
            <a:r>
              <a:rPr lang="cs-CZ" sz="2400" dirty="0">
                <a:cs typeface="Arial" pitchFamily="34"/>
              </a:rPr>
              <a:t>žena si  nesmí vzít za muže </a:t>
            </a:r>
            <a:r>
              <a:rPr lang="cs-CZ" sz="2400" dirty="0" err="1">
                <a:cs typeface="Arial" pitchFamily="34"/>
              </a:rPr>
              <a:t>nemuslima</a:t>
            </a:r>
            <a:r>
              <a:rPr lang="cs-CZ" sz="2400" dirty="0">
                <a:cs typeface="Arial" pitchFamily="34"/>
              </a:rPr>
              <a:t>, muž si však může vzít například křesťanku, pokud v jeho okolí není žádná muslimka</a:t>
            </a:r>
          </a:p>
          <a:p>
            <a:pPr lvl="0">
              <a:spcBef>
                <a:spcPts val="600"/>
              </a:spcBef>
            </a:pPr>
            <a:endParaRPr lang="cs-CZ" sz="2400" dirty="0">
              <a:cs typeface="Arial" pitchFamily="34"/>
            </a:endParaRPr>
          </a:p>
          <a:p>
            <a:pPr lvl="0">
              <a:spcBef>
                <a:spcPts val="600"/>
              </a:spcBef>
              <a:buFont typeface="Wingdings" pitchFamily="2"/>
              <a:buChar char="v"/>
            </a:pPr>
            <a:r>
              <a:rPr lang="cs-CZ" sz="2400" dirty="0">
                <a:cs typeface="Arial" pitchFamily="34"/>
              </a:rPr>
              <a:t>tradiční islám dovoluje mužům polygamii, muslim tedy může mít jednu až čtyři manželky</a:t>
            </a:r>
          </a:p>
          <a:p>
            <a:pPr lvl="0">
              <a:buFont typeface="Arial" pitchFamily="34"/>
              <a:buChar char="•"/>
            </a:pPr>
            <a:endParaRPr lang="cs-CZ" i="1" dirty="0"/>
          </a:p>
        </p:txBody>
      </p:sp>
      <p:pic>
        <p:nvPicPr>
          <p:cNvPr id="4" name="Zástupný symbol pro obsah 4" descr="svatba.jpg">
            <a:extLst>
              <a:ext uri="{FF2B5EF4-FFF2-40B4-BE49-F238E27FC236}">
                <a16:creationId xmlns:a16="http://schemas.microsoft.com/office/drawing/2014/main" xmlns="" id="{1665F874-2F8A-4B30-84F5-DE199FEFF5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1" y="836712"/>
            <a:ext cx="3704481" cy="5556726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 descr="crop-973168-profimedia-0270336557.jpg">
            <a:extLst>
              <a:ext uri="{FF2B5EF4-FFF2-40B4-BE49-F238E27FC236}">
                <a16:creationId xmlns:a16="http://schemas.microsoft.com/office/drawing/2014/main" xmlns="" id="{84669243-C34B-485F-BD27-85DF65A5009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5" y="2420892"/>
            <a:ext cx="8777453" cy="422415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xmlns="" id="{A612F2F4-F23B-4F7A-A810-378605565F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/>
          <a:p>
            <a:pPr lvl="0"/>
            <a:r>
              <a:rPr lang="cs-CZ" sz="4800">
                <a:solidFill>
                  <a:srgbClr val="FFFFFF"/>
                </a:solidFill>
              </a:rPr>
              <a:t>Manželství II.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xmlns="" id="{A4B2185F-AD9F-41EB-A0D1-578AF56F952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2044826"/>
          </a:xfrm>
        </p:spPr>
        <p:txBody>
          <a:bodyPr/>
          <a:lstStyle/>
          <a:p>
            <a:pPr lvl="0">
              <a:spcBef>
                <a:spcPts val="500"/>
              </a:spcBef>
              <a:buFont typeface="Courier New" pitchFamily="49"/>
              <a:buChar char="o"/>
            </a:pPr>
            <a:endParaRPr lang="cs-CZ" sz="2000"/>
          </a:p>
          <a:p>
            <a:pPr lvl="0"/>
            <a:endParaRPr lang="cs-CZ"/>
          </a:p>
        </p:txBody>
      </p:sp>
      <p:sp>
        <p:nvSpPr>
          <p:cNvPr id="5" name="Zástupný symbol pro obsah 3">
            <a:extLst>
              <a:ext uri="{FF2B5EF4-FFF2-40B4-BE49-F238E27FC236}">
                <a16:creationId xmlns:a16="http://schemas.microsoft.com/office/drawing/2014/main" xmlns="" id="{DA554B12-AB85-4452-AF91-3A00A8F3BF2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268757"/>
            <a:ext cx="9144000" cy="2520278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600"/>
              </a:spcBef>
              <a:buFont typeface="Wingdings" pitchFamily="2"/>
              <a:buChar char="v"/>
            </a:pPr>
            <a:r>
              <a:rPr lang="cs-CZ" sz="2600"/>
              <a:t>pro spokojený a právoplatný sňatek je potřeba, aby žena i muž splnili dvě podmínky: poradu a modlitbu</a:t>
            </a:r>
          </a:p>
          <a:p>
            <a:pPr lvl="0">
              <a:spcBef>
                <a:spcPts val="600"/>
              </a:spcBef>
              <a:buFont typeface="Wingdings" pitchFamily="2"/>
              <a:buChar char="v"/>
            </a:pPr>
            <a:r>
              <a:rPr lang="cs-CZ" sz="2600"/>
              <a:t>hlavním aktem svatby je podepsání smlouvy</a:t>
            </a:r>
          </a:p>
          <a:p>
            <a:pPr lvl="0">
              <a:spcBef>
                <a:spcPts val="500"/>
              </a:spcBef>
              <a:buFont typeface="Courier New" pitchFamily="49"/>
              <a:buChar char="o"/>
            </a:pPr>
            <a:r>
              <a:rPr lang="cs-CZ" sz="1900" b="1">
                <a:solidFill>
                  <a:srgbClr val="000000"/>
                </a:solidFill>
              </a:rPr>
              <a:t>věno (mahr)</a:t>
            </a:r>
          </a:p>
          <a:p>
            <a:pPr lvl="0">
              <a:spcBef>
                <a:spcPts val="500"/>
              </a:spcBef>
              <a:buFont typeface="Courier New" pitchFamily="49"/>
              <a:buChar char="o"/>
            </a:pPr>
            <a:r>
              <a:rPr lang="cs-CZ" sz="1900" b="1">
                <a:solidFill>
                  <a:srgbClr val="000000"/>
                </a:solidFill>
              </a:rPr>
              <a:t> zástupce ženy (walí)</a:t>
            </a:r>
          </a:p>
          <a:p>
            <a:pPr lvl="0">
              <a:spcBef>
                <a:spcPts val="500"/>
              </a:spcBef>
              <a:buFont typeface="Courier New" pitchFamily="49"/>
              <a:buChar char="o"/>
            </a:pPr>
            <a:r>
              <a:rPr lang="cs-CZ" sz="1900" b="1">
                <a:solidFill>
                  <a:srgbClr val="000000"/>
                </a:solidFill>
              </a:rPr>
              <a:t>majetek</a:t>
            </a:r>
          </a:p>
          <a:p>
            <a:pPr lvl="0">
              <a:spcBef>
                <a:spcPts val="500"/>
              </a:spcBef>
              <a:buFont typeface="Courier New" pitchFamily="49"/>
              <a:buChar char="o"/>
            </a:pPr>
            <a:r>
              <a:rPr lang="cs-CZ" sz="2000" b="1">
                <a:solidFill>
                  <a:srgbClr val="000000"/>
                </a:solidFill>
              </a:rPr>
              <a:t> ústní prohlášení (síra)</a:t>
            </a:r>
          </a:p>
          <a:p>
            <a:pPr lvl="0"/>
            <a:endParaRPr lang="cs-CZ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0288AD5-1BC2-4A2E-B6E8-B8FCF551D3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/>
          <a:p>
            <a:pPr lvl="0"/>
            <a:r>
              <a:rPr lang="cs-CZ" sz="4800">
                <a:solidFill>
                  <a:srgbClr val="FFFFFF"/>
                </a:solidFill>
              </a:rPr>
              <a:t>Rozvod</a:t>
            </a:r>
          </a:p>
        </p:txBody>
      </p:sp>
      <p:pic>
        <p:nvPicPr>
          <p:cNvPr id="3" name="Zástupný symbol pro obsah 4" descr="divorce-drawing.jpg">
            <a:extLst>
              <a:ext uri="{FF2B5EF4-FFF2-40B4-BE49-F238E27FC236}">
                <a16:creationId xmlns:a16="http://schemas.microsoft.com/office/drawing/2014/main" xmlns="" id="{222A6814-CDB7-44C4-A72D-5E6B4EF9C4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7692"/>
          <a:stretch>
            <a:fillRect/>
          </a:stretch>
        </p:blipFill>
        <p:spPr>
          <a:xfrm>
            <a:off x="899595" y="1772820"/>
            <a:ext cx="3456386" cy="3650806"/>
          </a:xfr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65FD4254-2D3D-4A28-A172-123ABF934A9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/>
          <a:p>
            <a:pPr lvl="0"/>
            <a:r>
              <a:rPr lang="cs-CZ"/>
              <a:t>právo na rozvod má především manžel</a:t>
            </a:r>
          </a:p>
          <a:p>
            <a:pPr lvl="0">
              <a:buNone/>
            </a:pPr>
            <a:endParaRPr lang="cs-CZ"/>
          </a:p>
          <a:p>
            <a:pPr lvl="0"/>
            <a:r>
              <a:rPr lang="cs-CZ"/>
              <a:t>manželka se může (v případě domácího násilí, šílenství nebo nevěry) obrátit na soudce a ten může manželství zneplatnit</a:t>
            </a:r>
          </a:p>
          <a:p>
            <a:pPr lvl="0"/>
            <a:endParaRPr lang="cs-CZ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703C283-3FF4-44E9-A36F-252838C9CB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/>
          <a:p>
            <a:pPr lvl="0"/>
            <a:r>
              <a:rPr lang="cs-CZ">
                <a:solidFill>
                  <a:srgbClr val="FFFFFF"/>
                </a:solidFill>
              </a:rPr>
              <a:t>Čečensko a Kazachstán</a:t>
            </a:r>
          </a:p>
        </p:txBody>
      </p:sp>
      <p:pic>
        <p:nvPicPr>
          <p:cNvPr id="3" name="Zástupný symbol pro obsah 3" descr="čečensko.jpg">
            <a:extLst>
              <a:ext uri="{FF2B5EF4-FFF2-40B4-BE49-F238E27FC236}">
                <a16:creationId xmlns:a16="http://schemas.microsoft.com/office/drawing/2014/main" xmlns="" id="{B2ED0EC0-A95C-479D-87CE-5BEC8786C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30" y="2564901"/>
            <a:ext cx="4527679" cy="2545561"/>
          </a:xfrm>
        </p:spPr>
      </p:pic>
      <p:pic>
        <p:nvPicPr>
          <p:cNvPr id="4" name="Obrázek 4" descr="761C2535-A22D-44EA-98AE-D4F4AC52CF8D.jpeg">
            <a:extLst>
              <a:ext uri="{FF2B5EF4-FFF2-40B4-BE49-F238E27FC236}">
                <a16:creationId xmlns:a16="http://schemas.microsoft.com/office/drawing/2014/main" xmlns="" id="{ABD9071F-16E2-4AB2-8509-B47F984888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39" y="1052739"/>
            <a:ext cx="4142067" cy="55172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5" descr="20E17AD4-C28D-428A-9F13-4BB861FC2F91.jpeg">
            <a:extLst>
              <a:ext uri="{FF2B5EF4-FFF2-40B4-BE49-F238E27FC236}">
                <a16:creationId xmlns:a16="http://schemas.microsoft.com/office/drawing/2014/main" xmlns="" id="{4F8422A0-F2BC-478B-AA19-748B4BCCC85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9" y="1052739"/>
            <a:ext cx="4320475" cy="573759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 descr="stažený soubor.jpg">
            <a:extLst>
              <a:ext uri="{FF2B5EF4-FFF2-40B4-BE49-F238E27FC236}">
                <a16:creationId xmlns:a16="http://schemas.microsoft.com/office/drawing/2014/main" xmlns="" id="{D4736E18-B19A-4425-B70F-C39C416896E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9" y="4149080"/>
            <a:ext cx="2200274" cy="20859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xmlns="" id="{6329E0B8-EFA5-42FF-8239-81FC821BB4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/>
          <a:p>
            <a:pPr lvl="0"/>
            <a:r>
              <a:rPr lang="cs-CZ" sz="4800">
                <a:solidFill>
                  <a:srgbClr val="FFFFFF"/>
                </a:solidFill>
              </a:rPr>
              <a:t>Seznámení  a zásnuby v Čečensku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xmlns="" id="{E23F60A1-2B38-42E3-A5B2-CE9B6B48E6A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dirty="0"/>
              <a:t>manželství v Čečensku je možné pouze se souhlasem rodičů obou stran</a:t>
            </a:r>
          </a:p>
          <a:p>
            <a:pPr lvl="0">
              <a:buNone/>
            </a:pPr>
            <a:endParaRPr lang="cs-CZ" dirty="0"/>
          </a:p>
          <a:p>
            <a:pPr lvl="0"/>
            <a:r>
              <a:rPr lang="cs-CZ" dirty="0"/>
              <a:t>2-3 nejstarší z klanů ženicha jdou prosít o ruku</a:t>
            </a:r>
          </a:p>
          <a:p>
            <a:pPr lvl="0">
              <a:buNone/>
            </a:pPr>
            <a:endParaRPr lang="cs-CZ" dirty="0"/>
          </a:p>
          <a:p>
            <a:pPr lvl="0"/>
            <a:r>
              <a:rPr lang="cs-CZ" dirty="0"/>
              <a:t>výkupné je symbolem vděčnosti a štědrosti rodičům nevěsty</a:t>
            </a:r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</p:txBody>
      </p:sp>
      <p:pic>
        <p:nvPicPr>
          <p:cNvPr id="5" name="Zástupný symbol pro obsah 4" descr="tradicii-i-obychai-chechenskoj-svadby-10.jpg">
            <a:extLst>
              <a:ext uri="{FF2B5EF4-FFF2-40B4-BE49-F238E27FC236}">
                <a16:creationId xmlns:a16="http://schemas.microsoft.com/office/drawing/2014/main" xmlns="" id="{7810FC67-ED7C-4629-80A4-18B36582B333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4" y="1556793"/>
            <a:ext cx="4279995" cy="2664296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A1C4B34-590A-4378-82CC-F21696C604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4800"/>
              <a:t/>
            </a:r>
            <a:br>
              <a:rPr lang="cs-CZ" sz="4800"/>
            </a:br>
            <a:r>
              <a:rPr lang="cs-CZ" sz="4800">
                <a:solidFill>
                  <a:srgbClr val="FFFFFF"/>
                </a:solidFill>
              </a:rPr>
              <a:t>Svatební přípravy v Čečensku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FC16AAE-96E7-4D7E-9A71-45A8EC5597B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/>
              <a:t>dřív svatba trvala 3 dny</a:t>
            </a:r>
          </a:p>
          <a:p>
            <a:pPr lvl="0"/>
            <a:r>
              <a:rPr lang="cs-CZ" dirty="0"/>
              <a:t>věno</a:t>
            </a:r>
          </a:p>
          <a:p>
            <a:pPr lvl="0"/>
            <a:r>
              <a:rPr lang="cs-CZ" dirty="0"/>
              <a:t>od samého rána prochází nevěsta několika rituály, z nichž první je koupání</a:t>
            </a:r>
          </a:p>
          <a:p>
            <a:pPr lvl="0"/>
            <a:r>
              <a:rPr lang="cs-CZ" dirty="0"/>
              <a:t>po důkladném omytí se na očištěnou pokožku zad a rukou dívky kreslí speciální rituální linie</a:t>
            </a:r>
          </a:p>
          <a:p>
            <a:pPr lvl="0"/>
            <a:r>
              <a:rPr lang="cs-CZ" dirty="0"/>
              <a:t>dlouhé svatební šaty, kde </a:t>
            </a:r>
            <a:br>
              <a:rPr lang="cs-CZ" dirty="0"/>
            </a:br>
            <a:r>
              <a:rPr lang="cs-CZ" dirty="0"/>
              <a:t>k lemu je obvykle připevněna ostrá jehla a ženě je dán malý kapesník se stuhou a malou stříbrnou mincí</a:t>
            </a:r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</p:txBody>
      </p:sp>
      <p:pic>
        <p:nvPicPr>
          <p:cNvPr id="4" name="Zástupný symbol pro obsah 4" descr="tradicii-i-obychai-chechenskoj-svadby-21.jpg">
            <a:extLst>
              <a:ext uri="{FF2B5EF4-FFF2-40B4-BE49-F238E27FC236}">
                <a16:creationId xmlns:a16="http://schemas.microsoft.com/office/drawing/2014/main" xmlns="" id="{EE2F0F80-F29A-4C1D-AB88-C916B0AF0BCD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2" cstate="print"/>
          <a:stretch>
            <a:fillRect/>
          </a:stretch>
        </p:blipFill>
        <p:spPr>
          <a:xfrm>
            <a:off x="4648196" y="2356280"/>
            <a:ext cx="4038603" cy="301380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4" descr="tradicii-i-obychai-chechenskoj-svadby-25.jpg">
            <a:extLst>
              <a:ext uri="{FF2B5EF4-FFF2-40B4-BE49-F238E27FC236}">
                <a16:creationId xmlns:a16="http://schemas.microsoft.com/office/drawing/2014/main" xmlns="" id="{195D8D16-F100-428A-980F-7528BBB94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4" y="3645026"/>
            <a:ext cx="4038603" cy="2682877"/>
          </a:xfr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xmlns="" id="{132EC4B4-A8CE-4B00-9E8D-D3058924B9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/>
          <a:p>
            <a:pPr lvl="0"/>
            <a:r>
              <a:rPr lang="cs-CZ" sz="4800">
                <a:solidFill>
                  <a:srgbClr val="FFFFFF"/>
                </a:solidFill>
              </a:rPr>
              <a:t>Svatba v Čečensku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xmlns="" id="{7A13C1F5-49BD-4F95-9163-7E8FD32D1C0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lvl="0"/>
            <a:r>
              <a:rPr lang="cs-CZ" dirty="0"/>
              <a:t>setkání s </a:t>
            </a:r>
            <a:r>
              <a:rPr lang="cs-CZ" dirty="0" err="1"/>
              <a:t>mullahem</a:t>
            </a:r>
            <a:endParaRPr lang="cs-CZ" dirty="0"/>
          </a:p>
          <a:p>
            <a:pPr lvl="0"/>
            <a:r>
              <a:rPr lang="cs-CZ" dirty="0"/>
              <a:t>svatební průvod</a:t>
            </a:r>
          </a:p>
          <a:p>
            <a:pPr lvl="0"/>
            <a:r>
              <a:rPr lang="cs-CZ" dirty="0"/>
              <a:t>tradice tzv. „rozvázaní jazyka“ nevěstě</a:t>
            </a:r>
          </a:p>
          <a:p>
            <a:pPr lvl="0"/>
            <a:r>
              <a:rPr lang="cs-CZ" dirty="0"/>
              <a:t>nevěsta stojí v rohu, může se usmívat, ale neměla by </a:t>
            </a:r>
            <a:r>
              <a:rPr lang="cs-CZ" dirty="0" smtClean="0"/>
              <a:t>mluvit </a:t>
            </a:r>
            <a:r>
              <a:rPr lang="cs-CZ" dirty="0"/>
              <a:t>a nesmí tančit</a:t>
            </a:r>
          </a:p>
          <a:p>
            <a:pPr lvl="0"/>
            <a:r>
              <a:rPr lang="cs-CZ" dirty="0"/>
              <a:t>ženich tráví </a:t>
            </a:r>
            <a:r>
              <a:rPr lang="cs-CZ" dirty="0" smtClean="0"/>
              <a:t>celou </a:t>
            </a:r>
          </a:p>
          <a:p>
            <a:pPr lvl="0">
              <a:buNone/>
            </a:pPr>
            <a:r>
              <a:rPr lang="cs-CZ" dirty="0" smtClean="0"/>
              <a:t>oslavu </a:t>
            </a:r>
            <a:r>
              <a:rPr lang="cs-CZ" dirty="0"/>
              <a:t>v oddělené </a:t>
            </a:r>
            <a:endParaRPr lang="cs-CZ" dirty="0" smtClean="0"/>
          </a:p>
          <a:p>
            <a:pPr lvl="0">
              <a:buNone/>
            </a:pPr>
            <a:r>
              <a:rPr lang="cs-CZ" dirty="0" smtClean="0"/>
              <a:t>místnosti </a:t>
            </a:r>
            <a:r>
              <a:rPr lang="cs-CZ" dirty="0"/>
              <a:t>s přáteli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rcho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588</Words>
  <Application>Microsoft Office PowerPoint</Application>
  <PresentationFormat>Předvádění na obrazovce (4:3)</PresentationFormat>
  <Paragraphs>92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Vrchol</vt:lpstr>
      <vt:lpstr>Uzavírání sňatků u muslimů</vt:lpstr>
      <vt:lpstr>Postavení žen</vt:lpstr>
      <vt:lpstr>Manželství I.</vt:lpstr>
      <vt:lpstr>Manželství II.</vt:lpstr>
      <vt:lpstr>Rozvod</vt:lpstr>
      <vt:lpstr>Čečensko a Kazachstán</vt:lpstr>
      <vt:lpstr>Seznámení  a zásnuby v Čečensku</vt:lpstr>
      <vt:lpstr> Svatební přípravy v Čečensku</vt:lpstr>
      <vt:lpstr>Svatba v Čečensku</vt:lpstr>
      <vt:lpstr>Svatba v Čečensku</vt:lpstr>
      <vt:lpstr>Seznámení  a zásnuby v Kazachstánu</vt:lpstr>
      <vt:lpstr>Svatební přípravy v Kazachstánu</vt:lpstr>
      <vt:lpstr>Svatba v Kazachstánu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Uzavírání sňatků u muslimů</dc:title>
  <dc:creator>Elizaveta Petrova</dc:creator>
  <cp:lastModifiedBy>user</cp:lastModifiedBy>
  <cp:revision>8</cp:revision>
  <dcterms:created xsi:type="dcterms:W3CDTF">2020-03-11T17:13:00Z</dcterms:created>
  <dcterms:modified xsi:type="dcterms:W3CDTF">2020-03-24T12:58:08Z</dcterms:modified>
</cp:coreProperties>
</file>