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3D209-07A5-4D12-A4D7-902A596F15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B16C6A-55A3-4816-B743-979B50322A77}">
      <dgm:prSet/>
      <dgm:spPr/>
      <dgm:t>
        <a:bodyPr/>
        <a:lstStyle/>
        <a:p>
          <a:r>
            <a:rPr lang="cs-CZ" b="1"/>
            <a:t>KOŠER</a:t>
          </a:r>
          <a:endParaRPr lang="en-US"/>
        </a:p>
      </dgm:t>
    </dgm:pt>
    <dgm:pt modelId="{93110423-EE09-4755-A2B5-AA63B67E9EB8}" type="parTrans" cxnId="{AD0DA13B-BB14-439A-8352-8A800D264B06}">
      <dgm:prSet/>
      <dgm:spPr/>
      <dgm:t>
        <a:bodyPr/>
        <a:lstStyle/>
        <a:p>
          <a:endParaRPr lang="en-US"/>
        </a:p>
      </dgm:t>
    </dgm:pt>
    <dgm:pt modelId="{E6406D09-CE48-4D57-AA85-EE3EF0B96A96}" type="sibTrans" cxnId="{AD0DA13B-BB14-439A-8352-8A800D264B06}">
      <dgm:prSet/>
      <dgm:spPr/>
      <dgm:t>
        <a:bodyPr/>
        <a:lstStyle/>
        <a:p>
          <a:endParaRPr lang="en-US"/>
        </a:p>
      </dgm:t>
    </dgm:pt>
    <dgm:pt modelId="{7B59E611-B6E4-483D-B6D6-9874FC52B7E1}">
      <dgm:prSet custT="1"/>
      <dgm:spPr/>
      <dgm:t>
        <a:bodyPr/>
        <a:lstStyle/>
        <a:p>
          <a:r>
            <a:rPr lang="cs-CZ" sz="2400" dirty="0"/>
            <a:t>rituální čistota jídla, Talmud a Tóra přesně určují, co smí pravověrný Žid jíst a co ne.</a:t>
          </a:r>
          <a:endParaRPr lang="en-US" sz="2400" dirty="0"/>
        </a:p>
      </dgm:t>
    </dgm:pt>
    <dgm:pt modelId="{17E2018B-8B2D-42DE-8785-5E1DB81AF1B8}" type="parTrans" cxnId="{0470EC2C-AFD3-4E81-8D50-7F30B554A0A4}">
      <dgm:prSet/>
      <dgm:spPr/>
      <dgm:t>
        <a:bodyPr/>
        <a:lstStyle/>
        <a:p>
          <a:endParaRPr lang="en-US"/>
        </a:p>
      </dgm:t>
    </dgm:pt>
    <dgm:pt modelId="{0492DDE2-9118-47E0-80D4-AF6D12BF5F05}" type="sibTrans" cxnId="{0470EC2C-AFD3-4E81-8D50-7F30B554A0A4}">
      <dgm:prSet/>
      <dgm:spPr/>
      <dgm:t>
        <a:bodyPr/>
        <a:lstStyle/>
        <a:p>
          <a:endParaRPr lang="en-US"/>
        </a:p>
      </dgm:t>
    </dgm:pt>
    <dgm:pt modelId="{3B935D23-AEFF-40E4-B902-F7E04CBA3B0C}">
      <dgm:prSet custT="1"/>
      <dgm:spPr/>
      <dgm:t>
        <a:bodyPr/>
        <a:lstStyle/>
        <a:p>
          <a:r>
            <a:rPr lang="cs-CZ" sz="2400" dirty="0"/>
            <a:t>rozlišují rituálně čistá zvířata jako jsou:</a:t>
          </a:r>
          <a:endParaRPr lang="en-US" sz="2400" dirty="0"/>
        </a:p>
      </dgm:t>
    </dgm:pt>
    <dgm:pt modelId="{6BA9B850-9475-41C0-9FC9-7D094A2DE78C}" type="parTrans" cxnId="{6A0A4F44-640D-4484-A73E-4D66D162A3F1}">
      <dgm:prSet/>
      <dgm:spPr/>
      <dgm:t>
        <a:bodyPr/>
        <a:lstStyle/>
        <a:p>
          <a:endParaRPr lang="en-US"/>
        </a:p>
      </dgm:t>
    </dgm:pt>
    <dgm:pt modelId="{0EC99D2E-527D-44A0-B618-9A0D9903F55C}" type="sibTrans" cxnId="{6A0A4F44-640D-4484-A73E-4D66D162A3F1}">
      <dgm:prSet/>
      <dgm:spPr/>
      <dgm:t>
        <a:bodyPr/>
        <a:lstStyle/>
        <a:p>
          <a:endParaRPr lang="en-US"/>
        </a:p>
      </dgm:t>
    </dgm:pt>
    <dgm:pt modelId="{696C6FBF-C275-44F3-896A-59D525EEC5B3}">
      <dgm:prSet custT="1"/>
      <dgm:spPr/>
      <dgm:t>
        <a:bodyPr/>
        <a:lstStyle/>
        <a:p>
          <a:r>
            <a:rPr lang="cs-CZ" sz="2400" dirty="0"/>
            <a:t>hovězí, ovce, kozy, holuby, drůbež a ryby, které mají šupiny a ploutve.</a:t>
          </a:r>
          <a:endParaRPr lang="en-US" sz="2400" dirty="0"/>
        </a:p>
      </dgm:t>
    </dgm:pt>
    <dgm:pt modelId="{5E30921B-F612-4463-915B-2B486266BCC0}" type="parTrans" cxnId="{DADC4301-4030-48FF-B4E9-EF9EFBDB4BAB}">
      <dgm:prSet/>
      <dgm:spPr/>
      <dgm:t>
        <a:bodyPr/>
        <a:lstStyle/>
        <a:p>
          <a:endParaRPr lang="en-US"/>
        </a:p>
      </dgm:t>
    </dgm:pt>
    <dgm:pt modelId="{586011B9-2E03-4BF0-B101-75F8B8C59D42}" type="sibTrans" cxnId="{DADC4301-4030-48FF-B4E9-EF9EFBDB4BAB}">
      <dgm:prSet/>
      <dgm:spPr/>
      <dgm:t>
        <a:bodyPr/>
        <a:lstStyle/>
        <a:p>
          <a:endParaRPr lang="en-US"/>
        </a:p>
      </dgm:t>
    </dgm:pt>
    <dgm:pt modelId="{40E8BF07-3F2E-4A47-BA3C-823C93556C7F}">
      <dgm:prSet custT="1"/>
      <dgm:spPr/>
      <dgm:t>
        <a:bodyPr/>
        <a:lstStyle/>
        <a:p>
          <a:r>
            <a:rPr lang="cs-CZ" sz="2400" dirty="0"/>
            <a:t>jíst naopak nemohou:</a:t>
          </a:r>
          <a:endParaRPr lang="en-US" sz="2400" dirty="0"/>
        </a:p>
      </dgm:t>
    </dgm:pt>
    <dgm:pt modelId="{DD2B8720-7203-4F85-8A6F-D638BD490B67}" type="parTrans" cxnId="{FD2E42D3-3C33-4547-A3B3-6803A15847CC}">
      <dgm:prSet/>
      <dgm:spPr/>
      <dgm:t>
        <a:bodyPr/>
        <a:lstStyle/>
        <a:p>
          <a:endParaRPr lang="en-US"/>
        </a:p>
      </dgm:t>
    </dgm:pt>
    <dgm:pt modelId="{75EC92B4-F424-4BCE-97ED-E8BFF24EF998}" type="sibTrans" cxnId="{FD2E42D3-3C33-4547-A3B3-6803A15847CC}">
      <dgm:prSet/>
      <dgm:spPr/>
      <dgm:t>
        <a:bodyPr/>
        <a:lstStyle/>
        <a:p>
          <a:endParaRPr lang="en-US"/>
        </a:p>
      </dgm:t>
    </dgm:pt>
    <dgm:pt modelId="{B9DCE415-84B1-4471-9E74-CBE318302E54}">
      <dgm:prSet custT="1"/>
      <dgm:spPr/>
      <dgm:t>
        <a:bodyPr/>
        <a:lstStyle/>
        <a:p>
          <a:r>
            <a:rPr lang="cs-CZ" sz="2400" dirty="0"/>
            <a:t>plazy, obojživelníky, vepřové, koně, hlodavce</a:t>
          </a:r>
          <a:endParaRPr lang="en-US" sz="2400" dirty="0"/>
        </a:p>
      </dgm:t>
    </dgm:pt>
    <dgm:pt modelId="{0A27FAA9-BF5B-45FA-915F-1A7B930DB548}" type="parTrans" cxnId="{CCA836FE-CF31-43AF-BBF4-F74E40A247C6}">
      <dgm:prSet/>
      <dgm:spPr/>
      <dgm:t>
        <a:bodyPr/>
        <a:lstStyle/>
        <a:p>
          <a:endParaRPr lang="en-US"/>
        </a:p>
      </dgm:t>
    </dgm:pt>
    <dgm:pt modelId="{E640C3B5-5B00-4303-BE3D-E20EFE0A7A05}" type="sibTrans" cxnId="{CCA836FE-CF31-43AF-BBF4-F74E40A247C6}">
      <dgm:prSet/>
      <dgm:spPr/>
      <dgm:t>
        <a:bodyPr/>
        <a:lstStyle/>
        <a:p>
          <a:endParaRPr lang="en-US"/>
        </a:p>
      </dgm:t>
    </dgm:pt>
    <dgm:pt modelId="{01E2EB1B-A04F-4F42-8FDC-21578C07DA06}">
      <dgm:prSet custT="1"/>
      <dgm:spPr/>
      <dgm:t>
        <a:bodyPr/>
        <a:lstStyle/>
        <a:p>
          <a:r>
            <a:rPr lang="cs-CZ" sz="2400" dirty="0"/>
            <a:t>Rituálně čisté maso musí být zabito předepsaným způsobem. Porážku provádí způsobilý řezník čistým řezem, zvíře se nechá vykrvácet, maso se omyje a prosoluje, aby z něj vyprchala krev. Maso se nesmí podávat zároveň s mléčnými výrobky.</a:t>
          </a:r>
          <a:endParaRPr lang="en-US" sz="2400" dirty="0"/>
        </a:p>
      </dgm:t>
    </dgm:pt>
    <dgm:pt modelId="{951DB62F-8148-4380-8CF3-1884F89D31B2}" type="parTrans" cxnId="{C23F5FF3-FA4A-4F34-A2F2-BB26E63F443F}">
      <dgm:prSet/>
      <dgm:spPr/>
      <dgm:t>
        <a:bodyPr/>
        <a:lstStyle/>
        <a:p>
          <a:endParaRPr lang="en-US"/>
        </a:p>
      </dgm:t>
    </dgm:pt>
    <dgm:pt modelId="{98F3945A-4D01-44F1-82DE-74F6C62DEA05}" type="sibTrans" cxnId="{C23F5FF3-FA4A-4F34-A2F2-BB26E63F443F}">
      <dgm:prSet/>
      <dgm:spPr/>
      <dgm:t>
        <a:bodyPr/>
        <a:lstStyle/>
        <a:p>
          <a:endParaRPr lang="en-US"/>
        </a:p>
      </dgm:t>
    </dgm:pt>
    <dgm:pt modelId="{CC5C73CF-1515-4949-8D0A-3E59DEFBDE0C}" type="pres">
      <dgm:prSet presAssocID="{95D3D209-07A5-4D12-A4D7-902A596F15E8}" presName="linear" presStyleCnt="0">
        <dgm:presLayoutVars>
          <dgm:animLvl val="lvl"/>
          <dgm:resizeHandles val="exact"/>
        </dgm:presLayoutVars>
      </dgm:prSet>
      <dgm:spPr/>
    </dgm:pt>
    <dgm:pt modelId="{CCAEB548-CA1A-48FA-A682-01D826747210}" type="pres">
      <dgm:prSet presAssocID="{88B16C6A-55A3-4816-B743-979B50322A77}" presName="parentText" presStyleLbl="node1" presStyleIdx="0" presStyleCnt="1" custScaleX="93914" custScaleY="55743" custLinFactNeighborX="-1328" custLinFactNeighborY="-9694">
        <dgm:presLayoutVars>
          <dgm:chMax val="0"/>
          <dgm:bulletEnabled val="1"/>
        </dgm:presLayoutVars>
      </dgm:prSet>
      <dgm:spPr/>
    </dgm:pt>
    <dgm:pt modelId="{E46F3B04-A6F1-4E75-8707-D6FAA019BA0B}" type="pres">
      <dgm:prSet presAssocID="{88B16C6A-55A3-4816-B743-979B50322A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DC4301-4030-48FF-B4E9-EF9EFBDB4BAB}" srcId="{3B935D23-AEFF-40E4-B902-F7E04CBA3B0C}" destId="{696C6FBF-C275-44F3-896A-59D525EEC5B3}" srcOrd="0" destOrd="0" parTransId="{5E30921B-F612-4463-915B-2B486266BCC0}" sibTransId="{586011B9-2E03-4BF0-B101-75F8B8C59D42}"/>
    <dgm:cxn modelId="{9A4CDA03-FDD5-40AF-948C-4282D4855DAB}" type="presOf" srcId="{B9DCE415-84B1-4471-9E74-CBE318302E54}" destId="{E46F3B04-A6F1-4E75-8707-D6FAA019BA0B}" srcOrd="0" destOrd="4" presId="urn:microsoft.com/office/officeart/2005/8/layout/vList2"/>
    <dgm:cxn modelId="{07711208-B181-48FD-A44B-EDB99D8B8ACA}" type="presOf" srcId="{95D3D209-07A5-4D12-A4D7-902A596F15E8}" destId="{CC5C73CF-1515-4949-8D0A-3E59DEFBDE0C}" srcOrd="0" destOrd="0" presId="urn:microsoft.com/office/officeart/2005/8/layout/vList2"/>
    <dgm:cxn modelId="{0470EC2C-AFD3-4E81-8D50-7F30B554A0A4}" srcId="{88B16C6A-55A3-4816-B743-979B50322A77}" destId="{7B59E611-B6E4-483D-B6D6-9874FC52B7E1}" srcOrd="0" destOrd="0" parTransId="{17E2018B-8B2D-42DE-8785-5E1DB81AF1B8}" sibTransId="{0492DDE2-9118-47E0-80D4-AF6D12BF5F05}"/>
    <dgm:cxn modelId="{AD0DA13B-BB14-439A-8352-8A800D264B06}" srcId="{95D3D209-07A5-4D12-A4D7-902A596F15E8}" destId="{88B16C6A-55A3-4816-B743-979B50322A77}" srcOrd="0" destOrd="0" parTransId="{93110423-EE09-4755-A2B5-AA63B67E9EB8}" sibTransId="{E6406D09-CE48-4D57-AA85-EE3EF0B96A96}"/>
    <dgm:cxn modelId="{6A0A4F44-640D-4484-A73E-4D66D162A3F1}" srcId="{88B16C6A-55A3-4816-B743-979B50322A77}" destId="{3B935D23-AEFF-40E4-B902-F7E04CBA3B0C}" srcOrd="1" destOrd="0" parTransId="{6BA9B850-9475-41C0-9FC9-7D094A2DE78C}" sibTransId="{0EC99D2E-527D-44A0-B618-9A0D9903F55C}"/>
    <dgm:cxn modelId="{635B0F7B-68A6-4A9E-85B2-C396FA86EF8D}" type="presOf" srcId="{01E2EB1B-A04F-4F42-8FDC-21578C07DA06}" destId="{E46F3B04-A6F1-4E75-8707-D6FAA019BA0B}" srcOrd="0" destOrd="5" presId="urn:microsoft.com/office/officeart/2005/8/layout/vList2"/>
    <dgm:cxn modelId="{8D730D7C-6CA5-49B4-B1FA-84871A5A9E73}" type="presOf" srcId="{40E8BF07-3F2E-4A47-BA3C-823C93556C7F}" destId="{E46F3B04-A6F1-4E75-8707-D6FAA019BA0B}" srcOrd="0" destOrd="3" presId="urn:microsoft.com/office/officeart/2005/8/layout/vList2"/>
    <dgm:cxn modelId="{93A782C8-107C-4D20-BF27-843C6EAB3A22}" type="presOf" srcId="{7B59E611-B6E4-483D-B6D6-9874FC52B7E1}" destId="{E46F3B04-A6F1-4E75-8707-D6FAA019BA0B}" srcOrd="0" destOrd="0" presId="urn:microsoft.com/office/officeart/2005/8/layout/vList2"/>
    <dgm:cxn modelId="{FD2E42D3-3C33-4547-A3B3-6803A15847CC}" srcId="{88B16C6A-55A3-4816-B743-979B50322A77}" destId="{40E8BF07-3F2E-4A47-BA3C-823C93556C7F}" srcOrd="2" destOrd="0" parTransId="{DD2B8720-7203-4F85-8A6F-D638BD490B67}" sibTransId="{75EC92B4-F424-4BCE-97ED-E8BFF24EF998}"/>
    <dgm:cxn modelId="{59C44CD4-8E98-411A-9D81-E981D73A370D}" type="presOf" srcId="{3B935D23-AEFF-40E4-B902-F7E04CBA3B0C}" destId="{E46F3B04-A6F1-4E75-8707-D6FAA019BA0B}" srcOrd="0" destOrd="1" presId="urn:microsoft.com/office/officeart/2005/8/layout/vList2"/>
    <dgm:cxn modelId="{79456EE2-63DC-4546-A0E0-A1A5FA29863F}" type="presOf" srcId="{88B16C6A-55A3-4816-B743-979B50322A77}" destId="{CCAEB548-CA1A-48FA-A682-01D826747210}" srcOrd="0" destOrd="0" presId="urn:microsoft.com/office/officeart/2005/8/layout/vList2"/>
    <dgm:cxn modelId="{A9D80BF0-548F-4BCA-96C6-FE2B1CE4510B}" type="presOf" srcId="{696C6FBF-C275-44F3-896A-59D525EEC5B3}" destId="{E46F3B04-A6F1-4E75-8707-D6FAA019BA0B}" srcOrd="0" destOrd="2" presId="urn:microsoft.com/office/officeart/2005/8/layout/vList2"/>
    <dgm:cxn modelId="{C23F5FF3-FA4A-4F34-A2F2-BB26E63F443F}" srcId="{88B16C6A-55A3-4816-B743-979B50322A77}" destId="{01E2EB1B-A04F-4F42-8FDC-21578C07DA06}" srcOrd="4" destOrd="0" parTransId="{951DB62F-8148-4380-8CF3-1884F89D31B2}" sibTransId="{98F3945A-4D01-44F1-82DE-74F6C62DEA05}"/>
    <dgm:cxn modelId="{CCA836FE-CF31-43AF-BBF4-F74E40A247C6}" srcId="{88B16C6A-55A3-4816-B743-979B50322A77}" destId="{B9DCE415-84B1-4471-9E74-CBE318302E54}" srcOrd="3" destOrd="0" parTransId="{0A27FAA9-BF5B-45FA-915F-1A7B930DB548}" sibTransId="{E640C3B5-5B00-4303-BE3D-E20EFE0A7A05}"/>
    <dgm:cxn modelId="{70C816E7-5172-439B-A85E-0323C1ECFEC3}" type="presParOf" srcId="{CC5C73CF-1515-4949-8D0A-3E59DEFBDE0C}" destId="{CCAEB548-CA1A-48FA-A682-01D826747210}" srcOrd="0" destOrd="0" presId="urn:microsoft.com/office/officeart/2005/8/layout/vList2"/>
    <dgm:cxn modelId="{C0C7908B-52F5-4BDA-A2BA-5DA589161467}" type="presParOf" srcId="{CC5C73CF-1515-4949-8D0A-3E59DEFBDE0C}" destId="{E46F3B04-A6F1-4E75-8707-D6FAA019BA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EB548-CA1A-48FA-A682-01D826747210}">
      <dsp:nvSpPr>
        <dsp:cNvPr id="0" name=""/>
        <dsp:cNvSpPr/>
      </dsp:nvSpPr>
      <dsp:spPr>
        <a:xfrm>
          <a:off x="121579" y="370505"/>
          <a:ext cx="6657722" cy="834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KOŠER</a:t>
          </a:r>
          <a:endParaRPr lang="en-US" sz="3600" kern="1200"/>
        </a:p>
      </dsp:txBody>
      <dsp:txXfrm>
        <a:off x="162331" y="411257"/>
        <a:ext cx="6576218" cy="753303"/>
      </dsp:txXfrm>
    </dsp:sp>
    <dsp:sp modelId="{E46F3B04-A6F1-4E75-8707-D6FAA019BA0B}">
      <dsp:nvSpPr>
        <dsp:cNvPr id="0" name=""/>
        <dsp:cNvSpPr/>
      </dsp:nvSpPr>
      <dsp:spPr>
        <a:xfrm>
          <a:off x="0" y="1616276"/>
          <a:ext cx="7089169" cy="423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8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rituální čistota jídla, Talmud a Tóra přesně určují, co smí pravověrný Žid jíst a co ne.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rozlišují rituálně čistá zvířata jako jsou: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hovězí, ovce, kozy, holuby, drůbež a ryby, které mají šupiny a ploutve.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jíst naopak nemohou: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plazy, obojživelníky, vepřové, koně, hlodavce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Rituálně čisté maso musí být zabito předepsaným způsobem. Porážku provádí způsobilý řezník čistým řezem, zvíře se nechá vykrvácet, maso se omyje a prosoluje, aby z něj vyprchala krev. Maso se nesmí podávat zároveň s mléčnými výrobky.</a:t>
          </a:r>
          <a:endParaRPr lang="en-US" sz="2400" kern="1200" dirty="0"/>
        </a:p>
      </dsp:txBody>
      <dsp:txXfrm>
        <a:off x="0" y="1616276"/>
        <a:ext cx="7089169" cy="423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6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0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7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8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62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62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52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1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BCEA7D8-ABF8-44CB-B7AE-CB2CC4AD51C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8EC562-AD4E-4633-8CCA-6236E656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2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anuka" TargetMode="External"/><Relationship Id="rId2" Type="http://schemas.openxmlformats.org/officeDocument/2006/relationships/hyperlink" Target="https://cs.wikipedia.org/wiki/Jom_kipu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28806-9956-4D50-83B2-9A73D05E7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/>
              <a:t>JUDAISMUS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D79946-B61F-4530-9507-3E974AEC9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/>
              <a:t>Nikol Kubíková</a:t>
            </a:r>
          </a:p>
          <a:p>
            <a:r>
              <a:rPr lang="cs-CZ" sz="3200"/>
              <a:t>Radka Kulišová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4423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C97AEA-7CA5-4E1E-BBB2-5AAC276C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7172"/>
            <a:ext cx="7729728" cy="1188720"/>
          </a:xfrm>
          <a:prstGeom prst="ellipse">
            <a:avLst/>
          </a:prstGeo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Dějiny židovského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374EC-5022-4E18-94DF-55AAD511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98320"/>
            <a:ext cx="9865360" cy="470408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Za praotce židovského národa je považován Abrahám.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Abrahám je 1. velkou vůdčí osobností všech tří velkých náboženství západní tradice.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 Přivedl židovské kmeny do </a:t>
            </a:r>
            <a:r>
              <a:rPr lang="cs-CZ" sz="2400" dirty="0" err="1"/>
              <a:t>Kannánu</a:t>
            </a:r>
            <a:r>
              <a:rPr lang="cs-CZ" sz="2400" dirty="0"/>
              <a:t> (země zaslíbená).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Měl manželku Sáru, která nemohla mít děti, tak pro zachování rodu dovolila mít Abrahámovi dítě s jinou ženou, poté co se jim narodil syn, Sára zázrakem otěhotněla.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Abrahám + Hagar = syn Izmael (narodil se jako první avšak v neplatném vztahu).</a:t>
            </a:r>
          </a:p>
          <a:p>
            <a:pPr lvl="6">
              <a:lnSpc>
                <a:spcPct val="90000"/>
              </a:lnSpc>
            </a:pPr>
            <a:r>
              <a:rPr lang="cs-CZ" sz="2400" dirty="0"/>
              <a:t>Sára se chtěla Izmaela zbavit. Izmael odchází na Arabský poloostrov, kde sjednotí kmeny = Islám.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Abrahám + Sára = syn Izák (druhorozený avšak v platném vztahu.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Už zde vznikl spor mezi Islámem a Judaismem.</a:t>
            </a:r>
          </a:p>
        </p:txBody>
      </p:sp>
    </p:spTree>
    <p:extLst>
      <p:ext uri="{BB962C8B-B14F-4D97-AF65-F5344CB8AC3E}">
        <p14:creationId xmlns:p14="http://schemas.microsoft.com/office/powerpoint/2010/main" val="376657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EEB59F-2CE4-41F0-BCD3-955EF7BA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Dějiny židovského národa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D34580-EC85-4661-85D6-6C02CB357A1D}"/>
              </a:ext>
            </a:extLst>
          </p:cNvPr>
          <p:cNvSpPr txBox="1"/>
          <p:nvPr/>
        </p:nvSpPr>
        <p:spPr>
          <a:xfrm>
            <a:off x="1338581" y="188009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Hagar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B1448-5337-4EB1-8593-8203EC583317}"/>
              </a:ext>
            </a:extLst>
          </p:cNvPr>
          <p:cNvSpPr txBox="1"/>
          <p:nvPr/>
        </p:nvSpPr>
        <p:spPr>
          <a:xfrm>
            <a:off x="3405886" y="1874374"/>
            <a:ext cx="127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Abrahám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FBC59E5-51CE-41EB-B839-E38EFC36DCE6}"/>
              </a:ext>
            </a:extLst>
          </p:cNvPr>
          <p:cNvSpPr txBox="1"/>
          <p:nvPr/>
        </p:nvSpPr>
        <p:spPr>
          <a:xfrm>
            <a:off x="6525516" y="1879308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Sára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DC7CAE3-D58D-478E-8A08-3D2999070AE8}"/>
              </a:ext>
            </a:extLst>
          </p:cNvPr>
          <p:cNvSpPr txBox="1"/>
          <p:nvPr/>
        </p:nvSpPr>
        <p:spPr>
          <a:xfrm>
            <a:off x="4809848" y="3040759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Izák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ACDD838-5EDA-4D12-B25F-AABDC8050521}"/>
              </a:ext>
            </a:extLst>
          </p:cNvPr>
          <p:cNvSpPr txBox="1"/>
          <p:nvPr/>
        </p:nvSpPr>
        <p:spPr>
          <a:xfrm>
            <a:off x="6164936" y="3035591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Ezau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742CF1-DF24-47D7-8FDE-495680DDD7E6}"/>
              </a:ext>
            </a:extLst>
          </p:cNvPr>
          <p:cNvSpPr txBox="1"/>
          <p:nvPr/>
        </p:nvSpPr>
        <p:spPr>
          <a:xfrm>
            <a:off x="7768236" y="3062675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Rebeka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3C8F3D5-DD3D-4BEA-89CD-A2C72E53A04C}"/>
              </a:ext>
            </a:extLst>
          </p:cNvPr>
          <p:cNvSpPr txBox="1"/>
          <p:nvPr/>
        </p:nvSpPr>
        <p:spPr>
          <a:xfrm>
            <a:off x="5068370" y="4008808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Jákob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E87E692-B248-45FD-8994-11B461EC155D}"/>
              </a:ext>
            </a:extLst>
          </p:cNvPr>
          <p:cNvSpPr txBox="1"/>
          <p:nvPr/>
        </p:nvSpPr>
        <p:spPr>
          <a:xfrm>
            <a:off x="6164936" y="4003854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Ráchel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CE0FD86-01D9-45E8-BAC8-C110CEE59CC3}"/>
              </a:ext>
            </a:extLst>
          </p:cNvPr>
          <p:cNvSpPr txBox="1"/>
          <p:nvPr/>
        </p:nvSpPr>
        <p:spPr>
          <a:xfrm>
            <a:off x="1236784" y="5236538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Růben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942317D-93C7-459C-9AB9-1E659114F12F}"/>
              </a:ext>
            </a:extLst>
          </p:cNvPr>
          <p:cNvSpPr txBox="1"/>
          <p:nvPr/>
        </p:nvSpPr>
        <p:spPr>
          <a:xfrm>
            <a:off x="2007974" y="52354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Šimeón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4FDA31-814C-488F-8E8F-66A05D47C074}"/>
              </a:ext>
            </a:extLst>
          </p:cNvPr>
          <p:cNvSpPr txBox="1"/>
          <p:nvPr/>
        </p:nvSpPr>
        <p:spPr>
          <a:xfrm>
            <a:off x="2883510" y="5235171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Lévi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57629AF-CE12-428C-A6B2-255703154623}"/>
              </a:ext>
            </a:extLst>
          </p:cNvPr>
          <p:cNvSpPr txBox="1"/>
          <p:nvPr/>
        </p:nvSpPr>
        <p:spPr>
          <a:xfrm>
            <a:off x="3590600" y="52303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Juda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1A63E61-110D-449A-8C66-6D170091624F}"/>
              </a:ext>
            </a:extLst>
          </p:cNvPr>
          <p:cNvSpPr txBox="1"/>
          <p:nvPr/>
        </p:nvSpPr>
        <p:spPr>
          <a:xfrm>
            <a:off x="4707745" y="52303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Neftalí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407EFB3-FC49-4342-A1D4-60313B2FAA28}"/>
              </a:ext>
            </a:extLst>
          </p:cNvPr>
          <p:cNvSpPr txBox="1"/>
          <p:nvPr/>
        </p:nvSpPr>
        <p:spPr>
          <a:xfrm>
            <a:off x="2631882" y="3062675"/>
            <a:ext cx="85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Izmael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AEF803-79A1-4685-9584-4003B21613DD}"/>
              </a:ext>
            </a:extLst>
          </p:cNvPr>
          <p:cNvSpPr txBox="1"/>
          <p:nvPr/>
        </p:nvSpPr>
        <p:spPr>
          <a:xfrm>
            <a:off x="4147460" y="5238656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Dan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457EDE2-1B5F-4B76-B5BD-C19FEE273BEA}"/>
              </a:ext>
            </a:extLst>
          </p:cNvPr>
          <p:cNvSpPr txBox="1"/>
          <p:nvPr/>
        </p:nvSpPr>
        <p:spPr>
          <a:xfrm>
            <a:off x="5558215" y="52354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Gád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4FD17B0-BC06-4846-B758-788A33A63C3A}"/>
              </a:ext>
            </a:extLst>
          </p:cNvPr>
          <p:cNvSpPr txBox="1"/>
          <p:nvPr/>
        </p:nvSpPr>
        <p:spPr>
          <a:xfrm>
            <a:off x="6308602" y="5238656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Ašer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4249077-3C2E-4C83-9633-AF110EAADBF4}"/>
              </a:ext>
            </a:extLst>
          </p:cNvPr>
          <p:cNvSpPr txBox="1"/>
          <p:nvPr/>
        </p:nvSpPr>
        <p:spPr>
          <a:xfrm>
            <a:off x="7066232" y="52303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Isachar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C74186D-5946-4818-8251-C1C8728CC2E0}"/>
              </a:ext>
            </a:extLst>
          </p:cNvPr>
          <p:cNvSpPr txBox="1"/>
          <p:nvPr/>
        </p:nvSpPr>
        <p:spPr>
          <a:xfrm>
            <a:off x="8115852" y="5230312"/>
            <a:ext cx="106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Zabulón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CFADC27-1E58-4C33-BAA0-BC7BA0F3204A}"/>
              </a:ext>
            </a:extLst>
          </p:cNvPr>
          <p:cNvSpPr txBox="1"/>
          <p:nvPr/>
        </p:nvSpPr>
        <p:spPr>
          <a:xfrm>
            <a:off x="9295909" y="523031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Josef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0CC432C-7186-419C-87D7-2D8771A8D054}"/>
              </a:ext>
            </a:extLst>
          </p:cNvPr>
          <p:cNvSpPr txBox="1"/>
          <p:nvPr/>
        </p:nvSpPr>
        <p:spPr>
          <a:xfrm>
            <a:off x="9958663" y="5238656"/>
            <a:ext cx="113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Benjamín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97E799D-5C55-4ADA-9071-EF1AD3A20F8F}"/>
              </a:ext>
            </a:extLst>
          </p:cNvPr>
          <p:cNvCxnSpPr>
            <a:cxnSpLocks/>
          </p:cNvCxnSpPr>
          <p:nvPr/>
        </p:nvCxnSpPr>
        <p:spPr>
          <a:xfrm>
            <a:off x="1666240" y="2243706"/>
            <a:ext cx="0" cy="438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00F97BC0-7337-43C0-AAFF-73224586B678}"/>
              </a:ext>
            </a:extLst>
          </p:cNvPr>
          <p:cNvCxnSpPr>
            <a:cxnSpLocks/>
          </p:cNvCxnSpPr>
          <p:nvPr/>
        </p:nvCxnSpPr>
        <p:spPr>
          <a:xfrm>
            <a:off x="3911600" y="2243706"/>
            <a:ext cx="0" cy="449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7B191048-947B-4910-8C29-3CEB0E53697A}"/>
              </a:ext>
            </a:extLst>
          </p:cNvPr>
          <p:cNvCxnSpPr>
            <a:cxnSpLocks/>
          </p:cNvCxnSpPr>
          <p:nvPr/>
        </p:nvCxnSpPr>
        <p:spPr>
          <a:xfrm flipH="1">
            <a:off x="1666240" y="2693343"/>
            <a:ext cx="1541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F97BEDBC-712C-48B6-B829-AE52C5F08F00}"/>
              </a:ext>
            </a:extLst>
          </p:cNvPr>
          <p:cNvCxnSpPr>
            <a:cxnSpLocks/>
          </p:cNvCxnSpPr>
          <p:nvPr/>
        </p:nvCxnSpPr>
        <p:spPr>
          <a:xfrm>
            <a:off x="3220140" y="2693343"/>
            <a:ext cx="3614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5D0FA034-4A9E-44F4-96E8-62CBF563D431}"/>
              </a:ext>
            </a:extLst>
          </p:cNvPr>
          <p:cNvCxnSpPr>
            <a:cxnSpLocks/>
          </p:cNvCxnSpPr>
          <p:nvPr/>
        </p:nvCxnSpPr>
        <p:spPr>
          <a:xfrm>
            <a:off x="6835007" y="2243706"/>
            <a:ext cx="0" cy="438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D8B1E5D-ED18-4189-A757-E4BF24E7B5B0}"/>
              </a:ext>
            </a:extLst>
          </p:cNvPr>
          <p:cNvCxnSpPr>
            <a:cxnSpLocks/>
          </p:cNvCxnSpPr>
          <p:nvPr/>
        </p:nvCxnSpPr>
        <p:spPr>
          <a:xfrm>
            <a:off x="5008898" y="2693343"/>
            <a:ext cx="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4B5E8F81-6E3E-43CB-B463-D6FA903CCA16}"/>
              </a:ext>
            </a:extLst>
          </p:cNvPr>
          <p:cNvCxnSpPr>
            <a:cxnSpLocks/>
          </p:cNvCxnSpPr>
          <p:nvPr/>
        </p:nvCxnSpPr>
        <p:spPr>
          <a:xfrm>
            <a:off x="6446831" y="2693343"/>
            <a:ext cx="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0E6B3B26-C620-4030-8AD4-80F064772035}"/>
              </a:ext>
            </a:extLst>
          </p:cNvPr>
          <p:cNvCxnSpPr>
            <a:cxnSpLocks/>
          </p:cNvCxnSpPr>
          <p:nvPr/>
        </p:nvCxnSpPr>
        <p:spPr>
          <a:xfrm>
            <a:off x="8219508" y="3367969"/>
            <a:ext cx="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65BB9A43-35B0-4DBC-B2AE-A5BEF2B529D2}"/>
              </a:ext>
            </a:extLst>
          </p:cNvPr>
          <p:cNvCxnSpPr>
            <a:cxnSpLocks/>
          </p:cNvCxnSpPr>
          <p:nvPr/>
        </p:nvCxnSpPr>
        <p:spPr>
          <a:xfrm flipH="1">
            <a:off x="5008898" y="3723835"/>
            <a:ext cx="3213236" cy="8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CE91CDA6-DE19-4596-9EE6-E5217F2722C1}"/>
              </a:ext>
            </a:extLst>
          </p:cNvPr>
          <p:cNvCxnSpPr>
            <a:cxnSpLocks/>
          </p:cNvCxnSpPr>
          <p:nvPr/>
        </p:nvCxnSpPr>
        <p:spPr>
          <a:xfrm>
            <a:off x="5008898" y="3349751"/>
            <a:ext cx="0" cy="383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13526E39-1A9F-40F5-8B5D-F0A3C2729500}"/>
              </a:ext>
            </a:extLst>
          </p:cNvPr>
          <p:cNvCxnSpPr>
            <a:cxnSpLocks/>
          </p:cNvCxnSpPr>
          <p:nvPr/>
        </p:nvCxnSpPr>
        <p:spPr>
          <a:xfrm>
            <a:off x="5448452" y="3723835"/>
            <a:ext cx="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37748E13-7D65-4711-BC5A-D6BC9B7879DD}"/>
              </a:ext>
            </a:extLst>
          </p:cNvPr>
          <p:cNvCxnSpPr>
            <a:cxnSpLocks/>
          </p:cNvCxnSpPr>
          <p:nvPr/>
        </p:nvCxnSpPr>
        <p:spPr>
          <a:xfrm>
            <a:off x="5452837" y="4316183"/>
            <a:ext cx="0" cy="3234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B7DF2DEB-4314-4E72-B76D-E8AFD92C9B87}"/>
              </a:ext>
            </a:extLst>
          </p:cNvPr>
          <p:cNvCxnSpPr>
            <a:cxnSpLocks/>
          </p:cNvCxnSpPr>
          <p:nvPr/>
        </p:nvCxnSpPr>
        <p:spPr>
          <a:xfrm>
            <a:off x="6615516" y="4325181"/>
            <a:ext cx="0" cy="311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389EA921-31C2-4164-A74A-7AD6F7E4DC54}"/>
              </a:ext>
            </a:extLst>
          </p:cNvPr>
          <p:cNvCxnSpPr>
            <a:cxnSpLocks/>
          </p:cNvCxnSpPr>
          <p:nvPr/>
        </p:nvCxnSpPr>
        <p:spPr>
          <a:xfrm flipH="1">
            <a:off x="5448452" y="4637162"/>
            <a:ext cx="1172357" cy="27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D2274A70-3E9D-42F1-BD89-E3F237BA613E}"/>
              </a:ext>
            </a:extLst>
          </p:cNvPr>
          <p:cNvCxnSpPr>
            <a:cxnSpLocks/>
          </p:cNvCxnSpPr>
          <p:nvPr/>
        </p:nvCxnSpPr>
        <p:spPr>
          <a:xfrm>
            <a:off x="5795368" y="4637162"/>
            <a:ext cx="0" cy="637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A63B8FCF-682E-4546-91CA-044D874E3DEE}"/>
              </a:ext>
            </a:extLst>
          </p:cNvPr>
          <p:cNvCxnSpPr>
            <a:cxnSpLocks/>
          </p:cNvCxnSpPr>
          <p:nvPr/>
        </p:nvCxnSpPr>
        <p:spPr>
          <a:xfrm flipH="1">
            <a:off x="1605149" y="4960567"/>
            <a:ext cx="88589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4D9C6F2B-DBEC-48C8-A4D3-7418FACB3660}"/>
              </a:ext>
            </a:extLst>
          </p:cNvPr>
          <p:cNvCxnSpPr>
            <a:cxnSpLocks/>
          </p:cNvCxnSpPr>
          <p:nvPr/>
        </p:nvCxnSpPr>
        <p:spPr>
          <a:xfrm flipV="1">
            <a:off x="1605149" y="4960570"/>
            <a:ext cx="0" cy="314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0746323-E1C3-4C86-A906-73390646E10E}"/>
              </a:ext>
            </a:extLst>
          </p:cNvPr>
          <p:cNvCxnSpPr>
            <a:cxnSpLocks/>
          </p:cNvCxnSpPr>
          <p:nvPr/>
        </p:nvCxnSpPr>
        <p:spPr>
          <a:xfrm flipV="1">
            <a:off x="2500734" y="4960567"/>
            <a:ext cx="0" cy="374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CE1E01CA-A0F7-4D71-82D1-BC71813DA7A8}"/>
              </a:ext>
            </a:extLst>
          </p:cNvPr>
          <p:cNvCxnSpPr>
            <a:cxnSpLocks/>
          </p:cNvCxnSpPr>
          <p:nvPr/>
        </p:nvCxnSpPr>
        <p:spPr>
          <a:xfrm flipV="1">
            <a:off x="3220140" y="4960568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41845409-F8AA-40CE-94E9-3804031929C4}"/>
              </a:ext>
            </a:extLst>
          </p:cNvPr>
          <p:cNvCxnSpPr>
            <a:cxnSpLocks/>
          </p:cNvCxnSpPr>
          <p:nvPr/>
        </p:nvCxnSpPr>
        <p:spPr>
          <a:xfrm flipV="1">
            <a:off x="3869030" y="4960568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8D5FF0CF-0966-48A1-A2F3-14EB1260AEEF}"/>
              </a:ext>
            </a:extLst>
          </p:cNvPr>
          <p:cNvCxnSpPr>
            <a:cxnSpLocks/>
          </p:cNvCxnSpPr>
          <p:nvPr/>
        </p:nvCxnSpPr>
        <p:spPr>
          <a:xfrm flipV="1">
            <a:off x="4421480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8B66F647-210B-4068-8E96-1398C8A01340}"/>
              </a:ext>
            </a:extLst>
          </p:cNvPr>
          <p:cNvCxnSpPr>
            <a:cxnSpLocks/>
          </p:cNvCxnSpPr>
          <p:nvPr/>
        </p:nvCxnSpPr>
        <p:spPr>
          <a:xfrm flipV="1">
            <a:off x="5132980" y="4960567"/>
            <a:ext cx="0" cy="3145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D5E0D299-964C-4A93-B272-FA2076B6EC0B}"/>
              </a:ext>
            </a:extLst>
          </p:cNvPr>
          <p:cNvCxnSpPr>
            <a:cxnSpLocks/>
          </p:cNvCxnSpPr>
          <p:nvPr/>
        </p:nvCxnSpPr>
        <p:spPr>
          <a:xfrm flipV="1">
            <a:off x="6720180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BBFFFF85-B044-43E0-AD68-3F4D4EC6F4E0}"/>
              </a:ext>
            </a:extLst>
          </p:cNvPr>
          <p:cNvCxnSpPr>
            <a:cxnSpLocks/>
          </p:cNvCxnSpPr>
          <p:nvPr/>
        </p:nvCxnSpPr>
        <p:spPr>
          <a:xfrm flipV="1">
            <a:off x="7425030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D2728479-1CE6-4606-866B-8175AB9D5B96}"/>
              </a:ext>
            </a:extLst>
          </p:cNvPr>
          <p:cNvCxnSpPr>
            <a:cxnSpLocks/>
          </p:cNvCxnSpPr>
          <p:nvPr/>
        </p:nvCxnSpPr>
        <p:spPr>
          <a:xfrm flipV="1">
            <a:off x="8593430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82D3CBA1-FFBD-42CF-96EC-EAFCCF70338C}"/>
              </a:ext>
            </a:extLst>
          </p:cNvPr>
          <p:cNvCxnSpPr>
            <a:cxnSpLocks/>
          </p:cNvCxnSpPr>
          <p:nvPr/>
        </p:nvCxnSpPr>
        <p:spPr>
          <a:xfrm flipV="1">
            <a:off x="9603080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7ECBC8C4-F6E5-4D2B-9771-DCE04C064A2C}"/>
              </a:ext>
            </a:extLst>
          </p:cNvPr>
          <p:cNvCxnSpPr>
            <a:cxnSpLocks/>
          </p:cNvCxnSpPr>
          <p:nvPr/>
        </p:nvCxnSpPr>
        <p:spPr>
          <a:xfrm flipV="1">
            <a:off x="10464111" y="4960567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170269BA-625B-40C7-891C-8901C07119E8}"/>
              </a:ext>
            </a:extLst>
          </p:cNvPr>
          <p:cNvCxnSpPr>
            <a:cxnSpLocks/>
          </p:cNvCxnSpPr>
          <p:nvPr/>
        </p:nvCxnSpPr>
        <p:spPr>
          <a:xfrm flipV="1">
            <a:off x="2942540" y="2693343"/>
            <a:ext cx="0" cy="374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6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7AF969-8F6E-4ACF-9DC8-0C4CCC5B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085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Dějiny židovského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D3F6C-FD48-497F-974E-264AADBCF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346960"/>
            <a:ext cx="11236960" cy="4257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600" dirty="0"/>
              <a:t>Nejoblíbenější Jákobův syn byl Josef, ostatní na něj žárlili, tak se ho chtěli zbavit, jeli na lov, kde ho prodali do otroctví do Egypta.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Díky tomu, že byl Josef šikovný dostal svobodu a stal se velkovezírem.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 </a:t>
            </a:r>
            <a:r>
              <a:rPr lang="cs-CZ" sz="2600" dirty="0" err="1"/>
              <a:t>Kannánu</a:t>
            </a:r>
            <a:r>
              <a:rPr lang="cs-CZ" sz="2600" dirty="0"/>
              <a:t>, přestává být úroda =&gt; židé odcházejí do Egypta 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Josef přesto jak se k němu jeho bratři zachovali, pomůže židům v Egyptě aby měli dobré postavení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Ve 13. století, začínají v Egyptě nepokoje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Bůh si zvolil Mojžíše jako spasitele, který má odvést židy z Egypta.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Deset ran egyptských = poslední nejkrutější ránou je zabití prvorozených, v každé rodině, kteří neměli na dveřích kříž z krve berana.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Při desáté ráně, umřel i Faraónův syn.</a:t>
            </a: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43482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E33C4D-700F-49EE-85CB-444392E0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Dějiny židovského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B63CE-EEFE-4440-9F98-1C33DB2E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302" y="1843590"/>
            <a:ext cx="8779512" cy="364281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solidFill>
                  <a:srgbClr val="404040"/>
                </a:solidFill>
              </a:rPr>
              <a:t>Poté židé utíkají z Egypta a Egypťané je pronásledují.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Utečou až k Rudému moři =&gt; moře se před nimi rozestoupí a židé přejdou moře suchou nohou</a:t>
            </a:r>
          </a:p>
          <a:p>
            <a:r>
              <a:rPr lang="cs-CZ" sz="2400" dirty="0">
                <a:solidFill>
                  <a:srgbClr val="404040"/>
                </a:solidFill>
              </a:rPr>
              <a:t>Egypťané takové štěstí neměli a v moři se utopili.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Dostali se do pouště a strávili tam 40 let =&gt; jsou nespokojeni.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Mojžíš vystoupá na horu Sinaj, kde se mu bůh zjeví v podobě hořícího keře a dá mu 10 přikázání.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Poté se dostali zpět do Kanaánu a začala éra velkých židovských králů (David, Šalamoun)</a:t>
            </a:r>
          </a:p>
        </p:txBody>
      </p:sp>
    </p:spTree>
    <p:extLst>
      <p:ext uri="{BB962C8B-B14F-4D97-AF65-F5344CB8AC3E}">
        <p14:creationId xmlns:p14="http://schemas.microsoft.com/office/powerpoint/2010/main" val="187169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zeď nářků">
            <a:extLst>
              <a:ext uri="{FF2B5EF4-FFF2-40B4-BE49-F238E27FC236}">
                <a16:creationId xmlns:a16="http://schemas.microsoft.com/office/drawing/2014/main" id="{19048708-ACBE-4132-B31B-BC86B49BD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6284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7E6A6F-41C1-4B97-8AAC-6EBC7147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957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Dějiny židovského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AC772-F41A-43A7-9585-B7504D5D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153412"/>
            <a:ext cx="11775440" cy="45725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Král Šalamoun založil chrám v Jeruzalémě, který byl centrem náboženského kultu židů.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 roce 586 př. n. l. byl chrám vypálen babylonskými vojsky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Židé jej však brzy poté znovu vystavěli.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Významným předělem židovské náboženské tradice byly události kolem 1. století n. l., které souviseli s působením Ježíše Krista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Část židů uznala, že Ježíš je očekávaný Mesiáš a stala se křesťany.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Dalším významným zlomem bylo druhé zničení, chrámu v Jeruzalémě, římskými vojsky císaře Tita v roce 70 našeho letopočtu.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 chrámu v Jeruzalémě zůstalo jen jeho opevnění, které známe jako </a:t>
            </a:r>
            <a:r>
              <a:rPr lang="cs-CZ" sz="2400" b="1" i="1" dirty="0"/>
              <a:t>Zeď nářků.</a:t>
            </a:r>
          </a:p>
        </p:txBody>
      </p:sp>
    </p:spTree>
    <p:extLst>
      <p:ext uri="{BB962C8B-B14F-4D97-AF65-F5344CB8AC3E}">
        <p14:creationId xmlns:p14="http://schemas.microsoft.com/office/powerpoint/2010/main" val="364845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67E7F6-3BC4-46FA-8664-59DC71F3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600">
                <a:solidFill>
                  <a:srgbClr val="FFFFFF"/>
                </a:solidFill>
              </a:rPr>
              <a:t>Sionistické hnutí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FB566-B321-401B-B68A-D8D44940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280" y="863600"/>
            <a:ext cx="6847840" cy="545592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Vzniklo v 19. století</a:t>
            </a:r>
          </a:p>
          <a:p>
            <a:r>
              <a:rPr lang="cs-CZ" sz="2400" dirty="0"/>
              <a:t>Je to dlouholetá snaha židů o založení vlastního státu</a:t>
            </a:r>
          </a:p>
          <a:p>
            <a:r>
              <a:rPr lang="cs-CZ" sz="2400" dirty="0"/>
              <a:t>Tato snaha vyvrcholila v roce 1947, kdy Valné shromáždění OSN přijalo usnesení o rozdělení Palestiny na arabskou a židovskou část.</a:t>
            </a:r>
          </a:p>
          <a:p>
            <a:r>
              <a:rPr lang="cs-CZ" sz="2400" dirty="0"/>
              <a:t>14. května 1948 byl vyhlášen samostatný židovský stát Izrael.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0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B071E-68AC-4C8B-AE04-E0C24358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Pronásledování židů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DD9F8-D7AD-4189-B307-093FD54A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060" y="71119"/>
            <a:ext cx="6765179" cy="671576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Židé byli kvůli odlišnosti své víry o způsobu života po celou historii terčem útoků ze strany většinové společnosti</a:t>
            </a:r>
          </a:p>
          <a:p>
            <a:r>
              <a:rPr lang="cs-CZ" sz="2400" dirty="0">
                <a:solidFill>
                  <a:schemeClr val="bg1"/>
                </a:solidFill>
              </a:rPr>
              <a:t>Antisemitismus = náboženská a později rasová nenávist k židům</a:t>
            </a:r>
          </a:p>
          <a:p>
            <a:r>
              <a:rPr lang="cs-CZ" sz="2400" dirty="0">
                <a:solidFill>
                  <a:schemeClr val="bg1"/>
                </a:solidFill>
              </a:rPr>
              <a:t>Židé byli považováni za méněcenné, byli vyháněni z míst, kde žili, byli zabíjeni a různým způsobem diskriminováni.</a:t>
            </a:r>
          </a:p>
          <a:p>
            <a:r>
              <a:rPr lang="cs-CZ" sz="2400" dirty="0">
                <a:solidFill>
                  <a:schemeClr val="bg1"/>
                </a:solidFill>
              </a:rPr>
              <a:t>Např. byli soustřeďováni v uzavřených částech měst = ghettech </a:t>
            </a:r>
          </a:p>
          <a:p>
            <a:r>
              <a:rPr lang="cs-CZ" sz="2400" dirty="0">
                <a:solidFill>
                  <a:schemeClr val="bg1"/>
                </a:solidFill>
              </a:rPr>
              <a:t>Konali se POGROMY na židy (např. Křišťálová noc 1938)</a:t>
            </a:r>
          </a:p>
          <a:p>
            <a:r>
              <a:rPr lang="cs-CZ" sz="2400" dirty="0">
                <a:solidFill>
                  <a:schemeClr val="bg1"/>
                </a:solidFill>
              </a:rPr>
              <a:t>Antisemitismus vyvrcholil ve 20. století HOLOCAUSTEM = systematické vyvražďování židů nacisty za 2. sv. války.</a:t>
            </a:r>
          </a:p>
        </p:txBody>
      </p:sp>
    </p:spTree>
    <p:extLst>
      <p:ext uri="{BB962C8B-B14F-4D97-AF65-F5344CB8AC3E}">
        <p14:creationId xmlns:p14="http://schemas.microsoft.com/office/powerpoint/2010/main" val="48408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židovský kalendář">
            <a:extLst>
              <a:ext uri="{FF2B5EF4-FFF2-40B4-BE49-F238E27FC236}">
                <a16:creationId xmlns:a16="http://schemas.microsoft.com/office/drawing/2014/main" id="{B206585D-AD21-4BB1-949C-37790B43D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23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71BC95-B925-4D43-BD2F-E429B504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Židovský kalendář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5C9EA-4678-4715-BF26-9D891BCF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cs-CZ" sz="2400" dirty="0"/>
              <a:t>Židovský kalendář je velmi specifický. Dalo by se říci, že je vystavěn na kompromisu. Respektuje totiž jak lunární fáze, tak i pohyb planety Země kolem Slunce. Podle slunečního cyklu počítá roky a podle lunárního cyklu měsíce. </a:t>
            </a:r>
          </a:p>
          <a:p>
            <a:r>
              <a:rPr lang="cs-CZ" sz="2400" dirty="0"/>
              <a:t>Letopočet je zcela odlišný.</a:t>
            </a:r>
          </a:p>
          <a:p>
            <a:r>
              <a:rPr lang="cs-CZ" sz="2400" dirty="0"/>
              <a:t>Židovský kalendář začíná od stvoření, a proto rok 2020 je rokem 5780.</a:t>
            </a:r>
          </a:p>
        </p:txBody>
      </p:sp>
    </p:spTree>
    <p:extLst>
      <p:ext uri="{BB962C8B-B14F-4D97-AF65-F5344CB8AC3E}">
        <p14:creationId xmlns:p14="http://schemas.microsoft.com/office/powerpoint/2010/main" val="14925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A3823A-1E9B-4108-8181-4738D8F7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806357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Židovské symboly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A511B-8BCC-4A86-8749-D7518A70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i="1" dirty="0">
                <a:solidFill>
                  <a:srgbClr val="FFFFFF"/>
                </a:solidFill>
              </a:rPr>
              <a:t>MENORA</a:t>
            </a:r>
            <a:r>
              <a:rPr lang="cs-CZ" sz="2800" dirty="0">
                <a:solidFill>
                  <a:srgbClr val="FFFFFF"/>
                </a:solidFill>
              </a:rPr>
              <a:t> – sedmiramenný svícen</a:t>
            </a:r>
          </a:p>
          <a:p>
            <a:pPr marL="228600" lvl="1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- Symbolizuje 7 dní tvoření světa</a:t>
            </a:r>
          </a:p>
          <a:p>
            <a:pPr marL="228600" lvl="1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- Státní symbol Izraele</a:t>
            </a:r>
          </a:p>
          <a:p>
            <a:pPr marL="228600" lvl="1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- Zapaluje se během náboženských obřadů a židovských svátků.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menora">
            <a:extLst>
              <a:ext uri="{FF2B5EF4-FFF2-40B4-BE49-F238E27FC236}">
                <a16:creationId xmlns:a16="http://schemas.microsoft.com/office/drawing/2014/main" id="{BD01240B-0D9F-4E56-A7D4-DAC74E48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427" y="970949"/>
            <a:ext cx="3254098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5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davidova hvězda">
            <a:extLst>
              <a:ext uri="{FF2B5EF4-FFF2-40B4-BE49-F238E27FC236}">
                <a16:creationId xmlns:a16="http://schemas.microsoft.com/office/drawing/2014/main" id="{DC27E5E9-4AEA-46A4-A397-3DD8B689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474" y="3377509"/>
            <a:ext cx="2358112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Rectangle 76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D0FD93-3432-4D08-9AA5-7DB1A607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12" y="36239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Židovské symboly</a:t>
            </a:r>
          </a:p>
        </p:txBody>
      </p:sp>
      <p:pic>
        <p:nvPicPr>
          <p:cNvPr id="8200" name="Picture 8" descr="Image result for davidova hvězda">
            <a:extLst>
              <a:ext uri="{FF2B5EF4-FFF2-40B4-BE49-F238E27FC236}">
                <a16:creationId xmlns:a16="http://schemas.microsoft.com/office/drawing/2014/main" id="{CF663C7F-C437-4A6F-943A-CFBC32CE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640" y="321733"/>
            <a:ext cx="2747781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1B9AF-3CBC-453C-B4EE-6F6CDE44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1757680"/>
            <a:ext cx="5285791" cy="47379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FFFF"/>
                </a:solidFill>
              </a:rPr>
              <a:t>DAVIDOVA HVĚZDA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FFFF"/>
                </a:solidFill>
              </a:rPr>
              <a:t>Název odvozen od židovského krále Davida.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FFFF"/>
                </a:solidFill>
              </a:rPr>
              <a:t>Symbol Izraele a židovství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FFFF"/>
                </a:solidFill>
              </a:rPr>
              <a:t>6 cípů tvořených dvěma trojúhelníky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FFFF"/>
                </a:solidFill>
              </a:rPr>
              <a:t>Trojúhelník špicí nahoru jako symbol mužského elementu (oheň), trojúhelník špicí dolů jako symbol ženského elementu (voda).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FFFF"/>
                </a:solidFill>
              </a:rPr>
              <a:t>Během 2. sv. války museli židé nosit žluté hvězdy s nápisem JUDE</a:t>
            </a:r>
          </a:p>
        </p:txBody>
      </p:sp>
    </p:spTree>
    <p:extLst>
      <p:ext uri="{BB962C8B-B14F-4D97-AF65-F5344CB8AC3E}">
        <p14:creationId xmlns:p14="http://schemas.microsoft.com/office/powerpoint/2010/main" val="15418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948" y="0"/>
            <a:ext cx="67321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CFD91F-0190-456D-8230-2599DA59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6" y="331351"/>
            <a:ext cx="866986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JUDAISMUS JAKO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313B3-B3DE-45EE-81C6-286ABA50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950" y="1684595"/>
            <a:ext cx="6660101" cy="5008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monoteistické náboženství (víra v jediného boha)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nejstarší náboženství =&gt; náboženství hebrejských kmenů  (2. tisíciletí př. n. l.)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nemají konkrétní jméno pro boha, =&gt; nazývají ho, různými opisy, např. JAHVE </a:t>
            </a:r>
          </a:p>
          <a:p>
            <a:pPr lvl="3">
              <a:lnSpc>
                <a:spcPct val="90000"/>
              </a:lnSpc>
            </a:pPr>
            <a:r>
              <a:rPr lang="cs-CZ" sz="2400" dirty="0"/>
              <a:t>znamená v překladu „jsem, který jsem“ a značí tak jedinečnost a absolutnost Boha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Židé očekávají příchod mesiáše (spravedlivého panovníka, který je vyvede z utrpení, do zaslíbené země)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Židé rovněž věří ve vzkříšení mrtvých a v poslední soud.</a:t>
            </a:r>
          </a:p>
        </p:txBody>
      </p:sp>
    </p:spTree>
    <p:extLst>
      <p:ext uri="{BB962C8B-B14F-4D97-AF65-F5344CB8AC3E}">
        <p14:creationId xmlns:p14="http://schemas.microsoft.com/office/powerpoint/2010/main" val="292847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E9E859-4030-4A7D-8635-4905082A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ŽIDOVSKÉ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FC81D-D2B4-43B7-BB59-C5134B3C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301422"/>
            <a:ext cx="8779512" cy="3124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404040"/>
                </a:solidFill>
              </a:rPr>
              <a:t>ŠABAT</a:t>
            </a:r>
          </a:p>
          <a:p>
            <a:r>
              <a:rPr lang="cs-CZ" sz="2400" dirty="0">
                <a:solidFill>
                  <a:srgbClr val="404040"/>
                </a:solidFill>
              </a:rPr>
              <a:t>Sobota, den odpočinku, slaví se každý týden, připomíná stvoření světa a vyvedení izraelského lidu z Egypta.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Je spojen s náboženskými předpisy (např. zákaz fyzické činnosti, vaření, cestování).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Začíná už v pátek v podvečer, kdy se zapalují svíčky a koná se </a:t>
            </a:r>
            <a:r>
              <a:rPr lang="cs-CZ" sz="2400" dirty="0" err="1">
                <a:solidFill>
                  <a:srgbClr val="404040"/>
                </a:solidFill>
              </a:rPr>
              <a:t>šabatová</a:t>
            </a:r>
            <a:r>
              <a:rPr lang="cs-CZ" sz="2400" dirty="0">
                <a:solidFill>
                  <a:srgbClr val="404040"/>
                </a:solidFill>
              </a:rPr>
              <a:t> bohoslužba v synagoze.</a:t>
            </a:r>
          </a:p>
          <a:p>
            <a:endParaRPr lang="cs-CZ" dirty="0">
              <a:solidFill>
                <a:srgbClr val="404040"/>
              </a:solidFill>
            </a:endParaRPr>
          </a:p>
        </p:txBody>
      </p:sp>
      <p:pic>
        <p:nvPicPr>
          <p:cNvPr id="1026" name="Picture 2" descr="Image result for šabat">
            <a:extLst>
              <a:ext uri="{FF2B5EF4-FFF2-40B4-BE49-F238E27FC236}">
                <a16:creationId xmlns:a16="http://schemas.microsoft.com/office/drawing/2014/main" id="{183A712F-E4D8-47F5-87F3-29F64522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21" y="4892037"/>
            <a:ext cx="2808606" cy="186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OM KIPUR">
            <a:extLst>
              <a:ext uri="{FF2B5EF4-FFF2-40B4-BE49-F238E27FC236}">
                <a16:creationId xmlns:a16="http://schemas.microsoft.com/office/drawing/2014/main" id="{6E0A9C47-39AA-40B4-84F8-AF9C9237C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2" b="111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D30E91-AA3C-40F8-903A-B05136FD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Židovské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DEC31-9E1F-4D4A-B4F7-CE29066C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235200"/>
            <a:ext cx="10424160" cy="422656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sz="2800" b="1" dirty="0"/>
              <a:t>JOM KIPUR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Den smíření – nejposvátnější židovský den.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Židé se postí, modlí se za odpuštění a šťastný nový rok (slaví se po začátku židovského nového roku, který připadá na září/říjen), konají se bohoslužby v synagogách.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Tento den totiž odpustil Bůh Izraeli zhotovení zlatého telete a tento den se také Abrahám obřezal</a:t>
            </a:r>
            <a:r>
              <a:rPr lang="cs-CZ" sz="2400" baseline="30000" dirty="0"/>
              <a:t> </a:t>
            </a:r>
            <a:r>
              <a:rPr lang="cs-CZ" sz="2400" dirty="0"/>
              <a:t>a uzavřel tak smlouvu s Hospodinem.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Tento den se připomíná dlouhým, více než 24 hodin trvajícím půstem a intenzivními modlitbami. Jako jediný den v roce má celkem pět modlitebních časů, během kterých se říkají amidy (modlitby) – </a:t>
            </a:r>
            <a:r>
              <a:rPr lang="cs-CZ" sz="2400" dirty="0" err="1"/>
              <a:t>Ma'ariv</a:t>
            </a:r>
            <a:r>
              <a:rPr lang="cs-CZ" sz="2400" dirty="0"/>
              <a:t>, </a:t>
            </a:r>
            <a:r>
              <a:rPr lang="cs-CZ" sz="2400" dirty="0" err="1"/>
              <a:t>Šacharit</a:t>
            </a:r>
            <a:r>
              <a:rPr lang="cs-CZ" sz="2400" dirty="0"/>
              <a:t>, </a:t>
            </a:r>
            <a:r>
              <a:rPr lang="cs-CZ" sz="2400" dirty="0" err="1"/>
              <a:t>Musaf</a:t>
            </a:r>
            <a:r>
              <a:rPr lang="cs-CZ" sz="2400" dirty="0"/>
              <a:t>, </a:t>
            </a:r>
            <a:r>
              <a:rPr lang="cs-CZ" sz="2400" dirty="0" err="1"/>
              <a:t>Mincha</a:t>
            </a:r>
            <a:r>
              <a:rPr lang="cs-CZ" sz="2400" dirty="0"/>
              <a:t> a </a:t>
            </a:r>
            <a:r>
              <a:rPr lang="cs-CZ" sz="2400" dirty="0" err="1"/>
              <a:t>Ne'ila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59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anuka">
            <a:extLst>
              <a:ext uri="{FF2B5EF4-FFF2-40B4-BE49-F238E27FC236}">
                <a16:creationId xmlns:a16="http://schemas.microsoft.com/office/drawing/2014/main" id="{2E5DBB89-6559-4167-AB11-96FD4F73B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b="11893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70351F-0F9C-428A-91DD-5F224F55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Židovské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0F2BD-45A2-495A-9A0B-4AC9D60D9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91424" cy="388467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sz="2800" b="1" dirty="0"/>
              <a:t>CHANUKA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Svátek světel – 8 denní svátek, který počínaje podle židovského kalendáře 25. dnem měsíce </a:t>
            </a:r>
            <a:r>
              <a:rPr lang="cs-CZ" sz="2400" dirty="0" err="1"/>
              <a:t>kislev</a:t>
            </a:r>
            <a:r>
              <a:rPr lang="cs-CZ" sz="2400" dirty="0"/>
              <a:t>, což připadá na období od konce listopadu do konce prosince.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Připomíná znovuzasvěcení jeruzalémského Chrámu (ten byl znesvěcen obětováním prasete syrským králem Antiochem IV. Epifanem ve 2. století př. n. l., což vedlo k povstání Makabejských; po makabejském vítězství byl Chrám očištěn a byl v něm zapálen svícen, který hořel 8 dní, i když měl olej jen na jeden den).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Svátek se slaví zapalováním osmiramenných svícnů.</a:t>
            </a:r>
          </a:p>
        </p:txBody>
      </p:sp>
    </p:spTree>
    <p:extLst>
      <p:ext uri="{BB962C8B-B14F-4D97-AF65-F5344CB8AC3E}">
        <p14:creationId xmlns:p14="http://schemas.microsoft.com/office/powerpoint/2010/main" val="52707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sach">
            <a:extLst>
              <a:ext uri="{FF2B5EF4-FFF2-40B4-BE49-F238E27FC236}">
                <a16:creationId xmlns:a16="http://schemas.microsoft.com/office/drawing/2014/main" id="{228B08CC-5234-4162-86AA-46A09700F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31C1D4-AE97-44E7-ABC4-AC4BAF3B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Židovské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C043D-66FD-4DF5-A4AB-91017628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878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000" b="1" dirty="0"/>
              <a:t>PESACH</a:t>
            </a:r>
          </a:p>
          <a:p>
            <a:r>
              <a:rPr lang="cs-CZ" sz="2600" dirty="0"/>
              <a:t>Svátek nekvašených chlebů – 8 denní poutní svátek, odkazuje na obchod Židů z Egypta.</a:t>
            </a:r>
          </a:p>
          <a:p>
            <a:r>
              <a:rPr lang="cs-CZ" sz="2600" dirty="0"/>
              <a:t>Vrcholem je 1. večer, kdy se koná tzv. seder. Židé se sejdou u rodinného stolu, vyprávějí si příběh o tom, jak předci opustili Egypt. Ke slavení patří bohatě prostřená tabule. Jídlo má symbolický charakter, patří k němu nekvašený chléb (připomíná chléb, který židé jedli, když narychlo opouštěli Egypt), hořké byliny (symbolizují egyptské otroctví), miska slané vody s máčenou petrželí (odkazuje na slzy otroctví), a další…</a:t>
            </a:r>
          </a:p>
        </p:txBody>
      </p:sp>
    </p:spTree>
    <p:extLst>
      <p:ext uri="{BB962C8B-B14F-4D97-AF65-F5344CB8AC3E}">
        <p14:creationId xmlns:p14="http://schemas.microsoft.com/office/powerpoint/2010/main" val="256864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š ha šana">
            <a:extLst>
              <a:ext uri="{FF2B5EF4-FFF2-40B4-BE49-F238E27FC236}">
                <a16:creationId xmlns:a16="http://schemas.microsoft.com/office/drawing/2014/main" id="{67B31C97-B583-4C6F-9C63-0383BF2C8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433AD2-255C-47EA-B3DA-0455064B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Židovské svátky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F3556-0E52-4054-8D7E-A4E57EE4C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2638044"/>
            <a:ext cx="11250202" cy="3947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ROŠ HAŠŠANA</a:t>
            </a:r>
          </a:p>
          <a:p>
            <a:r>
              <a:rPr lang="cs-CZ" sz="2400" dirty="0"/>
              <a:t>Oslava nového roku</a:t>
            </a:r>
          </a:p>
          <a:p>
            <a:r>
              <a:rPr lang="cs-CZ" sz="2400" dirty="0"/>
              <a:t>tradicí je podávat jablko s medem, což má symbolizovat naději že příští rok bude „sladký jako med“</a:t>
            </a:r>
          </a:p>
          <a:p>
            <a:r>
              <a:rPr lang="cs-CZ" sz="2400" dirty="0"/>
              <a:t>Neodmyslitelným rysem svátku je troubení na beraní roh, zvaný šofar.</a:t>
            </a:r>
          </a:p>
          <a:p>
            <a:r>
              <a:rPr lang="cs-CZ" sz="2400" dirty="0"/>
              <a:t>Zvuk rohu má připomínat smlouvu uzavřenou mezi Hospodinem a Izraelem na hoře Sinaj.</a:t>
            </a:r>
          </a:p>
        </p:txBody>
      </p:sp>
    </p:spTree>
    <p:extLst>
      <p:ext uri="{BB962C8B-B14F-4D97-AF65-F5344CB8AC3E}">
        <p14:creationId xmlns:p14="http://schemas.microsoft.com/office/powerpoint/2010/main" val="13006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AFFE5-FABF-43F8-95CC-0B5A82FE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44" y="825096"/>
            <a:ext cx="6889624" cy="4830965"/>
          </a:xfrm>
        </p:spPr>
        <p:txBody>
          <a:bodyPr anchor="ctr">
            <a:normAutofit fontScale="92500"/>
          </a:bodyPr>
          <a:lstStyle/>
          <a:p>
            <a:r>
              <a:rPr lang="cs-CZ" sz="2400" dirty="0">
                <a:solidFill>
                  <a:srgbClr val="404040"/>
                </a:solidFill>
              </a:rPr>
              <a:t>Zařazení jedince do náboženského života se u chlapců koná prostřednictvím obřízky – náboženský obřad, kterým je vítán  nově narozený židovský chlapec.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Obřízka symbolizuje uzavření smlouvy s Bohem a je vykonávána většinou 8 den po narození.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Pro chlapce je nejdůležitějším náboženským obřadem </a:t>
            </a:r>
            <a:r>
              <a:rPr lang="cs-CZ" sz="2400" b="1" i="1" dirty="0">
                <a:solidFill>
                  <a:srgbClr val="404040"/>
                </a:solidFill>
              </a:rPr>
              <a:t>bar </a:t>
            </a:r>
            <a:r>
              <a:rPr lang="cs-CZ" sz="2400" b="1" i="1" dirty="0" err="1">
                <a:solidFill>
                  <a:srgbClr val="404040"/>
                </a:solidFill>
              </a:rPr>
              <a:t>micva</a:t>
            </a:r>
            <a:r>
              <a:rPr lang="cs-CZ" sz="2400" b="1" i="1" dirty="0">
                <a:solidFill>
                  <a:srgbClr val="404040"/>
                </a:solidFill>
              </a:rPr>
              <a:t> </a:t>
            </a:r>
            <a:r>
              <a:rPr lang="cs-CZ" sz="2400" dirty="0">
                <a:solidFill>
                  <a:srgbClr val="404040"/>
                </a:solidFill>
              </a:rPr>
              <a:t>(obřad, během něhož se z chlapce stává nábožensky dospělý muž.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Před obřadem prochází studiem - se učí hebrejsky, seznamují se s náboženskými povinnostmi.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Obdobou pro dívky je </a:t>
            </a:r>
            <a:r>
              <a:rPr lang="cs-CZ" sz="2400" b="1" i="1" dirty="0" err="1">
                <a:solidFill>
                  <a:srgbClr val="404040"/>
                </a:solidFill>
              </a:rPr>
              <a:t>bat</a:t>
            </a:r>
            <a:r>
              <a:rPr lang="cs-CZ" sz="2400" b="1" i="1" dirty="0">
                <a:solidFill>
                  <a:srgbClr val="404040"/>
                </a:solidFill>
              </a:rPr>
              <a:t> </a:t>
            </a:r>
            <a:r>
              <a:rPr lang="cs-CZ" sz="2400" b="1" i="1" dirty="0" err="1">
                <a:solidFill>
                  <a:srgbClr val="404040"/>
                </a:solidFill>
              </a:rPr>
              <a:t>micva</a:t>
            </a:r>
            <a:r>
              <a:rPr lang="cs-CZ" sz="2400" b="1" i="1" dirty="0">
                <a:solidFill>
                  <a:srgbClr val="404040"/>
                </a:solidFill>
              </a:rPr>
              <a:t> </a:t>
            </a:r>
            <a:r>
              <a:rPr lang="cs-CZ" sz="2400" dirty="0">
                <a:solidFill>
                  <a:srgbClr val="404040"/>
                </a:solidFill>
              </a:rPr>
              <a:t>– slaví se dovršení věku 12 let.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1A2F80-A46B-496C-BE6A-EDFCD1B3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Židovské tradice</a:t>
            </a:r>
          </a:p>
        </p:txBody>
      </p:sp>
    </p:spTree>
    <p:extLst>
      <p:ext uri="{BB962C8B-B14F-4D97-AF65-F5344CB8AC3E}">
        <p14:creationId xmlns:p14="http://schemas.microsoft.com/office/powerpoint/2010/main" val="210434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C4DB1-1FC5-41C6-B98A-1736F3F2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Židovské tradice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D0336FF-6A3E-4A3B-8E28-A34E32241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482708"/>
              </p:ext>
            </p:extLst>
          </p:nvPr>
        </p:nvGraphicFramePr>
        <p:xfrm>
          <a:off x="4972691" y="82193"/>
          <a:ext cx="7089169" cy="663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63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3D5746-9053-419E-9F22-C6EFEB3C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Židovské tradice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A0B10-FD28-4BD8-985D-42FD482F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64387"/>
            <a:ext cx="6346876" cy="631860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800" b="1" dirty="0"/>
              <a:t>SVATBA – CHATUNA</a:t>
            </a:r>
          </a:p>
          <a:p>
            <a:r>
              <a:rPr lang="cs-CZ" sz="2400" dirty="0"/>
              <a:t>Nutné sepsat smlouvu – pro případ smrti partnera či rozvodu. </a:t>
            </a:r>
          </a:p>
          <a:p>
            <a:r>
              <a:rPr lang="cs-CZ" sz="2400" dirty="0"/>
              <a:t>Nelze se brát v sobotu – podpis smlouvy je považován za práci. </a:t>
            </a:r>
          </a:p>
          <a:p>
            <a:r>
              <a:rPr lang="cs-CZ" sz="2400" dirty="0"/>
              <a:t>Svatbu veden rabín. </a:t>
            </a:r>
          </a:p>
          <a:p>
            <a:r>
              <a:rPr lang="cs-CZ" sz="2400" i="1" u="sng" dirty="0" err="1"/>
              <a:t>Levirátní</a:t>
            </a:r>
            <a:r>
              <a:rPr lang="cs-CZ" sz="2400" i="1" u="sng" dirty="0"/>
              <a:t> manželství </a:t>
            </a:r>
            <a:r>
              <a:rPr lang="cs-CZ" sz="2400" dirty="0"/>
              <a:t>– zemře-li muž z bezdětného manželství, je jeho svobodný bratr povinen vzít si vdovu. Pokud se jim pak narodí syn, jmenuje se po zemřelém a je považován za jeho syna. </a:t>
            </a:r>
          </a:p>
        </p:txBody>
      </p:sp>
    </p:spTree>
    <p:extLst>
      <p:ext uri="{BB962C8B-B14F-4D97-AF65-F5344CB8AC3E}">
        <p14:creationId xmlns:p14="http://schemas.microsoft.com/office/powerpoint/2010/main" val="288691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E9E439-11B6-442A-9F46-50239670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Židovské tradice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2B649-62A9-4549-B07D-96403FFC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DOMÁCNOST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sz="2600" i="1" dirty="0" err="1">
                <a:solidFill>
                  <a:schemeClr val="bg1"/>
                </a:solidFill>
              </a:rPr>
              <a:t>mezuza</a:t>
            </a:r>
            <a:r>
              <a:rPr lang="cs-CZ" sz="2600" dirty="0">
                <a:solidFill>
                  <a:schemeClr val="bg1"/>
                </a:solidFill>
              </a:rPr>
              <a:t> – kovová či kožená schránka obsahující ručně psané židovské vyznání víry. Židé se jí při odchodu a příchodu dotknou, aby vyjádřili, že v jejich domě se židovská pravidla ctí. </a:t>
            </a:r>
          </a:p>
          <a:p>
            <a:r>
              <a:rPr lang="cs-CZ" sz="2600" i="1" dirty="0" err="1">
                <a:solidFill>
                  <a:schemeClr val="bg1"/>
                </a:solidFill>
              </a:rPr>
              <a:t>mizrach</a:t>
            </a:r>
            <a:r>
              <a:rPr lang="cs-CZ" sz="2600" dirty="0">
                <a:solidFill>
                  <a:schemeClr val="bg1"/>
                </a:solidFill>
              </a:rPr>
              <a:t> – zdobená deka sloužící k modlení. Vždy orientována směrem k Jeruzalému. </a:t>
            </a:r>
          </a:p>
        </p:txBody>
      </p:sp>
      <p:pic>
        <p:nvPicPr>
          <p:cNvPr id="3074" name="Picture 2" descr="Image result for mezuza na dveřích">
            <a:extLst>
              <a:ext uri="{FF2B5EF4-FFF2-40B4-BE49-F238E27FC236}">
                <a16:creationId xmlns:a16="http://schemas.microsoft.com/office/drawing/2014/main" id="{0251FACD-A3F9-4E80-AC1E-CFF56C30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2211" y="403872"/>
            <a:ext cx="2676001" cy="29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zrach">
            <a:extLst>
              <a:ext uri="{FF2B5EF4-FFF2-40B4-BE49-F238E27FC236}">
                <a16:creationId xmlns:a16="http://schemas.microsoft.com/office/drawing/2014/main" id="{362C3F01-6C5D-49D9-B175-CC7B3B0F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119" y="3771613"/>
            <a:ext cx="3614056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0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EF7E4F-67A8-41CD-9E74-D8A6F267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94449-5558-4F1C-B760-8764B179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  <a:hlinkClick r:id="rId2"/>
              </a:rPr>
              <a:t>https://cs.wikipedia.org/wiki/Jom_kipur</a:t>
            </a:r>
            <a:endParaRPr lang="cs-CZ" dirty="0">
              <a:solidFill>
                <a:srgbClr val="404040"/>
              </a:solidFill>
            </a:endParaRPr>
          </a:p>
          <a:p>
            <a:r>
              <a:rPr lang="cs-CZ" dirty="0">
                <a:hlinkClick r:id="rId3"/>
              </a:rPr>
              <a:t>https://cs.wikipedia.org/wiki/Chanuka</a:t>
            </a:r>
            <a:endParaRPr lang="cs-CZ" dirty="0">
              <a:solidFill>
                <a:srgbClr val="404040"/>
              </a:solidFill>
            </a:endParaRP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78F0A8-8EB2-42D1-B052-CFBDF5B3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POSVÁTNÉ SPISY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84C17-2BCB-4E22-83BE-107EDCA2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</a:rPr>
              <a:t>Židovskou biblí je TANACH = má 3 části</a:t>
            </a:r>
          </a:p>
          <a:p>
            <a:pPr lvl="2"/>
            <a:r>
              <a:rPr lang="cs-CZ" sz="2400" b="1" i="1" dirty="0">
                <a:solidFill>
                  <a:srgbClr val="404040"/>
                </a:solidFill>
              </a:rPr>
              <a:t>TÓRA</a:t>
            </a:r>
            <a:r>
              <a:rPr lang="cs-CZ" sz="2400" dirty="0">
                <a:solidFill>
                  <a:srgbClr val="404040"/>
                </a:solidFill>
              </a:rPr>
              <a:t> (základní posvátný spis)</a:t>
            </a:r>
          </a:p>
          <a:p>
            <a:pPr lvl="6"/>
            <a:r>
              <a:rPr lang="cs-CZ" sz="2400" dirty="0">
                <a:solidFill>
                  <a:srgbClr val="404040"/>
                </a:solidFill>
              </a:rPr>
              <a:t>5 knih Mojžíšových (Genesis, Exodus, </a:t>
            </a:r>
            <a:r>
              <a:rPr lang="cs-CZ" sz="2400" dirty="0" err="1">
                <a:solidFill>
                  <a:srgbClr val="404040"/>
                </a:solidFill>
              </a:rPr>
              <a:t>Leviticus</a:t>
            </a:r>
            <a:r>
              <a:rPr lang="cs-CZ" sz="2400" dirty="0">
                <a:solidFill>
                  <a:srgbClr val="404040"/>
                </a:solidFill>
              </a:rPr>
              <a:t>, </a:t>
            </a:r>
            <a:r>
              <a:rPr lang="cs-CZ" sz="2400" dirty="0" err="1">
                <a:solidFill>
                  <a:srgbClr val="404040"/>
                </a:solidFill>
              </a:rPr>
              <a:t>Numeri</a:t>
            </a:r>
            <a:r>
              <a:rPr lang="cs-CZ" sz="2400" dirty="0">
                <a:solidFill>
                  <a:srgbClr val="404040"/>
                </a:solidFill>
              </a:rPr>
              <a:t>, Deuteronomium)</a:t>
            </a:r>
          </a:p>
          <a:p>
            <a:pPr lvl="2"/>
            <a:r>
              <a:rPr lang="cs-CZ" sz="2400" b="1" i="1" dirty="0">
                <a:solidFill>
                  <a:srgbClr val="404040"/>
                </a:solidFill>
              </a:rPr>
              <a:t>Proroci</a:t>
            </a:r>
            <a:r>
              <a:rPr lang="cs-CZ" sz="2400" i="1" dirty="0">
                <a:solidFill>
                  <a:srgbClr val="404040"/>
                </a:solidFill>
              </a:rPr>
              <a:t> </a:t>
            </a:r>
            <a:r>
              <a:rPr lang="cs-CZ" sz="2400" dirty="0">
                <a:solidFill>
                  <a:srgbClr val="404040"/>
                </a:solidFill>
              </a:rPr>
              <a:t>(dějepisné a prorocké spisy)</a:t>
            </a:r>
          </a:p>
          <a:p>
            <a:pPr lvl="2"/>
            <a:r>
              <a:rPr lang="cs-CZ" sz="2400" b="1" i="1" dirty="0">
                <a:solidFill>
                  <a:srgbClr val="404040"/>
                </a:solidFill>
              </a:rPr>
              <a:t>Svaté spisy </a:t>
            </a:r>
            <a:r>
              <a:rPr lang="cs-CZ" sz="2400" dirty="0">
                <a:solidFill>
                  <a:srgbClr val="404040"/>
                </a:solidFill>
              </a:rPr>
              <a:t>(žalmy, Přísloví, Kazatel…)</a:t>
            </a:r>
          </a:p>
          <a:p>
            <a:pPr lvl="3"/>
            <a:endParaRPr lang="cs-CZ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63271E-6BF1-48C3-B383-2C945CBD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POSVÁTNÉ SPISY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FE217-7C5F-4C27-8FCD-59F570D6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16942"/>
            <a:ext cx="8779512" cy="341865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404040"/>
                </a:solidFill>
              </a:rPr>
              <a:t>TALMUD – výklad celého TANACHU, je tvořený </a:t>
            </a:r>
            <a:r>
              <a:rPr lang="cs-CZ" sz="2400" b="1" i="1" dirty="0" err="1">
                <a:solidFill>
                  <a:srgbClr val="404040"/>
                </a:solidFill>
              </a:rPr>
              <a:t>Mišnou</a:t>
            </a:r>
            <a:r>
              <a:rPr lang="cs-CZ" sz="2400" b="1" i="1" dirty="0">
                <a:solidFill>
                  <a:srgbClr val="404040"/>
                </a:solidFill>
              </a:rPr>
              <a:t> </a:t>
            </a:r>
            <a:r>
              <a:rPr lang="cs-CZ" sz="2400" dirty="0">
                <a:solidFill>
                  <a:srgbClr val="404040"/>
                </a:solidFill>
              </a:rPr>
              <a:t>a</a:t>
            </a:r>
            <a:r>
              <a:rPr lang="cs-CZ" sz="2400" b="1" i="1" dirty="0">
                <a:solidFill>
                  <a:srgbClr val="404040"/>
                </a:solidFill>
              </a:rPr>
              <a:t> </a:t>
            </a:r>
            <a:r>
              <a:rPr lang="cs-CZ" sz="2400" b="1" i="1" dirty="0" err="1">
                <a:solidFill>
                  <a:srgbClr val="404040"/>
                </a:solidFill>
              </a:rPr>
              <a:t>Gemarou</a:t>
            </a:r>
            <a:r>
              <a:rPr lang="cs-CZ" sz="2400" b="1" i="1" dirty="0">
                <a:solidFill>
                  <a:srgbClr val="404040"/>
                </a:solidFill>
              </a:rPr>
              <a:t>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Materiál Talmudu je dvojího druhu:</a:t>
            </a:r>
          </a:p>
          <a:p>
            <a:pPr lvl="2"/>
            <a:r>
              <a:rPr lang="cs-CZ" sz="2400" b="1" i="1" dirty="0" err="1">
                <a:solidFill>
                  <a:srgbClr val="404040"/>
                </a:solidFill>
              </a:rPr>
              <a:t>Hagada</a:t>
            </a:r>
            <a:r>
              <a:rPr lang="cs-CZ" sz="2400" dirty="0">
                <a:solidFill>
                  <a:srgbClr val="404040"/>
                </a:solidFill>
              </a:rPr>
              <a:t> (vyprávěcí texty, příběhy často s teologickým a filozofickým podtextem) </a:t>
            </a:r>
          </a:p>
          <a:p>
            <a:pPr lvl="2"/>
            <a:r>
              <a:rPr lang="cs-CZ" sz="2400" b="1" i="1" dirty="0" err="1">
                <a:solidFill>
                  <a:srgbClr val="404040"/>
                </a:solidFill>
              </a:rPr>
              <a:t>Halacha</a:t>
            </a:r>
            <a:r>
              <a:rPr lang="cs-CZ" sz="2400" dirty="0">
                <a:solidFill>
                  <a:srgbClr val="404040"/>
                </a:solidFill>
              </a:rPr>
              <a:t> (právní texty, většinou právně závazné, součástí je také tradičních 613 </a:t>
            </a:r>
            <a:r>
              <a:rPr lang="cs-CZ" sz="2400" dirty="0" err="1">
                <a:solidFill>
                  <a:srgbClr val="404040"/>
                </a:solidFill>
              </a:rPr>
              <a:t>micvot</a:t>
            </a:r>
            <a:r>
              <a:rPr lang="cs-CZ" sz="2400" dirty="0">
                <a:solidFill>
                  <a:srgbClr val="404040"/>
                </a:solidFill>
              </a:rPr>
              <a:t> = jsou to pravidla či příkazy biblického původu)</a:t>
            </a:r>
          </a:p>
        </p:txBody>
      </p:sp>
    </p:spTree>
    <p:extLst>
      <p:ext uri="{BB962C8B-B14F-4D97-AF65-F5344CB8AC3E}">
        <p14:creationId xmlns:p14="http://schemas.microsoft.com/office/powerpoint/2010/main" val="298501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6DBFF-9318-4750-860E-C90F65F9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9805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NÁBOŽENSKÁ PRAXE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2F5602-42BB-47C7-97EF-6C78B8AB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35" y="1624692"/>
            <a:ext cx="5925310" cy="5009788"/>
          </a:xfrm>
        </p:spPr>
        <p:txBody>
          <a:bodyPr>
            <a:normAutofit/>
          </a:bodyPr>
          <a:lstStyle/>
          <a:p>
            <a:r>
              <a:rPr lang="cs-CZ" sz="2400" b="1" i="1" dirty="0"/>
              <a:t>Židovská obec </a:t>
            </a:r>
            <a:r>
              <a:rPr lang="cs-CZ" sz="2400" dirty="0"/>
              <a:t>je komunita sdružující občany, kteří se hlásí k židovskému původu národnosti či vyznání, zajišťuje náboženský a kulturní život v duchu židovských tradic.</a:t>
            </a:r>
          </a:p>
          <a:p>
            <a:r>
              <a:rPr lang="cs-CZ" sz="2400" dirty="0"/>
              <a:t>modlitebně ve které se židé scházejí ke studiu nebo společenským událostem se říká – </a:t>
            </a:r>
            <a:r>
              <a:rPr lang="cs-CZ" sz="2400" b="1" i="1" dirty="0"/>
              <a:t>SYNAGOGA</a:t>
            </a:r>
          </a:p>
          <a:p>
            <a:r>
              <a:rPr lang="cs-CZ" sz="2400" dirty="0"/>
              <a:t>V každé synagoze se nachází při stěně směrem k Jeruzalému ve svatostánku svitek s textem Tóry</a:t>
            </a:r>
          </a:p>
          <a:p>
            <a:r>
              <a:rPr lang="cs-CZ" sz="2400" b="1" i="1" dirty="0"/>
              <a:t>Rabín </a:t>
            </a:r>
            <a:r>
              <a:rPr lang="cs-CZ" sz="2400" dirty="0"/>
              <a:t>je vysokou náboženskou autoritou Judaismu.</a:t>
            </a:r>
          </a:p>
        </p:txBody>
      </p:sp>
      <p:pic>
        <p:nvPicPr>
          <p:cNvPr id="1026" name="Picture 2" descr="Image result for synagoga">
            <a:extLst>
              <a:ext uri="{FF2B5EF4-FFF2-40B4-BE49-F238E27FC236}">
                <a16:creationId xmlns:a16="http://schemas.microsoft.com/office/drawing/2014/main" id="{4C7E457D-BFC8-431C-994E-3728F60C7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B3B87-C7F9-4A8F-8719-695CAE6A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NÁBOŽENSKÁ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CBDDB-C335-4BA9-976D-6EFB98BF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</a:rPr>
              <a:t>Židé se modlí 3x denně </a:t>
            </a:r>
          </a:p>
          <a:p>
            <a:pPr lvl="2"/>
            <a:r>
              <a:rPr lang="cs-CZ" sz="2400" dirty="0">
                <a:solidFill>
                  <a:srgbClr val="404040"/>
                </a:solidFill>
              </a:rPr>
              <a:t>Ranní modlitba – </a:t>
            </a:r>
            <a:r>
              <a:rPr lang="cs-CZ" sz="2400" dirty="0" err="1">
                <a:solidFill>
                  <a:srgbClr val="404040"/>
                </a:solidFill>
              </a:rPr>
              <a:t>Š</a:t>
            </a:r>
            <a:r>
              <a:rPr lang="cs-CZ" sz="2400" dirty="0" err="1"/>
              <a:t>acharit</a:t>
            </a:r>
            <a:r>
              <a:rPr lang="cs-CZ" sz="2400" dirty="0"/>
              <a:t>, oblékají si modlitební plášť</a:t>
            </a:r>
          </a:p>
          <a:p>
            <a:pPr lvl="2"/>
            <a:r>
              <a:rPr lang="cs-CZ" sz="2400" dirty="0">
                <a:solidFill>
                  <a:srgbClr val="404040"/>
                </a:solidFill>
              </a:rPr>
              <a:t>Odpolední modlitba - </a:t>
            </a:r>
            <a:r>
              <a:rPr lang="cs-CZ" sz="2400" dirty="0" err="1">
                <a:solidFill>
                  <a:srgbClr val="404040"/>
                </a:solidFill>
              </a:rPr>
              <a:t>M</a:t>
            </a:r>
            <a:r>
              <a:rPr lang="cs-CZ" sz="2400" dirty="0" err="1"/>
              <a:t>incha</a:t>
            </a:r>
            <a:r>
              <a:rPr lang="cs-CZ" sz="2400" dirty="0"/>
              <a:t> v </a:t>
            </a:r>
            <a:r>
              <a:rPr lang="cs-CZ" sz="2400" dirty="0" err="1"/>
              <a:t>Minyanu</a:t>
            </a:r>
            <a:r>
              <a:rPr lang="cs-CZ" sz="2400" dirty="0"/>
              <a:t> – 10 lidí, kteří se modlí, minimální počet lidí na modlitbu, vždy ve společenství</a:t>
            </a:r>
          </a:p>
          <a:p>
            <a:pPr lvl="2"/>
            <a:r>
              <a:rPr lang="cs-CZ" sz="2400" dirty="0">
                <a:solidFill>
                  <a:srgbClr val="404040"/>
                </a:solidFill>
              </a:rPr>
              <a:t>Večerní modlitba -  </a:t>
            </a:r>
            <a:r>
              <a:rPr lang="cs-CZ" sz="2400" dirty="0" err="1">
                <a:solidFill>
                  <a:srgbClr val="404040"/>
                </a:solidFill>
              </a:rPr>
              <a:t>Aravit</a:t>
            </a:r>
            <a:endParaRPr lang="cs-CZ" sz="2400" dirty="0">
              <a:solidFill>
                <a:srgbClr val="404040"/>
              </a:solidFill>
            </a:endParaRPr>
          </a:p>
          <a:p>
            <a:r>
              <a:rPr lang="cs-CZ" sz="2400" dirty="0">
                <a:solidFill>
                  <a:srgbClr val="404040"/>
                </a:solidFill>
              </a:rPr>
              <a:t>Při modlitbě si nasazují jarmulku </a:t>
            </a:r>
          </a:p>
          <a:p>
            <a:pPr marL="0" indent="0">
              <a:buNone/>
            </a:pPr>
            <a:endParaRPr lang="cs-CZ" sz="2400" dirty="0">
              <a:solidFill>
                <a:srgbClr val="404040"/>
              </a:solidFill>
            </a:endParaRPr>
          </a:p>
          <a:p>
            <a:pPr lvl="1"/>
            <a:endParaRPr lang="cs-CZ" dirty="0">
              <a:solidFill>
                <a:srgbClr val="404040"/>
              </a:solidFill>
            </a:endParaRPr>
          </a:p>
          <a:p>
            <a:pPr marL="228600" lvl="1" indent="0">
              <a:buNone/>
            </a:pPr>
            <a:endParaRPr lang="cs-CZ" dirty="0">
              <a:solidFill>
                <a:srgbClr val="404040"/>
              </a:solidFill>
            </a:endParaRPr>
          </a:p>
        </p:txBody>
      </p:sp>
      <p:pic>
        <p:nvPicPr>
          <p:cNvPr id="2050" name="Picture 2" descr="Image result for jarmulka">
            <a:extLst>
              <a:ext uri="{FF2B5EF4-FFF2-40B4-BE49-F238E27FC236}">
                <a16:creationId xmlns:a16="http://schemas.microsoft.com/office/drawing/2014/main" id="{18A9F1A8-7C04-4980-B089-58CB7973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4071641"/>
            <a:ext cx="3845814" cy="2562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0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1DB44-1072-455F-9026-17B596D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01" y="227676"/>
            <a:ext cx="5928637" cy="1188720"/>
          </a:xfrm>
        </p:spPr>
        <p:txBody>
          <a:bodyPr>
            <a:normAutofit/>
          </a:bodyPr>
          <a:lstStyle/>
          <a:p>
            <a:r>
              <a:rPr lang="cs-CZ" dirty="0"/>
              <a:t>HLAVNÍ VĚTVE JUDAISMU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BB26A-E0CB-40D7-8AA7-B4A1655A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01" y="1658385"/>
            <a:ext cx="6536608" cy="48846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Jsou založeny na odlišném pohledu na otázky praktického dodržování zákona</a:t>
            </a:r>
          </a:p>
          <a:p>
            <a:pPr>
              <a:lnSpc>
                <a:spcPct val="90000"/>
              </a:lnSpc>
            </a:pPr>
            <a:r>
              <a:rPr lang="cs-CZ" sz="2400" b="1" i="1" dirty="0"/>
              <a:t>Ortodoxní</a:t>
            </a:r>
            <a:r>
              <a:rPr lang="cs-CZ" sz="2400" dirty="0"/>
              <a:t> – strážci tradice, hlásají nezměnitelnost náboženské praxe</a:t>
            </a:r>
          </a:p>
          <a:p>
            <a:pPr lvl="4">
              <a:lnSpc>
                <a:spcPct val="90000"/>
              </a:lnSpc>
            </a:pPr>
            <a:r>
              <a:rPr lang="cs-CZ" sz="2400" u="sng" dirty="0"/>
              <a:t>Ortodoxního žida </a:t>
            </a:r>
            <a:r>
              <a:rPr lang="cs-CZ" sz="2400" dirty="0"/>
              <a:t>lze poznat podle typického oblečení: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b="1" i="1" dirty="0"/>
              <a:t>muži</a:t>
            </a:r>
            <a:r>
              <a:rPr lang="cs-CZ" sz="2400" dirty="0"/>
              <a:t> nosí kaftan (mužský dlouhý plášť), 	černý klobouk, vousy a pejzy (nakroucené 	lokny vlasů na skráních).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b="1" i="1" dirty="0"/>
              <a:t>ženy</a:t>
            </a:r>
            <a:r>
              <a:rPr lang="cs-CZ" sz="2400" dirty="0"/>
              <a:t> si zakrývají vlasy šátkem, kloboukem či 	parukou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ortodoxní židovka">
            <a:extLst>
              <a:ext uri="{FF2B5EF4-FFF2-40B4-BE49-F238E27FC236}">
                <a16:creationId xmlns:a16="http://schemas.microsoft.com/office/drawing/2014/main" id="{8A7C327A-A424-481C-AAD0-63195CE08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r="2" b="38897"/>
          <a:stretch/>
        </p:blipFill>
        <p:spPr bwMode="auto">
          <a:xfrm>
            <a:off x="8340435" y="822036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todoxní žid">
            <a:extLst>
              <a:ext uri="{FF2B5EF4-FFF2-40B4-BE49-F238E27FC236}">
                <a16:creationId xmlns:a16="http://schemas.microsoft.com/office/drawing/2014/main" id="{426C67C1-E469-43DD-813D-E2EE5A8F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8417" b="2"/>
          <a:stretch/>
        </p:blipFill>
        <p:spPr bwMode="auto">
          <a:xfrm>
            <a:off x="8340435" y="3255097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8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4A9BD9-E908-4D97-9F62-A938FD24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HLAVNÍ VĚTVE JUDAISMU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7DE90-0F2B-408D-92F0-7BEDC26F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b="1" i="1" dirty="0">
                <a:solidFill>
                  <a:srgbClr val="404040"/>
                </a:solidFill>
              </a:rPr>
              <a:t>Reformovaná</a:t>
            </a:r>
            <a:r>
              <a:rPr lang="cs-CZ" sz="2400" dirty="0">
                <a:solidFill>
                  <a:srgbClr val="404040"/>
                </a:solidFill>
              </a:rPr>
              <a:t> – liberální židé, snaží se Judaismus spojit s modernou</a:t>
            </a:r>
          </a:p>
          <a:p>
            <a:r>
              <a:rPr lang="cs-CZ" sz="2400" b="1" i="1" dirty="0">
                <a:solidFill>
                  <a:srgbClr val="404040"/>
                </a:solidFill>
              </a:rPr>
              <a:t>Konzervativní </a:t>
            </a:r>
            <a:r>
              <a:rPr lang="cs-CZ" sz="2400" dirty="0">
                <a:solidFill>
                  <a:srgbClr val="404040"/>
                </a:solidFill>
              </a:rPr>
              <a:t>– otevírají se moderně ale snaží se udržet tradiční náboženskou praxi</a:t>
            </a:r>
          </a:p>
          <a:p>
            <a:r>
              <a:rPr lang="cs-CZ" sz="2400" b="1" i="1" dirty="0">
                <a:solidFill>
                  <a:srgbClr val="404040"/>
                </a:solidFill>
              </a:rPr>
              <a:t>Židé bez vyznání </a:t>
            </a:r>
            <a:r>
              <a:rPr lang="cs-CZ" sz="2400" dirty="0">
                <a:solidFill>
                  <a:srgbClr val="404040"/>
                </a:solidFill>
              </a:rPr>
              <a:t>– nepraktikují náboženskou praxi, svátky slaví ze zvyku.</a:t>
            </a: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7CE000-89EB-4933-8338-18DD84B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Počet židů ve světě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D3E1F-E2C3-415D-BC50-0F537DDC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b="1" i="1" dirty="0">
                <a:solidFill>
                  <a:srgbClr val="404040"/>
                </a:solidFill>
              </a:rPr>
              <a:t>Židovská DIASPORA </a:t>
            </a:r>
            <a:r>
              <a:rPr lang="cs-CZ" sz="2400" dirty="0">
                <a:solidFill>
                  <a:srgbClr val="404040"/>
                </a:solidFill>
              </a:rPr>
              <a:t>= židé nemají jeden vlastní stát, jsou rozptýleni po celém světě.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Počet židů ve světě se odhaduje na téměř 14 miliónů. Nejvíce židů žije v </a:t>
            </a:r>
            <a:r>
              <a:rPr lang="cs-CZ" sz="2400" b="1" i="1" u="sng" dirty="0">
                <a:solidFill>
                  <a:srgbClr val="404040"/>
                </a:solidFill>
              </a:rPr>
              <a:t>Izraeli</a:t>
            </a:r>
            <a:r>
              <a:rPr lang="cs-CZ" sz="2400" dirty="0">
                <a:solidFill>
                  <a:srgbClr val="404040"/>
                </a:solidFill>
              </a:rPr>
              <a:t> (6mil.), v </a:t>
            </a:r>
            <a:r>
              <a:rPr lang="cs-CZ" sz="2400" b="1" i="1" u="sng" dirty="0">
                <a:solidFill>
                  <a:srgbClr val="404040"/>
                </a:solidFill>
              </a:rPr>
              <a:t>USA</a:t>
            </a:r>
            <a:r>
              <a:rPr lang="cs-CZ" sz="2400" dirty="0">
                <a:solidFill>
                  <a:srgbClr val="404040"/>
                </a:solidFill>
              </a:rPr>
              <a:t> (více než 5mil.).</a:t>
            </a:r>
          </a:p>
          <a:p>
            <a:r>
              <a:rPr lang="cs-CZ" sz="2400" dirty="0">
                <a:solidFill>
                  <a:srgbClr val="404040"/>
                </a:solidFill>
              </a:rPr>
              <a:t>Početná židovská komunita se nachází rovněž ve Francii, Kanadě, Velké Británii či v Rusku.</a:t>
            </a:r>
          </a:p>
        </p:txBody>
      </p:sp>
    </p:spTree>
    <p:extLst>
      <p:ext uri="{BB962C8B-B14F-4D97-AF65-F5344CB8AC3E}">
        <p14:creationId xmlns:p14="http://schemas.microsoft.com/office/powerpoint/2010/main" val="4117310859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2001</Words>
  <Application>Microsoft Office PowerPoint</Application>
  <PresentationFormat>Širokoúhlá obrazovka</PresentationFormat>
  <Paragraphs>183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Balík</vt:lpstr>
      <vt:lpstr>JUDAISMUS</vt:lpstr>
      <vt:lpstr>JUDAISMUS JAKO NÁBOŽENSTVÍ</vt:lpstr>
      <vt:lpstr>POSVÁTNÉ SPISY</vt:lpstr>
      <vt:lpstr>POSVÁTNÉ SPISY</vt:lpstr>
      <vt:lpstr>NÁBOŽENSKÁ PRAXE</vt:lpstr>
      <vt:lpstr>NÁBOŽENSKÁ PRAXE</vt:lpstr>
      <vt:lpstr>HLAVNÍ VĚTVE JUDAISMU</vt:lpstr>
      <vt:lpstr>HLAVNÍ VĚTVE JUDAISMU</vt:lpstr>
      <vt:lpstr>Počet židů ve světě</vt:lpstr>
      <vt:lpstr>Dějiny židovského národa</vt:lpstr>
      <vt:lpstr>Dějiny židovského národa</vt:lpstr>
      <vt:lpstr>Dějiny židovského Národa</vt:lpstr>
      <vt:lpstr>Dějiny židovského národa</vt:lpstr>
      <vt:lpstr>Dějiny židovského národa</vt:lpstr>
      <vt:lpstr>Sionistické hnutí</vt:lpstr>
      <vt:lpstr>Pronásledování židů</vt:lpstr>
      <vt:lpstr>Židovský kalendář</vt:lpstr>
      <vt:lpstr>Židovské symboly</vt:lpstr>
      <vt:lpstr>Židovské symboly</vt:lpstr>
      <vt:lpstr>ŽIDOVSKÉ svátky</vt:lpstr>
      <vt:lpstr>Židovské svátky</vt:lpstr>
      <vt:lpstr>Židovské svátky</vt:lpstr>
      <vt:lpstr>Židovské svátky</vt:lpstr>
      <vt:lpstr>Židovské svátky</vt:lpstr>
      <vt:lpstr>Židovské tradice</vt:lpstr>
      <vt:lpstr>Židovské tradice</vt:lpstr>
      <vt:lpstr>Židovské tradice</vt:lpstr>
      <vt:lpstr>Židovské tradice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JUDAISMUS</dc:title>
  <dc:creator>Kulišová Radka</dc:creator>
  <cp:lastModifiedBy>Kulišová Radka</cp:lastModifiedBy>
  <cp:revision>3</cp:revision>
  <dcterms:created xsi:type="dcterms:W3CDTF">2020-03-16T19:03:58Z</dcterms:created>
  <dcterms:modified xsi:type="dcterms:W3CDTF">2020-03-17T15:28:54Z</dcterms:modified>
</cp:coreProperties>
</file>