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81" r:id="rId3"/>
    <p:sldId id="282" r:id="rId4"/>
    <p:sldId id="258" r:id="rId5"/>
    <p:sldId id="283" r:id="rId6"/>
    <p:sldId id="284" r:id="rId7"/>
    <p:sldId id="285" r:id="rId8"/>
    <p:sldId id="262" r:id="rId9"/>
    <p:sldId id="286" r:id="rId10"/>
    <p:sldId id="264" r:id="rId11"/>
    <p:sldId id="287" r:id="rId12"/>
    <p:sldId id="266" r:id="rId13"/>
    <p:sldId id="288" r:id="rId14"/>
    <p:sldId id="289" r:id="rId15"/>
    <p:sldId id="290" r:id="rId16"/>
    <p:sldId id="270" r:id="rId17"/>
    <p:sldId id="291" r:id="rId18"/>
    <p:sldId id="292" r:id="rId19"/>
    <p:sldId id="273" r:id="rId20"/>
    <p:sldId id="293" r:id="rId21"/>
    <p:sldId id="275" r:id="rId22"/>
    <p:sldId id="276" r:id="rId23"/>
    <p:sldId id="277" r:id="rId24"/>
    <p:sldId id="278" r:id="rId25"/>
    <p:sldId id="294" r:id="rId26"/>
    <p:sldId id="279" r:id="rId27"/>
    <p:sldId id="280" r:id="rId28"/>
  </p:sldIdLst>
  <p:sldSz cx="9144000" cy="5143500" type="screen16x9"/>
  <p:notesSz cx="6858000" cy="9144000"/>
  <p:embeddedFontLst>
    <p:embeddedFont>
      <p:font typeface="Lora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5c0c1eb6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5c0c1eb6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dfeb220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0dfeb220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0dfeb220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0dfeb220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0dfeb22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0dfeb22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dfeb220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dfeb220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5c0c1eb6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5c0c1eb6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5c0c1eb6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5c0c1eb6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5c0c1eb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5c0c1eb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51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5c0c1eb6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5c0c1eb6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5c0c1eb6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5c0c1eb6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5c0c1eb6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f5c0c1eb6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5c0c1eb6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5c0c1eb6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KŘESŤANSTVÍ 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1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075" y="951875"/>
            <a:ext cx="19050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DB28-0557-44BC-A6CA-702FEE98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BIBLE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7AEEB4-B33B-4517-A2E4-05A6AD208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soubor starověkých textů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Křesťanství a zčásti i Judaismus považují za posvátné a inspirované Bohem</a:t>
            </a:r>
          </a:p>
          <a:p>
            <a:r>
              <a:rPr lang="cs-CZ" sz="1600" dirty="0">
                <a:solidFill>
                  <a:schemeClr val="tx1"/>
                </a:solidFill>
              </a:rPr>
              <a:t>proto se nazývá také Písmo svaté (</a:t>
            </a:r>
            <a:r>
              <a:rPr lang="cs-CZ" sz="1600" dirty="0" err="1">
                <a:solidFill>
                  <a:schemeClr val="tx1"/>
                </a:solidFill>
              </a:rPr>
              <a:t>Scriptura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sacra</a:t>
            </a:r>
            <a:r>
              <a:rPr lang="cs-CZ" sz="1600" dirty="0">
                <a:solidFill>
                  <a:schemeClr val="tx1"/>
                </a:solidFill>
              </a:rPr>
              <a:t>) popřípadě Kniha knih</a:t>
            </a:r>
          </a:p>
          <a:p>
            <a:r>
              <a:rPr lang="cs-CZ" sz="1600" dirty="0">
                <a:solidFill>
                  <a:schemeClr val="tx1"/>
                </a:solidFill>
              </a:rPr>
              <a:t>Starý a Nový zákon </a:t>
            </a:r>
          </a:p>
        </p:txBody>
      </p:sp>
      <p:pic>
        <p:nvPicPr>
          <p:cNvPr id="4" name="Google Shape;111;p22">
            <a:extLst>
              <a:ext uri="{FF2B5EF4-FFF2-40B4-BE49-F238E27FC236}">
                <a16:creationId xmlns:a16="http://schemas.microsoft.com/office/drawing/2014/main" id="{8F9062A5-8F66-45DD-A06C-76F39A57BE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15" y="2571750"/>
            <a:ext cx="275028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22">
            <a:extLst>
              <a:ext uri="{FF2B5EF4-FFF2-40B4-BE49-F238E27FC236}">
                <a16:creationId xmlns:a16="http://schemas.microsoft.com/office/drawing/2014/main" id="{EAC0F3D0-C7FD-4557-BF6B-336B328059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777" y="2571750"/>
            <a:ext cx="3423048" cy="242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9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8550" y="36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Symboly</a:t>
            </a:r>
            <a:br>
              <a:rPr lang="cs" dirty="0"/>
            </a:br>
            <a:endParaRPr dirty="0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379" y="1519825"/>
            <a:ext cx="571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960" y="2143679"/>
            <a:ext cx="5715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7427" y="4082972"/>
            <a:ext cx="5715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52625" y="1071749"/>
            <a:ext cx="3000000" cy="333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47700" lvl="0" indent="-307975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b="1" dirty="0"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AΩ</a:t>
            </a:r>
            <a:r>
              <a:rPr lang="cs" sz="1250" dirty="0"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– 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alfa a omega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, počátek a konec, symbol Krista</a:t>
            </a:r>
          </a:p>
          <a:p>
            <a:pPr marL="339725" lvl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250"/>
            </a:pPr>
            <a:endParaRPr sz="1250" dirty="0"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  <a:p>
            <a:pPr marL="6477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b="1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JHS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– symbol Krista (z řecké zkratky jména)</a:t>
            </a:r>
            <a:endParaRPr sz="125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  <a:p>
            <a:pPr marL="723900" lvl="0" indent="-30797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sz="1250" b="1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IHS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,</a:t>
            </a:r>
            <a:endParaRPr sz="125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  <a:p>
            <a:pPr marL="6477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</a:t>
            </a:r>
            <a:r>
              <a:rPr lang="c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IHC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– varianty JHS</a:t>
            </a:r>
          </a:p>
          <a:p>
            <a:pPr marL="3397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</a:pPr>
            <a:endParaRPr sz="125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  <a:p>
            <a:pPr marL="6477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b="1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INRI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– </a:t>
            </a:r>
            <a:r>
              <a:rPr lang="cs" sz="1250" i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Iesus Nazarenus Rex Iudaeorum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, Ježíš Nazaretský, král židovský</a:t>
            </a:r>
          </a:p>
          <a:p>
            <a:pPr marL="33972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</a:pPr>
            <a:endParaRPr sz="125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  <a:p>
            <a:pPr marL="6477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Lora"/>
              <a:buChar char="●"/>
            </a:pPr>
            <a:r>
              <a:rPr lang="c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XP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(</a:t>
            </a:r>
            <a:r>
              <a:rPr lang="cs" sz="1250" i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chíró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), 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Kristův monogram</a:t>
            </a:r>
            <a:r>
              <a:rPr lang="cs" sz="1250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ora"/>
                <a:cs typeface="Times New Roman" panose="02020603050405020304" pitchFamily="18" charset="0"/>
                <a:sym typeface="Lora"/>
              </a:rPr>
              <a:t> – původně hlavní vojenská standarta římské armády </a:t>
            </a:r>
            <a:endParaRPr sz="1250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ea typeface="Lora"/>
              <a:cs typeface="Times New Roman" panose="02020603050405020304" pitchFamily="18" charset="0"/>
              <a:sym typeface="Lora"/>
            </a:endParaRPr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0379" y="684290"/>
            <a:ext cx="1143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BA66E7F-9190-460D-81DC-B52ED27AA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515" y="2966449"/>
            <a:ext cx="1763728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27A44-33DB-412E-886F-2604B290B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Kříž – Krucifix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Korunu </a:t>
            </a:r>
          </a:p>
          <a:p>
            <a:r>
              <a:rPr lang="cs-CZ" sz="1600" dirty="0">
                <a:solidFill>
                  <a:schemeClr val="tx1"/>
                </a:solidFill>
              </a:rPr>
              <a:t>Loď – symbol znázorňující církev jako místo pokoje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Kotva – poměrný častý symbolem byla kotva s křížkem </a:t>
            </a:r>
          </a:p>
          <a:p>
            <a:r>
              <a:rPr lang="cs-CZ" sz="1600" dirty="0">
                <a:solidFill>
                  <a:schemeClr val="tx1"/>
                </a:solidFill>
              </a:rPr>
              <a:t>Beránek (ovce) – symbol nevinnosti a čistoty. V kombinaci s pastýřem znázorňuje věřícího člověka, samotný beránek je také symbolem Ježíše Krista jako obětního beránka </a:t>
            </a:r>
          </a:p>
          <a:p>
            <a:r>
              <a:rPr lang="cs-CZ" sz="1600" dirty="0">
                <a:solidFill>
                  <a:schemeClr val="tx1"/>
                </a:solidFill>
              </a:rPr>
              <a:t>Holubice – znázorňuje obvykle Ducha svatého </a:t>
            </a:r>
          </a:p>
          <a:p>
            <a:r>
              <a:rPr lang="cs-CZ" sz="1600" dirty="0" err="1">
                <a:solidFill>
                  <a:schemeClr val="tx1"/>
                </a:solidFill>
              </a:rPr>
              <a:t>Ichthys</a:t>
            </a:r>
            <a:r>
              <a:rPr lang="cs-CZ" sz="1600" dirty="0">
                <a:solidFill>
                  <a:schemeClr val="tx1"/>
                </a:solidFill>
              </a:rPr>
              <a:t> – druhý obecně rozšířený symbol křesťanství je primitivní schéma ryby, v prvotní církvi byla symbolem nejrozšířenějším </a:t>
            </a:r>
          </a:p>
        </p:txBody>
      </p:sp>
      <p:pic>
        <p:nvPicPr>
          <p:cNvPr id="4" name="Google Shape;128;p24">
            <a:extLst>
              <a:ext uri="{FF2B5EF4-FFF2-40B4-BE49-F238E27FC236}">
                <a16:creationId xmlns:a16="http://schemas.microsoft.com/office/drawing/2014/main" id="{2F24C790-6ABC-4621-ACC2-21FDD80B26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4285" y="3861087"/>
            <a:ext cx="1951780" cy="12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0;p24">
            <a:extLst>
              <a:ext uri="{FF2B5EF4-FFF2-40B4-BE49-F238E27FC236}">
                <a16:creationId xmlns:a16="http://schemas.microsoft.com/office/drawing/2014/main" id="{69FF1B07-C910-4968-9050-76496FC40D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464" y="185561"/>
            <a:ext cx="1587899" cy="204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1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5EC75-23C6-4CB8-BD50-3A7CFFDC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KŘESŤANSKÉ CÍRKVE 	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ADDEA0-5777-40C3-98BA-8CC241E63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1600" dirty="0"/>
              <a:t>značná část křesťanů patří k jednomu z nejpočetnějších směrů:</a:t>
            </a:r>
          </a:p>
          <a:p>
            <a:pPr lvl="0">
              <a:spcBef>
                <a:spcPts val="1600"/>
              </a:spcBef>
              <a:buChar char="-"/>
            </a:pPr>
            <a:r>
              <a:rPr lang="cs-CZ" sz="1600" dirty="0"/>
              <a:t>katolická církev (západní katolictví)</a:t>
            </a:r>
          </a:p>
          <a:p>
            <a:pPr lvl="0">
              <a:buChar char="-"/>
            </a:pPr>
            <a:r>
              <a:rPr lang="cs-CZ" sz="1600" dirty="0"/>
              <a:t>pravoslavná církev (východní pravoslaví)</a:t>
            </a:r>
          </a:p>
          <a:p>
            <a:pPr lvl="0">
              <a:buChar char="-"/>
            </a:pPr>
            <a:r>
              <a:rPr lang="cs-CZ" sz="1600" dirty="0"/>
              <a:t>protestantismus (vzniklé z reformace)</a:t>
            </a:r>
          </a:p>
          <a:p>
            <a:pPr lvl="0">
              <a:buChar char="-"/>
            </a:pPr>
            <a:endParaRPr lang="cs-CZ" sz="1600" dirty="0"/>
          </a:p>
          <a:p>
            <a:pPr lvl="0">
              <a:buChar char="-"/>
            </a:pPr>
            <a:r>
              <a:rPr lang="cs-CZ" sz="1600" dirty="0"/>
              <a:t>liší se od sebe odlišným chápáním vztahu věřících a církve, z čehož se odvozuje i odlišná církevní organizace </a:t>
            </a:r>
          </a:p>
          <a:p>
            <a:pPr lvl="0">
              <a:buChar char="-"/>
            </a:pPr>
            <a:r>
              <a:rPr lang="cs-CZ" sz="1600" dirty="0"/>
              <a:t>církve katolické a pravoslavné chápou jako nezbytné zprostředkování mezi Bohem a člověk </a:t>
            </a:r>
          </a:p>
          <a:p>
            <a:pPr lvl="0">
              <a:buChar char="-"/>
            </a:pPr>
            <a:r>
              <a:rPr lang="cs-CZ" sz="1600" dirty="0"/>
              <a:t>protestantské církve jako sdružení věřících</a:t>
            </a:r>
          </a:p>
          <a:p>
            <a:pPr>
              <a:buFont typeface="Arial"/>
              <a:buChar char="-"/>
            </a:pPr>
            <a:r>
              <a:rPr lang="cs-CZ" sz="1600" dirty="0">
                <a:sym typeface="Wingdings" panose="05000000000000000000" pitchFamily="2" charset="2"/>
              </a:rPr>
              <a:t>svátky: především Velikonoce, Vánoce či Hromnice </a:t>
            </a:r>
            <a:endParaRPr lang="cs-CZ" sz="1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9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935F7-9DA6-4A07-9268-C375ABA8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ŘÍMSKOKATOLICKÁ CÍRKEV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05C89A-EF23-4BF4-BB45-1EA19A28A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římskokatolická církev (Latinská) oficiální název </a:t>
            </a:r>
          </a:p>
          <a:p>
            <a:r>
              <a:rPr lang="cs-CZ" dirty="0"/>
              <a:t>nepřesně označována jako katolická</a:t>
            </a:r>
          </a:p>
          <a:p>
            <a:r>
              <a:rPr lang="cs-CZ" dirty="0"/>
              <a:t>největší z 23 autonomních katolických církví </a:t>
            </a:r>
          </a:p>
          <a:p>
            <a:r>
              <a:rPr lang="cs-CZ" dirty="0"/>
              <a:t>1,13 pokřtěných římských katolíků </a:t>
            </a:r>
            <a:r>
              <a:rPr lang="cs-CZ" dirty="0">
                <a:sym typeface="Wingdings" panose="05000000000000000000" pitchFamily="2" charset="2"/>
              </a:rPr>
              <a:t> největší křesťanská církev (polovina křesťanů)</a:t>
            </a:r>
          </a:p>
          <a:p>
            <a:r>
              <a:rPr lang="cs-CZ" dirty="0">
                <a:sym typeface="Wingdings" panose="05000000000000000000" pitchFamily="2" charset="2"/>
              </a:rPr>
              <a:t>v ČR se hlásí 1 083 899 lidí (10,26 % obyvatel Česka)</a:t>
            </a:r>
          </a:p>
          <a:p>
            <a:r>
              <a:rPr lang="cs-CZ" dirty="0">
                <a:sym typeface="Wingdings" panose="05000000000000000000" pitchFamily="2" charset="2"/>
              </a:rPr>
              <a:t>k Římskokatolické církvi se hlásí 49,83 % lidí z celkového počtu věřících v ČR</a:t>
            </a:r>
          </a:p>
          <a:p>
            <a:r>
              <a:rPr lang="cs-CZ" dirty="0">
                <a:sym typeface="Wingdings" panose="05000000000000000000" pitchFamily="2" charset="2"/>
              </a:rPr>
              <a:t>bohatě zdobené kostely, především zlatem 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5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F7357B-0B24-4E36-9FF3-54F04F34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88"/>
            <a:ext cx="5177509" cy="2522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18C8BE-84DF-4BBA-BF9C-072AEB53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515042"/>
            <a:ext cx="5177509" cy="26355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DE0FAE-A783-4B57-AC9D-FF8FD911A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509" y="0"/>
            <a:ext cx="39664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4E236-B8C0-4393-8448-87B84715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PRAVOSLAVNÁ CÍRKEV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C19BB-D3CE-478B-AE78-49CE4F44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795209"/>
          </a:xfrm>
        </p:spPr>
        <p:txBody>
          <a:bodyPr/>
          <a:lstStyle/>
          <a:p>
            <a:r>
              <a:rPr lang="cs-CZ" dirty="0"/>
              <a:t>pravoslaví, pravoslavná církev či ortodoxní církev je křesťanská církev složená z více územních církví, které dohromady tvoří pravoslavné společenství </a:t>
            </a:r>
          </a:p>
          <a:p>
            <a:r>
              <a:rPr lang="cs-CZ" dirty="0"/>
              <a:t>počátky v Jeruzalému a poté ve východní části římské říše, proto označení jako východní církev </a:t>
            </a:r>
          </a:p>
          <a:p>
            <a:r>
              <a:rPr lang="cs-CZ" dirty="0"/>
              <a:t>sdílejí církevní nauku a praxi, proto se mluví o celku a jako o jedné pravoslavné církvi </a:t>
            </a:r>
          </a:p>
          <a:p>
            <a:r>
              <a:rPr lang="cs-CZ" dirty="0"/>
              <a:t>Trojjediný Bůh – víra v jednoho Boha, který je trojjediný – Všemohoucího a bez počátku Boha Otce, Všemohoucího a bez počátku Boha Syna a Všemohoucího a bez počátku Boha Ducha Svatého</a:t>
            </a:r>
          </a:p>
          <a:p>
            <a:r>
              <a:rPr lang="cs-CZ" dirty="0"/>
              <a:t>důležité slovo: energie </a:t>
            </a:r>
          </a:p>
        </p:txBody>
      </p:sp>
    </p:spTree>
    <p:extLst>
      <p:ext uri="{BB962C8B-B14F-4D97-AF65-F5344CB8AC3E}">
        <p14:creationId xmlns:p14="http://schemas.microsoft.com/office/powerpoint/2010/main" val="22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DC9B-1C1D-436A-A395-57728BC0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09" y="416671"/>
            <a:ext cx="8520600" cy="572700"/>
          </a:xfrm>
        </p:spPr>
        <p:txBody>
          <a:bodyPr/>
          <a:lstStyle/>
          <a:p>
            <a:pPr algn="ctr"/>
            <a:r>
              <a:rPr lang="cs-CZ" dirty="0"/>
              <a:t>SPÁSA, TRADICE A PÍSMO SVATÉ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BE7A1-A608-4155-B8AF-B0AAA1FCE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stvoření: podle pravoslavné víry byl člověk původně stvořen dokonalý, ale vlastní vůlí se rozhodl pro zlo a neposlušnost vůči Bohu. Pád člověka odsoudil ke smrti, všichni lidé od Adama až po Jana Křtitele (nazývaného ve východní církvi Předchůdce) přišli po smrti do místa odloučení od Boha </a:t>
            </a:r>
          </a:p>
          <a:p>
            <a:r>
              <a:rPr lang="cs-CZ" dirty="0"/>
              <a:t>tradice a písmo svaté jsou považovány za posvátné, užitečné a poučné </a:t>
            </a:r>
          </a:p>
          <a:p>
            <a:r>
              <a:rPr lang="cs-CZ" dirty="0"/>
              <a:t>tradice dále zahrnuje vyznání víry, dogmata a pravidla – ustanovení sedmi všeobecných koncilů a ostatních všeobecně uznávaných místních sněmů</a:t>
            </a:r>
          </a:p>
          <a:p>
            <a:r>
              <a:rPr lang="cs-CZ" dirty="0"/>
              <a:t>spisy církevních Otců, životy svatých</a:t>
            </a:r>
          </a:p>
        </p:txBody>
      </p:sp>
    </p:spTree>
    <p:extLst>
      <p:ext uri="{BB962C8B-B14F-4D97-AF65-F5344CB8AC3E}">
        <p14:creationId xmlns:p14="http://schemas.microsoft.com/office/powerpoint/2010/main" val="18548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6" y="919883"/>
            <a:ext cx="6312251" cy="276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6374" y="1117294"/>
            <a:ext cx="2931416" cy="381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6" name="Google Shape;16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539" y="3615070"/>
            <a:ext cx="949835" cy="122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250" y="3480391"/>
            <a:ext cx="1015299" cy="150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9C745B5-6A73-4660-92BF-02001212DC3A}"/>
              </a:ext>
            </a:extLst>
          </p:cNvPr>
          <p:cNvSpPr txBox="1"/>
          <p:nvPr/>
        </p:nvSpPr>
        <p:spPr>
          <a:xfrm>
            <a:off x="333153" y="335571"/>
            <a:ext cx="789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PRAVOSLAVNÉ NÁBOŽENSTVÍ VE SVĚTĚ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9DFB7-0175-4263-B3F6-158EEC2B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500DF-51D4-4415-835F-42998F18C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charakteristika křesťanství, dějiny</a:t>
            </a:r>
          </a:p>
          <a:p>
            <a:r>
              <a:rPr lang="cs-CZ" dirty="0">
                <a:solidFill>
                  <a:schemeClr val="tx1"/>
                </a:solidFill>
              </a:rPr>
              <a:t>co jednotlivé církve spojuje</a:t>
            </a:r>
          </a:p>
          <a:p>
            <a:r>
              <a:rPr lang="cs-CZ" dirty="0">
                <a:solidFill>
                  <a:schemeClr val="tx1"/>
                </a:solidFill>
              </a:rPr>
              <a:t>popis křesťanských církví</a:t>
            </a:r>
          </a:p>
          <a:p>
            <a:r>
              <a:rPr lang="cs-CZ" dirty="0">
                <a:solidFill>
                  <a:schemeClr val="tx1"/>
                </a:solidFill>
              </a:rPr>
              <a:t>Římskokatolická církev + znaky + učení </a:t>
            </a:r>
          </a:p>
          <a:p>
            <a:r>
              <a:rPr lang="cs-CZ" dirty="0">
                <a:solidFill>
                  <a:schemeClr val="tx1"/>
                </a:solidFill>
              </a:rPr>
              <a:t>Pravoslavná církev + znaky + učení </a:t>
            </a:r>
          </a:p>
          <a:p>
            <a:r>
              <a:rPr lang="cs-CZ" dirty="0">
                <a:solidFill>
                  <a:schemeClr val="tx1"/>
                </a:solidFill>
              </a:rPr>
              <a:t>Protestantismus </a:t>
            </a:r>
          </a:p>
          <a:p>
            <a:r>
              <a:rPr lang="cs-CZ">
                <a:solidFill>
                  <a:schemeClr val="tx1"/>
                </a:solidFill>
              </a:rPr>
              <a:t>Imigrace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3C6CE-FED8-4266-8E94-15DAAB47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PROTESTANTISMUS 	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856C53-E5DE-42BA-AB3B-38652E8CE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/>
              <a:t>jeden z hlavních směrů křesťanství</a:t>
            </a:r>
          </a:p>
          <a:p>
            <a:r>
              <a:rPr lang="cs-CZ" sz="1600" dirty="0"/>
              <a:t>z reformace Martina Luthera proti prodeji odpustků roku 1517</a:t>
            </a:r>
          </a:p>
          <a:p>
            <a:r>
              <a:rPr lang="cs-CZ" sz="1600" dirty="0"/>
              <a:t>jiné označení pro protestanty: evangelíci</a:t>
            </a:r>
          </a:p>
          <a:p>
            <a:r>
              <a:rPr lang="cs-CZ" sz="1600" dirty="0"/>
              <a:t>důraz na bibli, evangelium, Písmo </a:t>
            </a:r>
          </a:p>
          <a:p>
            <a:r>
              <a:rPr lang="cs-CZ" sz="1600" dirty="0"/>
              <a:t>protestanté se odvracejí od kultu svatých, nepřikládají jim takovou váhu jako katolíci </a:t>
            </a:r>
          </a:p>
          <a:p>
            <a:r>
              <a:rPr lang="cs-CZ" sz="1600" dirty="0"/>
              <a:t>nezdobené kostely zlatem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C30D7-045F-4696-ABFD-DDD04582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83890"/>
            <a:ext cx="4352260" cy="245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1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82362" cy="48387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9" name="Google Shape;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762" y="1009650"/>
            <a:ext cx="41910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Významná místa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Vatikán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Jeruzalém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30" y="2346251"/>
            <a:ext cx="3796040" cy="26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056" y="445025"/>
            <a:ext cx="4108167" cy="32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IMIGRACE</a:t>
            </a:r>
            <a:endParaRPr dirty="0"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/>
              <a:t>výběr naší práce: </a:t>
            </a:r>
            <a:r>
              <a:rPr lang="cs-CZ" dirty="0"/>
              <a:t>aktuální téma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/>
              <a:t>cíl práce: </a:t>
            </a:r>
            <a:r>
              <a:rPr lang="cs-CZ" dirty="0"/>
              <a:t>zjistit jaký postoj zaujímají lidé k migraci v Evropě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dirty="0"/>
              <a:t>Mají k migrantům kladný či záporný postoj?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dirty="0"/>
              <a:t>Evropa čelí náporu migrantů už přes 5 let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dirty="0"/>
              <a:t>zásah také do mezinárodní politiky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dirty="0"/>
              <a:t>různé postoje států, různé názory a cíle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8B8638-C4BE-4AD8-8B80-99DC9DF98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58" y="2509284"/>
            <a:ext cx="3755701" cy="2497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BBFBA7-3E3E-4DAD-AB9F-912DD805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6" y="238958"/>
            <a:ext cx="4186665" cy="2414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642162D-11B9-4E42-B334-CC11CA8C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7" y="2720810"/>
            <a:ext cx="4118345" cy="2315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A92D02-EADD-4F00-B829-E61231BFA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610" y="823325"/>
            <a:ext cx="4834390" cy="407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84C18-10DE-40A6-8031-0CB651F8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IMIGRACE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F9D25F-58C5-402E-B9EE-498E72098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chceme ukázat jak na daný problém reagují lidé v České republice a v Řecku</a:t>
            </a:r>
          </a:p>
          <a:p>
            <a:r>
              <a:rPr lang="cs-CZ" dirty="0"/>
              <a:t>důvod výběru Řecka: nejvíce postižená země migranty  </a:t>
            </a:r>
          </a:p>
          <a:p>
            <a:r>
              <a:rPr lang="cs-CZ" dirty="0"/>
              <a:t>Proč míří do Evropy? Z důvodu bojů a náboženských válek jsou nuceni opustit své země, někteří však za lepším životem čili z důvodu ekonomického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9BFB0C-DADE-4068-96A4-724F9425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11" y="2507954"/>
            <a:ext cx="4885891" cy="2460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0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311700" y="142183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4800" dirty="0"/>
              <a:t>DĚKUJEME ZA POZORNOST</a:t>
            </a:r>
            <a:r>
              <a:rPr lang="cs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400" dirty="0">
                <a:solidFill>
                  <a:schemeClr val="tx1"/>
                </a:solidFill>
              </a:rPr>
              <a:t>http://www.kubak.cz/bible/symboly.htm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https://www.wikiwand.com/cs/K%C5%99es%C5%A5anstv%C3%AD#/K%C5%99es%C5%A5ansk%C3%A9_c%C3%ADrkve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https://www.vira.cz/texty/glosar/vira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https://www.wikiwand.com/cs/D%C4%9Bjiny_k%C5%99es%C5%A5anstv%C3%AD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https://www.proc-krestanstvi.cz/a62-otazka-co-je-vlastne-krestanstvi/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https://www.gymberoun.cz/uploads/web_files/dud/dud2014/izraelskenabozenstvi/mista.html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https://www.wikiwand.com/cs/Seznam_katolick%C3%BDch_poutn%C3%ADch_m%C3%ADst_v_%C4%8Cesku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https://www.svetova-nabozenstvi.cz/krestanstvi/</a:t>
            </a:r>
          </a:p>
          <a:p>
            <a:r>
              <a:rPr lang="cs-CZ" sz="1400" dirty="0">
                <a:solidFill>
                  <a:schemeClr val="tx1"/>
                </a:solidFill>
              </a:rPr>
              <a:t>http://www.abcviry.cz/index.php/vse-o-krestanstvi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D646E-2E5D-4202-86D1-6EB6FBE7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CHARAKTERISTIKA KŘESŤANSTVÍ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FD48A-1F34-4823-947F-EC08C0DF2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víra v jednoho Boha = monoteistické náboženství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původ: v Palestině před 2 000 lety, spojené s Judaismem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pokračování židovství tak, jak jej Bůh oznamoval v Bibli skrze své proroky</a:t>
            </a:r>
          </a:p>
          <a:p>
            <a:r>
              <a:rPr lang="cs-CZ" sz="1600" dirty="0">
                <a:solidFill>
                  <a:schemeClr val="tx1"/>
                </a:solidFill>
              </a:rPr>
              <a:t>klíčové z celého křesťanství je láska Boha k člověku, která byla ochotna jít až do krajnosti a obětovat sebe sama v osobě Ježíše Krista </a:t>
            </a:r>
          </a:p>
          <a:p>
            <a:r>
              <a:rPr lang="cs-CZ" sz="1600" dirty="0">
                <a:solidFill>
                  <a:schemeClr val="tx1"/>
                </a:solidFill>
              </a:rPr>
              <a:t>má své zásady, morálky, učení, náboženské praxe = klíčové přijmout</a:t>
            </a:r>
          </a:p>
          <a:p>
            <a:r>
              <a:rPr lang="cs-CZ" sz="1600" dirty="0">
                <a:solidFill>
                  <a:schemeClr val="tx1"/>
                </a:solidFill>
              </a:rPr>
              <a:t>svůj původ odvozuje od života určité náboženské postavy: Ježíše z Nazareta (Kristus)</a:t>
            </a:r>
          </a:p>
          <a:p>
            <a:r>
              <a:rPr lang="cs-CZ" sz="1600" dirty="0">
                <a:solidFill>
                  <a:schemeClr val="tx1"/>
                </a:solidFill>
              </a:rPr>
              <a:t>navázání na Judaismus, společné znaky s křesťanstvím: </a:t>
            </a:r>
          </a:p>
          <a:p>
            <a:pPr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vyznání jednoho Boha Stvořitele </a:t>
            </a: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uznání a přijetí židovské bible (Starý zákon) </a:t>
            </a:r>
          </a:p>
          <a:p>
            <a:pPr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Křesťanská liturgie se vyvinula z tradice židovské synagogální bohoslužby 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oslava podobných svátků</a:t>
            </a:r>
          </a:p>
          <a:p>
            <a:pPr>
              <a:buFontTx/>
              <a:buChar char="-"/>
            </a:pPr>
            <a:r>
              <a:rPr lang="cs-CZ" sz="1400" dirty="0">
                <a:solidFill>
                  <a:schemeClr val="tx1"/>
                </a:solidFill>
              </a:rPr>
              <a:t>důraz na svoje dějiny – navázání na historii Izraele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28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186" y="202188"/>
            <a:ext cx="2831363" cy="395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1E00FD-A657-4F3B-AC02-14A4F8C9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9" y="188012"/>
            <a:ext cx="2831362" cy="3955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460B5-151B-4FDB-80FD-E6715CAF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" dirty="0"/>
              <a:t>DĚJINY KŘESŤANSTVÍ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BC86FF-61FD-4EA5-AC37-9C1A4F497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745590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působení Ježíše z Nazaretu v Palestině v roce 30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působí z řemeslnické rodiny, byl pocestný kazatel, konal zázraky </a:t>
            </a:r>
          </a:p>
          <a:p>
            <a:r>
              <a:rPr lang="cs-CZ" sz="1600" dirty="0">
                <a:solidFill>
                  <a:schemeClr val="tx1"/>
                </a:solidFill>
              </a:rPr>
              <a:t>skupina přívrženců – apoštolové důležitá místa po Kristově smrti ve vznikajícím hnutí, kromě Jidáše </a:t>
            </a:r>
          </a:p>
          <a:p>
            <a:r>
              <a:rPr lang="cs-CZ" sz="1600" dirty="0">
                <a:solidFill>
                  <a:schemeClr val="tx1"/>
                </a:solidFill>
              </a:rPr>
              <a:t>roku 30 Ježíš vstoupil do judského hlavního města Jeruzaléma na židovské svátky Pesach, Velikonoce. Vstupem do posvátného města bylo uspořádáno jako výsostný příchod očekávaného Mesiáše. Avšak politické a náboženské autority danou situaci zhodnotily jako podvodnou, Ježíš byl zadržen, odsouzen a ukřižován. Evangelia však hovoří, že ho Bůh vzkřísil a Ježíš se shledal se svými žáky.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křesťané, kteří se scházeli ve skupinách, mají své řecké označení „ekklésia“   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8D0F06-3975-4AF6-B4DE-AB551A24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72" y="106326"/>
            <a:ext cx="8952614" cy="4912241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důležité bylo na různých místech na světě udržet praktickou jednotu křesťanství</a:t>
            </a:r>
          </a:p>
          <a:p>
            <a:r>
              <a:rPr lang="cs-CZ" sz="1600" dirty="0">
                <a:solidFill>
                  <a:schemeClr val="tx1"/>
                </a:solidFill>
              </a:rPr>
              <a:t>uchovávání spisů a zachycení Ježíšova působení v písemné formě</a:t>
            </a:r>
          </a:p>
          <a:p>
            <a:r>
              <a:rPr lang="cs-CZ" sz="1600" dirty="0">
                <a:solidFill>
                  <a:schemeClr val="tx1"/>
                </a:solidFill>
              </a:rPr>
              <a:t>zformoval se Nový zákon obsahující 4 evangelia, které popisují Ježíšovo působení sepsané mezi lety 60 a 90 , Skutky apoštolů líčící začátky křesťanské církve, apoštolské listy a Apokalypsu neboli Zjevení Janovo </a:t>
            </a:r>
          </a:p>
          <a:p>
            <a:r>
              <a:rPr lang="cs-CZ" sz="1600" dirty="0">
                <a:solidFill>
                  <a:schemeClr val="tx1"/>
                </a:solidFill>
              </a:rPr>
              <a:t>během 1. století vznikaly konflikty mezi křesťany a židovskými obcemi, především když Pavel prosadil, že Ježíšovo poselství je určeno i dalším národům a že to není závazné k dodržování židovské náboženské praxe 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významná centra křesťanství se nacházela např. v Římě, v Alexandrii či v Antiochii</a:t>
            </a:r>
          </a:p>
          <a:p>
            <a:r>
              <a:rPr lang="cs-CZ" sz="1600" dirty="0">
                <a:solidFill>
                  <a:schemeClr val="tx1"/>
                </a:solidFill>
              </a:rPr>
              <a:t>společný jazyk: latina a řečtina </a:t>
            </a:r>
          </a:p>
          <a:p>
            <a:r>
              <a:rPr lang="cs-CZ" sz="1600" dirty="0">
                <a:solidFill>
                  <a:schemeClr val="tx1"/>
                </a:solidFill>
              </a:rPr>
              <a:t>jediný vůdce okolo sebe shromáždil stoupence a hlásal své učení. Křesťanství se však od tehdejších sekt a směrů odlišilo:</a:t>
            </a:r>
          </a:p>
          <a:p>
            <a:r>
              <a:rPr lang="cs-CZ" sz="1400" dirty="0">
                <a:solidFill>
                  <a:schemeClr val="tx1"/>
                </a:solidFill>
              </a:rPr>
              <a:t>1.) Ačkoli se za Mesiáše prohlašovali i jiní, po jejich smrti obvykle zanikly i jejich skupiny. Křesťané věří, že Ježíš byl vzkříšen z mrtvých Bohem – pro křesťany je to základ víry v možnosti spásy. Jeho vzkříšení dodnes oslavujeme o Velikonocích </a:t>
            </a:r>
          </a:p>
          <a:p>
            <a:r>
              <a:rPr lang="cs-CZ" sz="1400" dirty="0">
                <a:solidFill>
                  <a:schemeClr val="tx1"/>
                </a:solidFill>
              </a:rPr>
              <a:t>2.) Křesťanství se od jiných židovských sekt odlišilo i pozdějším přijmutím nežidovských konvertitů. Prohlášení křesťanství za víru mu umožnilo stát se světovým náboženstvím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766BB-1DF5-4E45-983F-C6C2C1CF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8197"/>
            <a:ext cx="8520600" cy="572700"/>
          </a:xfrm>
        </p:spPr>
        <p:txBody>
          <a:bodyPr/>
          <a:lstStyle/>
          <a:p>
            <a:pPr algn="ctr"/>
            <a:r>
              <a:rPr lang="cs-CZ" dirty="0"/>
              <a:t>REFORMACE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755B21-5F1B-4DC0-BE12-CF55A0FB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76027"/>
            <a:ext cx="8520600" cy="3991025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lidové povstání v Čechách: Husitství – Jan Hus</a:t>
            </a:r>
          </a:p>
          <a:p>
            <a:r>
              <a:rPr lang="cs-CZ" sz="1600" dirty="0">
                <a:solidFill>
                  <a:schemeClr val="tx1"/>
                </a:solidFill>
              </a:rPr>
              <a:t>protest německého teologa a mnicha: Martina Luthera 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postavení proti praxi katolické církve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důraz na větší odpovědnost každého člověka 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křesťan má žít podle evangelia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odmítání autority papeže a kněžského celibátu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přeložení bible do němčiny </a:t>
            </a:r>
          </a:p>
          <a:p>
            <a:r>
              <a:rPr lang="cs-CZ" sz="1600" dirty="0">
                <a:solidFill>
                  <a:schemeClr val="tx1"/>
                </a:solidFill>
              </a:rPr>
              <a:t>dále reformaci rozvinul Jean </a:t>
            </a:r>
            <a:r>
              <a:rPr lang="cs-CZ" sz="1600" dirty="0" err="1">
                <a:solidFill>
                  <a:schemeClr val="tx1"/>
                </a:solidFill>
              </a:rPr>
              <a:t>Calvín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r>
              <a:rPr lang="cs-CZ" sz="1600" dirty="0">
                <a:solidFill>
                  <a:schemeClr val="tx1"/>
                </a:solidFill>
              </a:rPr>
              <a:t>odpovědí katolíků byla protireformace </a:t>
            </a:r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 utužení katolické nauky, jednoty, posílení postavení papežů, vydání nové latinské bible, srozumitelné učebnice křesťanství a zavedení jednotné latinské liturgie </a:t>
            </a:r>
          </a:p>
          <a:p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Jindřich VIII. a Anglikánská církev </a:t>
            </a:r>
          </a:p>
          <a:p>
            <a:r>
              <a:rPr lang="cs-CZ" sz="1600" dirty="0">
                <a:solidFill>
                  <a:schemeClr val="tx1"/>
                </a:solidFill>
                <a:sym typeface="Wingdings" panose="05000000000000000000" pitchFamily="2" charset="2"/>
              </a:rPr>
              <a:t>reakce Jindřicha VIII. Na verdikt papeže, který ho nechtěl rozvést s manželkou Kateřinou Aragonskou a provdat za Annu Boleynovou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10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52400"/>
            <a:ext cx="4876801" cy="296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86050"/>
            <a:ext cx="3461509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5575" y="1085850"/>
            <a:ext cx="34290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A96AC-0420-46F0-A089-B9A5C418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SJEDNOCENÍ A DUCH KŘESŤAŇSKÝ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ADBB12-E8A6-49A7-93D5-CF01D5D6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936976"/>
          </a:xfrm>
        </p:spPr>
        <p:txBody>
          <a:bodyPr/>
          <a:lstStyle/>
          <a:p>
            <a:r>
              <a:rPr lang="cs-CZ" sz="1600" dirty="0"/>
              <a:t>i když se církve od sebe v něčem liší, křesťané se shodují ve většině bodech:</a:t>
            </a:r>
          </a:p>
          <a:p>
            <a:pPr>
              <a:buFontTx/>
              <a:buChar char="-"/>
            </a:pPr>
            <a:r>
              <a:rPr lang="cs-CZ" sz="1600" dirty="0"/>
              <a:t>existence pouze 1 Boha, chápána jako osobní bytost, je všemohoucí, vševědoucí, všudypřítomný, neviditelný a věčný</a:t>
            </a:r>
          </a:p>
          <a:p>
            <a:pPr>
              <a:buFontTx/>
              <a:buChar char="-"/>
            </a:pPr>
            <a:r>
              <a:rPr lang="cs-CZ" sz="1600" dirty="0"/>
              <a:t>Bůh chápán jako trojjediný, který existuje ve třech osobách jako Bůh Otec, Syn a Duch Svatý sdílející jediný božství </a:t>
            </a:r>
          </a:p>
          <a:p>
            <a:pPr>
              <a:buFontTx/>
              <a:buChar char="-"/>
            </a:pPr>
            <a:r>
              <a:rPr lang="cs-CZ" sz="1600" dirty="0"/>
              <a:t>Bůh stvořitel světa a lidstva </a:t>
            </a:r>
          </a:p>
          <a:p>
            <a:pPr>
              <a:buFontTx/>
              <a:buChar char="-"/>
            </a:pPr>
            <a:r>
              <a:rPr lang="cs-CZ" sz="1600" dirty="0"/>
              <a:t>člověk stvořen jako bytost Bohu podobná</a:t>
            </a:r>
          </a:p>
          <a:p>
            <a:pPr>
              <a:buFontTx/>
              <a:buChar char="-"/>
            </a:pPr>
            <a:r>
              <a:rPr lang="cs-CZ" sz="1600" dirty="0"/>
              <a:t>křesťanství klade důraz na jisté nároky, především na chování vůči druhým a taktéž k náboženské praxi </a:t>
            </a:r>
          </a:p>
          <a:p>
            <a:pPr>
              <a:buFontTx/>
              <a:buChar char="-"/>
            </a:pPr>
            <a:r>
              <a:rPr lang="cs-CZ" sz="1600" dirty="0"/>
              <a:t>křesťanem se člověk stává přijetím křtu jako viditelného znamení odpuštění a vykoupení v Ježíši Kristu </a:t>
            </a:r>
          </a:p>
          <a:p>
            <a:pPr>
              <a:buFontTx/>
              <a:buChar char="-"/>
            </a:pPr>
            <a:r>
              <a:rPr lang="cs-CZ" sz="1600" dirty="0"/>
              <a:t>křesťan má milovat bližního svého, připomínka a obnovení Večeře Páně, mezi svátosti také řadíme manželství </a:t>
            </a:r>
          </a:p>
        </p:txBody>
      </p:sp>
    </p:spTree>
    <p:extLst>
      <p:ext uri="{BB962C8B-B14F-4D97-AF65-F5344CB8AC3E}">
        <p14:creationId xmlns:p14="http://schemas.microsoft.com/office/powerpoint/2010/main" val="16538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643</TotalTime>
  <Words>1525</Words>
  <Application>Microsoft Office PowerPoint</Application>
  <PresentationFormat>Předvádění na obrazovce (16:9)</PresentationFormat>
  <Paragraphs>143</Paragraphs>
  <Slides>27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Times New Roman</vt:lpstr>
      <vt:lpstr>Lora</vt:lpstr>
      <vt:lpstr>Arial</vt:lpstr>
      <vt:lpstr>Simple Light</vt:lpstr>
      <vt:lpstr>KŘESŤANSTVÍ </vt:lpstr>
      <vt:lpstr>Obsah:</vt:lpstr>
      <vt:lpstr> CHARAKTERISTIKA KŘESŤANSTVÍ</vt:lpstr>
      <vt:lpstr>Prezentace aplikace PowerPoint</vt:lpstr>
      <vt:lpstr>DĚJINY KŘESŤANSTVÍ</vt:lpstr>
      <vt:lpstr>Prezentace aplikace PowerPoint</vt:lpstr>
      <vt:lpstr>REFORMACE </vt:lpstr>
      <vt:lpstr>Prezentace aplikace PowerPoint</vt:lpstr>
      <vt:lpstr>SJEDNOCENÍ A DUCH KŘESŤAŇSKÝ</vt:lpstr>
      <vt:lpstr>Prezentace aplikace PowerPoint</vt:lpstr>
      <vt:lpstr>BIBLE</vt:lpstr>
      <vt:lpstr>Symboly </vt:lpstr>
      <vt:lpstr>Prezentace aplikace PowerPoint</vt:lpstr>
      <vt:lpstr>KŘESŤANSKÉ CÍRKVE  </vt:lpstr>
      <vt:lpstr>ŘÍMSKOKATOLICKÁ CÍRKEV </vt:lpstr>
      <vt:lpstr>Prezentace aplikace PowerPoint</vt:lpstr>
      <vt:lpstr>PRAVOSLAVNÁ CÍRKEV </vt:lpstr>
      <vt:lpstr>SPÁSA, TRADICE A PÍSMO SVATÉ </vt:lpstr>
      <vt:lpstr>Prezentace aplikace PowerPoint</vt:lpstr>
      <vt:lpstr>PROTESTANTISMUS  </vt:lpstr>
      <vt:lpstr>Prezentace aplikace PowerPoint</vt:lpstr>
      <vt:lpstr>Významná místa </vt:lpstr>
      <vt:lpstr>IMIGRACE</vt:lpstr>
      <vt:lpstr>Prezentace aplikace PowerPoint</vt:lpstr>
      <vt:lpstr>IMIGRACE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KŘESŤANSTVÍ</dc:title>
  <dc:creator>Jan Kraffer</dc:creator>
  <cp:lastModifiedBy>Jan Kraffer</cp:lastModifiedBy>
  <cp:revision>52</cp:revision>
  <dcterms:modified xsi:type="dcterms:W3CDTF">2020-03-26T21:46:06Z</dcterms:modified>
</cp:coreProperties>
</file>