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59" r:id="rId4"/>
    <p:sldId id="269" r:id="rId5"/>
    <p:sldId id="264" r:id="rId6"/>
    <p:sldId id="265" r:id="rId7"/>
    <p:sldId id="260" r:id="rId8"/>
    <p:sldId id="257" r:id="rId9"/>
    <p:sldId id="266" r:id="rId10"/>
    <p:sldId id="268" r:id="rId11"/>
    <p:sldId id="267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F6EE328-6AFF-436B-881F-213D56084544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dirty="0"/>
              <a:t>3/31/2020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2E37674-C1BA-4107-9B06-6D4CAC3A3DF5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59EDCA-A51E-429E-B436-635CC56683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/>
              <a:t>Pravoslaví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20B537-BE59-4DEB-941C-7A6485225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560" y="4587903"/>
            <a:ext cx="7891272" cy="1069848"/>
          </a:xfrm>
        </p:spPr>
        <p:txBody>
          <a:bodyPr>
            <a:noAutofit/>
          </a:bodyPr>
          <a:lstStyle/>
          <a:p>
            <a:r>
              <a:rPr lang="en-US" sz="2000" b="1" dirty="0" err="1">
                <a:latin typeface="+mj-lt"/>
              </a:rPr>
              <a:t>Půst</a:t>
            </a:r>
            <a:r>
              <a:rPr lang="en-US" sz="2000" b="1" dirty="0">
                <a:latin typeface="+mj-lt"/>
              </a:rPr>
              <a:t> v </a:t>
            </a:r>
            <a:r>
              <a:rPr lang="en-US" sz="2000" b="1" dirty="0" err="1">
                <a:latin typeface="+mj-lt"/>
              </a:rPr>
              <a:t>pravoslavné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církvi</a:t>
            </a:r>
            <a:endParaRPr lang="ru-RU" sz="2000" b="1" dirty="0">
              <a:latin typeface="+mj-lt"/>
            </a:endParaRPr>
          </a:p>
          <a:p>
            <a:r>
              <a:rPr lang="en-US" sz="1800" dirty="0" err="1">
                <a:latin typeface="+mj-lt"/>
              </a:rPr>
              <a:t>Hospodářská</a:t>
            </a:r>
            <a:r>
              <a:rPr lang="en-US" sz="1800" dirty="0">
                <a:latin typeface="+mj-lt"/>
              </a:rPr>
              <a:t> a </a:t>
            </a:r>
            <a:r>
              <a:rPr lang="en-US" sz="1800" dirty="0" err="1">
                <a:latin typeface="+mj-lt"/>
              </a:rPr>
              <a:t>kulturní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studia</a:t>
            </a:r>
            <a:r>
              <a:rPr lang="en-US" sz="1800" dirty="0">
                <a:latin typeface="+mj-lt"/>
              </a:rPr>
              <a:t> (HKS), </a:t>
            </a:r>
            <a:r>
              <a:rPr lang="en-US" sz="1800" dirty="0" err="1">
                <a:latin typeface="+mj-lt"/>
              </a:rPr>
              <a:t>Provozně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ekonomická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fakulta</a:t>
            </a:r>
            <a:r>
              <a:rPr lang="en-US" sz="1800" dirty="0">
                <a:latin typeface="+mj-lt"/>
              </a:rPr>
              <a:t> | </a:t>
            </a:r>
            <a:r>
              <a:rPr lang="en-US" sz="1800" dirty="0" err="1">
                <a:latin typeface="+mj-lt"/>
              </a:rPr>
              <a:t>Česká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zemědělská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univerzita</a:t>
            </a:r>
            <a:r>
              <a:rPr lang="en-US" sz="1800" dirty="0">
                <a:latin typeface="+mj-lt"/>
              </a:rPr>
              <a:t> v </a:t>
            </a:r>
            <a:r>
              <a:rPr lang="en-US" sz="1800" dirty="0" err="1">
                <a:latin typeface="+mj-lt"/>
              </a:rPr>
              <a:t>Praze</a:t>
            </a:r>
            <a:r>
              <a:rPr lang="en-US" sz="1800" dirty="0">
                <a:latin typeface="+mj-lt"/>
              </a:rPr>
              <a:t>,</a:t>
            </a:r>
            <a:r>
              <a:rPr lang="ru-RU" sz="1800" dirty="0">
                <a:latin typeface="+mj-lt"/>
              </a:rPr>
              <a:t> 2020</a:t>
            </a:r>
          </a:p>
          <a:p>
            <a:r>
              <a:rPr lang="en-US" sz="1800" dirty="0" err="1">
                <a:latin typeface="+mj-lt"/>
              </a:rPr>
              <a:t>Nelbasova</a:t>
            </a:r>
            <a:r>
              <a:rPr lang="en-US" sz="1800" dirty="0">
                <a:latin typeface="+mj-lt"/>
              </a:rPr>
              <a:t> Olga, </a:t>
            </a:r>
            <a:r>
              <a:rPr lang="en-US" sz="1800" dirty="0" err="1">
                <a:latin typeface="+mj-lt"/>
              </a:rPr>
              <a:t>Sudý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týden</a:t>
            </a:r>
            <a:r>
              <a:rPr lang="ru-RU" sz="18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9392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2470417-D0DB-4EF9-B24D-533252BDD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DD43A5E-96FC-4417-AAAA-6D22205AE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C8EC610-CBFB-4415-82B2-94F68101C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B7A51A1-84E3-4D44-A07A-5C7CCCE6A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43C8D4-5627-4EEA-A66D-F49D845EB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/>
              <a:t>Termíny půstu v ortodoxním kalendáři</a:t>
            </a:r>
          </a:p>
        </p:txBody>
      </p:sp>
      <p:pic>
        <p:nvPicPr>
          <p:cNvPr id="6" name="Объект 5" descr="Изображение выглядит как объект, сидит, темный, освещенный&#10;&#10;Автоматически созданное описание">
            <a:extLst>
              <a:ext uri="{FF2B5EF4-FFF2-40B4-BE49-F238E27FC236}">
                <a16:creationId xmlns:a16="http://schemas.microsoft.com/office/drawing/2014/main" id="{1E80B438-63C0-4FE5-A9CB-FF5DB24E03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633999" y="1734237"/>
            <a:ext cx="5112461" cy="3399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67FA42F9-D4EB-4B1C-A382-3FE1AFE4B6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799" y="2121408"/>
            <a:ext cx="5299585" cy="40507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 err="1">
                <a:latin typeface="+mj-lt"/>
              </a:rPr>
              <a:t>Velký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půst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trvá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téměř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celých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sedm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sedm</a:t>
            </a:r>
            <a:r>
              <a:rPr lang="en-US" sz="1800" dirty="0">
                <a:latin typeface="+mj-lt"/>
              </a:rPr>
              <a:t> dní-48 </a:t>
            </a:r>
            <a:r>
              <a:rPr lang="en-US" sz="1800" dirty="0" err="1">
                <a:latin typeface="+mj-lt"/>
              </a:rPr>
              <a:t>dní</a:t>
            </a:r>
            <a:r>
              <a:rPr lang="en-US" sz="1800" dirty="0">
                <a:latin typeface="+mj-lt"/>
              </a:rPr>
              <a:t>. </a:t>
            </a:r>
            <a:r>
              <a:rPr lang="en-US" sz="1800" dirty="0" err="1">
                <a:latin typeface="+mj-lt"/>
              </a:rPr>
              <a:t>Zahrnuje</a:t>
            </a:r>
            <a:r>
              <a:rPr lang="en-US" sz="1800" dirty="0">
                <a:latin typeface="+mj-lt"/>
              </a:rPr>
              <a:t>:</a:t>
            </a:r>
          </a:p>
          <a:p>
            <a:endParaRPr lang="en-US" sz="1800" dirty="0">
              <a:latin typeface="+mj-lt"/>
            </a:endParaRPr>
          </a:p>
          <a:p>
            <a:pPr marL="514350"/>
            <a:r>
              <a:rPr lang="en-US" sz="1800" dirty="0" err="1">
                <a:latin typeface="+mj-lt"/>
              </a:rPr>
              <a:t>Svatá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Čtrnáctka</a:t>
            </a:r>
            <a:r>
              <a:rPr lang="en-US" sz="1800" dirty="0">
                <a:latin typeface="+mj-lt"/>
              </a:rPr>
              <a:t> (40 </a:t>
            </a:r>
            <a:r>
              <a:rPr lang="en-US" sz="1800" dirty="0" err="1">
                <a:latin typeface="+mj-lt"/>
              </a:rPr>
              <a:t>dní</a:t>
            </a:r>
            <a:r>
              <a:rPr lang="en-US" sz="1800" dirty="0">
                <a:latin typeface="+mj-lt"/>
              </a:rPr>
              <a:t> - 5 </a:t>
            </a:r>
            <a:r>
              <a:rPr lang="en-US" sz="1800" dirty="0" err="1">
                <a:latin typeface="+mj-lt"/>
              </a:rPr>
              <a:t>dní</a:t>
            </a:r>
            <a:r>
              <a:rPr lang="en-US" sz="1800" dirty="0">
                <a:latin typeface="+mj-lt"/>
              </a:rPr>
              <a:t> a 5 </a:t>
            </a:r>
            <a:r>
              <a:rPr lang="en-US" sz="1800" dirty="0" err="1">
                <a:latin typeface="+mj-lt"/>
              </a:rPr>
              <a:t>dní</a:t>
            </a:r>
            <a:r>
              <a:rPr lang="en-US" sz="1800" dirty="0">
                <a:latin typeface="+mj-lt"/>
              </a:rPr>
              <a:t>);</a:t>
            </a:r>
          </a:p>
          <a:p>
            <a:pPr marL="514350"/>
            <a:r>
              <a:rPr lang="en-US" sz="1800" dirty="0" err="1">
                <a:latin typeface="+mj-lt"/>
              </a:rPr>
              <a:t>Lazarevová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sobota</a:t>
            </a:r>
            <a:r>
              <a:rPr lang="en-US" sz="1800" dirty="0">
                <a:latin typeface="+mj-lt"/>
              </a:rPr>
              <a:t>;</a:t>
            </a:r>
          </a:p>
          <a:p>
            <a:pPr marL="514350"/>
            <a:r>
              <a:rPr lang="en-US" sz="1800" dirty="0" err="1">
                <a:latin typeface="+mj-lt"/>
              </a:rPr>
              <a:t>Vstup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Páně</a:t>
            </a:r>
            <a:r>
              <a:rPr lang="en-US" sz="1800" dirty="0">
                <a:latin typeface="+mj-lt"/>
              </a:rPr>
              <a:t> do </a:t>
            </a:r>
            <a:r>
              <a:rPr lang="en-US" sz="1800" dirty="0" err="1">
                <a:latin typeface="+mj-lt"/>
              </a:rPr>
              <a:t>Jeruzaléma</a:t>
            </a:r>
            <a:r>
              <a:rPr lang="en-US" sz="1800" dirty="0">
                <a:latin typeface="+mj-lt"/>
              </a:rPr>
              <a:t> (</a:t>
            </a:r>
            <a:r>
              <a:rPr lang="en-US" sz="1800" dirty="0" err="1">
                <a:latin typeface="+mj-lt"/>
              </a:rPr>
              <a:t>Květné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vzkříšení</a:t>
            </a:r>
            <a:r>
              <a:rPr lang="en-US" sz="1800" dirty="0">
                <a:latin typeface="+mj-lt"/>
              </a:rPr>
              <a:t>);</a:t>
            </a:r>
          </a:p>
          <a:p>
            <a:pPr marL="514350"/>
            <a:r>
              <a:rPr lang="en-US" sz="1800" dirty="0" err="1">
                <a:latin typeface="+mj-lt"/>
              </a:rPr>
              <a:t>Vášnivá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sedmička</a:t>
            </a:r>
            <a:r>
              <a:rPr lang="en-US" sz="1800" dirty="0">
                <a:latin typeface="+mj-lt"/>
              </a:rPr>
              <a:t> (</a:t>
            </a:r>
            <a:r>
              <a:rPr lang="en-US" sz="1800" dirty="0" err="1">
                <a:latin typeface="+mj-lt"/>
              </a:rPr>
              <a:t>má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jen</a:t>
            </a:r>
            <a:r>
              <a:rPr lang="en-US" sz="1800" dirty="0">
                <a:latin typeface="+mj-lt"/>
              </a:rPr>
              <a:t> 6 </a:t>
            </a:r>
            <a:r>
              <a:rPr lang="en-US" sz="1800" dirty="0" err="1">
                <a:latin typeface="+mj-lt"/>
              </a:rPr>
              <a:t>dní</a:t>
            </a:r>
            <a:r>
              <a:rPr lang="en-US" sz="1800" dirty="0">
                <a:latin typeface="+mj-lt"/>
              </a:rPr>
              <a:t>).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402651C-E31B-4C7D-B593-1FD6014C1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B108D3D-35F4-426D-8E38-237B102BA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016D075-E366-4413-8A8A-989D81B16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0144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11DBEB-DD5C-42D3-9CA4-9D173832A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418" y="0"/>
            <a:ext cx="10065444" cy="1298845"/>
          </a:xfrm>
        </p:spPr>
        <p:txBody>
          <a:bodyPr>
            <a:normAutofit/>
          </a:bodyPr>
          <a:lstStyle/>
          <a:p>
            <a:r>
              <a:rPr lang="en-US" sz="3200" dirty="0" err="1"/>
              <a:t>Příprava</a:t>
            </a:r>
            <a:endParaRPr lang="ru-RU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85C250-8EA9-4610-BAC4-C1C3F6C6C48E}"/>
              </a:ext>
            </a:extLst>
          </p:cNvPr>
          <p:cNvSpPr txBox="1"/>
          <p:nvPr/>
        </p:nvSpPr>
        <p:spPr>
          <a:xfrm>
            <a:off x="726128" y="1067174"/>
            <a:ext cx="103960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+mj-lt"/>
              </a:rPr>
              <a:t>Příprava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velký</a:t>
            </a:r>
            <a:r>
              <a:rPr lang="en-US" dirty="0">
                <a:latin typeface="+mj-lt"/>
              </a:rPr>
              <a:t> post </a:t>
            </a:r>
            <a:r>
              <a:rPr lang="en-US" dirty="0" err="1">
                <a:latin typeface="+mj-lt"/>
              </a:rPr>
              <a:t>začíná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čtyři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sedmičky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před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jeho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začátkem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což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slouží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účelu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duchovně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připravit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křesťana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hlavní</a:t>
            </a:r>
            <a:r>
              <a:rPr lang="en-US" dirty="0">
                <a:latin typeface="+mj-lt"/>
              </a:rPr>
              <a:t> a </a:t>
            </a:r>
            <a:r>
              <a:rPr lang="en-US" dirty="0" err="1">
                <a:latin typeface="+mj-lt"/>
              </a:rPr>
              <a:t>jediný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význam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půstu-pokání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Každý</a:t>
            </a:r>
            <a:r>
              <a:rPr lang="en-US" dirty="0">
                <a:latin typeface="+mj-lt"/>
              </a:rPr>
              <a:t> z </a:t>
            </a:r>
            <a:r>
              <a:rPr lang="en-US" dirty="0" err="1">
                <a:latin typeface="+mj-lt"/>
              </a:rPr>
              <a:t>předcházejících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velkých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týdnů</a:t>
            </a:r>
            <a:r>
              <a:rPr lang="en-US" dirty="0">
                <a:latin typeface="+mj-lt"/>
              </a:rPr>
              <a:t> (</a:t>
            </a:r>
            <a:r>
              <a:rPr lang="en-US" dirty="0" err="1">
                <a:latin typeface="+mj-lt"/>
              </a:rPr>
              <a:t>neděle</a:t>
            </a:r>
            <a:r>
              <a:rPr lang="en-US" dirty="0">
                <a:latin typeface="+mj-lt"/>
              </a:rPr>
              <a:t>) a </a:t>
            </a:r>
            <a:r>
              <a:rPr lang="en-US" dirty="0" err="1">
                <a:latin typeface="+mj-lt"/>
              </a:rPr>
              <a:t>sedmitisíců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má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své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jméno</a:t>
            </a:r>
            <a:r>
              <a:rPr lang="en-US" dirty="0">
                <a:latin typeface="+mj-lt"/>
              </a:rPr>
              <a:t>.</a:t>
            </a:r>
            <a:endParaRPr lang="ru-RU" dirty="0">
              <a:latin typeface="+mj-lt"/>
            </a:endParaRPr>
          </a:p>
          <a:p>
            <a:endParaRPr lang="ru-RU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latin typeface="+mj-lt"/>
              </a:rPr>
              <a:t>Týden</a:t>
            </a:r>
            <a:r>
              <a:rPr lang="en-US" b="1" dirty="0">
                <a:latin typeface="+mj-lt"/>
              </a:rPr>
              <a:t> o </a:t>
            </a:r>
            <a:r>
              <a:rPr lang="en-US" b="1" dirty="0" err="1">
                <a:latin typeface="+mj-lt"/>
              </a:rPr>
              <a:t>Zakhee</a:t>
            </a:r>
            <a:endParaRPr lang="ru-RU" b="1" dirty="0">
              <a:latin typeface="+mj-lt"/>
            </a:endParaRPr>
          </a:p>
          <a:p>
            <a:r>
              <a:rPr lang="en-US" dirty="0">
                <a:latin typeface="+mj-lt"/>
              </a:rPr>
              <a:t>V </a:t>
            </a:r>
            <a:r>
              <a:rPr lang="en-US" dirty="0" err="1">
                <a:latin typeface="+mj-lt"/>
              </a:rPr>
              <a:t>prvním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týdnu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příprav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příspěvek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církev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vyzývá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křesťany</a:t>
            </a:r>
            <a:r>
              <a:rPr lang="en-US" dirty="0">
                <a:latin typeface="+mj-lt"/>
              </a:rPr>
              <a:t> po </a:t>
            </a:r>
            <a:r>
              <a:rPr lang="en-US" dirty="0" err="1">
                <a:latin typeface="+mj-lt"/>
              </a:rPr>
              <a:t>vzoru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Zakhea</a:t>
            </a:r>
            <a:r>
              <a:rPr lang="en-US" dirty="0">
                <a:latin typeface="+mj-lt"/>
              </a:rPr>
              <a:t>, aby </a:t>
            </a:r>
            <a:r>
              <a:rPr lang="en-US" dirty="0" err="1">
                <a:latin typeface="+mj-lt"/>
              </a:rPr>
              <a:t>projevili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svobodnou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vůli</a:t>
            </a:r>
            <a:r>
              <a:rPr lang="en-US" dirty="0">
                <a:latin typeface="+mj-lt"/>
              </a:rPr>
              <a:t>, aby se </a:t>
            </a:r>
            <a:r>
              <a:rPr lang="en-US" dirty="0" err="1">
                <a:latin typeface="+mj-lt"/>
              </a:rPr>
              <a:t>přiblížili</a:t>
            </a:r>
            <a:r>
              <a:rPr lang="en-US" dirty="0">
                <a:latin typeface="+mj-lt"/>
              </a:rPr>
              <a:t> k </a:t>
            </a:r>
            <a:r>
              <a:rPr lang="en-US" dirty="0" err="1">
                <a:latin typeface="+mj-lt"/>
              </a:rPr>
              <a:t>Bohu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Zakrslý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Zakhei</a:t>
            </a:r>
            <a:r>
              <a:rPr lang="en-US" dirty="0">
                <a:latin typeface="+mj-lt"/>
              </a:rPr>
              <a:t> je </a:t>
            </a:r>
            <a:r>
              <a:rPr lang="en-US" dirty="0" err="1">
                <a:latin typeface="+mj-lt"/>
              </a:rPr>
              <a:t>hříšný</a:t>
            </a:r>
            <a:r>
              <a:rPr lang="en-US" dirty="0">
                <a:latin typeface="+mj-lt"/>
              </a:rPr>
              <a:t> a </a:t>
            </a:r>
            <a:r>
              <a:rPr lang="en-US" dirty="0" err="1">
                <a:latin typeface="+mj-lt"/>
              </a:rPr>
              <a:t>omezený</a:t>
            </a:r>
            <a:r>
              <a:rPr lang="en-US" dirty="0">
                <a:latin typeface="+mj-lt"/>
              </a:rPr>
              <a:t>, ale </a:t>
            </a:r>
            <a:r>
              <a:rPr lang="en-US" dirty="0" err="1">
                <a:latin typeface="+mj-lt"/>
              </a:rPr>
              <a:t>jeho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touha</a:t>
            </a:r>
            <a:r>
              <a:rPr lang="en-US" dirty="0">
                <a:latin typeface="+mj-lt"/>
              </a:rPr>
              <a:t> je </a:t>
            </a:r>
            <a:r>
              <a:rPr lang="en-US" dirty="0" err="1">
                <a:latin typeface="+mj-lt"/>
              </a:rPr>
              <a:t>nadřazená</a:t>
            </a:r>
            <a:r>
              <a:rPr lang="en-US" dirty="0">
                <a:latin typeface="+mj-lt"/>
              </a:rPr>
              <a:t> a </a:t>
            </a:r>
            <a:r>
              <a:rPr lang="en-US" dirty="0" err="1">
                <a:latin typeface="+mj-lt"/>
              </a:rPr>
              <a:t>porazí</a:t>
            </a:r>
            <a:r>
              <a:rPr lang="en-US" dirty="0">
                <a:latin typeface="+mj-lt"/>
              </a:rPr>
              <a:t> to </a:t>
            </a:r>
            <a:r>
              <a:rPr lang="en-US" dirty="0" err="1">
                <a:latin typeface="+mj-lt"/>
              </a:rPr>
              <a:t>všechno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Snaží</a:t>
            </a:r>
            <a:r>
              <a:rPr lang="en-US" dirty="0">
                <a:latin typeface="+mj-lt"/>
              </a:rPr>
              <a:t> se </a:t>
            </a:r>
            <a:r>
              <a:rPr lang="en-US" dirty="0" err="1">
                <a:latin typeface="+mj-lt"/>
              </a:rPr>
              <a:t>upoutat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pozornost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Ježíše</a:t>
            </a:r>
            <a:r>
              <a:rPr lang="en-US" dirty="0">
                <a:latin typeface="+mj-lt"/>
              </a:rPr>
              <a:t> Krista, </a:t>
            </a:r>
            <a:r>
              <a:rPr lang="en-US" dirty="0" err="1">
                <a:latin typeface="+mj-lt"/>
              </a:rPr>
              <a:t>přivede</a:t>
            </a:r>
            <a:r>
              <a:rPr lang="en-US" dirty="0">
                <a:latin typeface="+mj-lt"/>
              </a:rPr>
              <a:t> ho do </a:t>
            </a:r>
            <a:r>
              <a:rPr lang="en-US" dirty="0" err="1">
                <a:latin typeface="+mj-lt"/>
              </a:rPr>
              <a:t>svého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domova</a:t>
            </a:r>
            <a:r>
              <a:rPr lang="ru-RU" dirty="0">
                <a:latin typeface="+mj-lt"/>
              </a:rPr>
              <a:t>.</a:t>
            </a:r>
          </a:p>
          <a:p>
            <a:endParaRPr lang="ru-RU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latin typeface="+mj-lt"/>
              </a:rPr>
              <a:t>Týden</a:t>
            </a:r>
            <a:r>
              <a:rPr lang="en-US" b="1" dirty="0">
                <a:latin typeface="+mj-lt"/>
              </a:rPr>
              <a:t> o </a:t>
            </a:r>
            <a:r>
              <a:rPr lang="en-US" b="1" dirty="0" err="1">
                <a:latin typeface="+mj-lt"/>
              </a:rPr>
              <a:t>mytaru</a:t>
            </a:r>
            <a:r>
              <a:rPr lang="en-US" b="1" dirty="0">
                <a:latin typeface="+mj-lt"/>
              </a:rPr>
              <a:t> a </a:t>
            </a:r>
            <a:r>
              <a:rPr lang="en-US" b="1" dirty="0" err="1">
                <a:latin typeface="+mj-lt"/>
              </a:rPr>
              <a:t>farizeji</a:t>
            </a:r>
            <a:endParaRPr lang="ru-RU" b="1" dirty="0">
              <a:latin typeface="+mj-lt"/>
            </a:endParaRPr>
          </a:p>
          <a:p>
            <a:r>
              <a:rPr lang="en-US" dirty="0" err="1">
                <a:latin typeface="+mj-lt"/>
              </a:rPr>
              <a:t>Tři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sedmičky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před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půstem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církev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připomíná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evangelické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podobenství</a:t>
            </a:r>
            <a:r>
              <a:rPr lang="en-US" dirty="0">
                <a:latin typeface="+mj-lt"/>
              </a:rPr>
              <a:t> o </a:t>
            </a:r>
            <a:r>
              <a:rPr lang="en-US" dirty="0" err="1">
                <a:latin typeface="+mj-lt"/>
              </a:rPr>
              <a:t>mytarovi</a:t>
            </a:r>
            <a:r>
              <a:rPr lang="en-US" dirty="0">
                <a:latin typeface="+mj-lt"/>
              </a:rPr>
              <a:t> a </a:t>
            </a:r>
            <a:r>
              <a:rPr lang="en-US" dirty="0" err="1">
                <a:latin typeface="+mj-lt"/>
              </a:rPr>
              <a:t>farizeji</a:t>
            </a:r>
            <a:r>
              <a:rPr lang="en-US" dirty="0">
                <a:latin typeface="+mj-lt"/>
              </a:rPr>
              <a:t>. Od </a:t>
            </a:r>
            <a:r>
              <a:rPr lang="en-US" dirty="0" err="1">
                <a:latin typeface="+mj-lt"/>
              </a:rPr>
              <a:t>tohoto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dne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začíná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zpěv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libové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triody</a:t>
            </a:r>
            <a:r>
              <a:rPr lang="en-US" dirty="0">
                <a:latin typeface="+mj-lt"/>
              </a:rPr>
              <a:t>.</a:t>
            </a:r>
            <a:endParaRPr lang="ru-RU" dirty="0">
              <a:latin typeface="+mj-lt"/>
            </a:endParaRPr>
          </a:p>
          <a:p>
            <a:endParaRPr lang="ru-RU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latin typeface="+mj-lt"/>
              </a:rPr>
              <a:t>Týden</a:t>
            </a:r>
            <a:r>
              <a:rPr lang="en-US" b="1" dirty="0">
                <a:latin typeface="+mj-lt"/>
              </a:rPr>
              <a:t> o </a:t>
            </a:r>
            <a:r>
              <a:rPr lang="en-US" b="1" dirty="0" err="1">
                <a:latin typeface="+mj-lt"/>
              </a:rPr>
              <a:t>marnotratném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synovi</a:t>
            </a:r>
            <a:endParaRPr lang="ru-RU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latin typeface="+mj-lt"/>
              </a:rPr>
              <a:t>Týden</a:t>
            </a:r>
            <a:r>
              <a:rPr lang="en-US" b="1" dirty="0">
                <a:latin typeface="+mj-lt"/>
              </a:rPr>
              <a:t> o </a:t>
            </a:r>
            <a:r>
              <a:rPr lang="en-US" b="1" dirty="0" err="1">
                <a:latin typeface="+mj-lt"/>
              </a:rPr>
              <a:t>děsivém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soudu</a:t>
            </a:r>
            <a:endParaRPr lang="ru-RU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latin typeface="+mj-lt"/>
            </a:endParaRPr>
          </a:p>
          <a:p>
            <a:r>
              <a:rPr lang="en-US" dirty="0" err="1">
                <a:latin typeface="+mj-lt"/>
              </a:rPr>
              <a:t>Poslední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neděli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před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velkým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půstem</a:t>
            </a:r>
            <a:r>
              <a:rPr lang="en-US" dirty="0">
                <a:latin typeface="+mj-lt"/>
              </a:rPr>
              <a:t> je </a:t>
            </a:r>
            <a:r>
              <a:rPr lang="en-US" dirty="0" err="1">
                <a:latin typeface="+mj-lt"/>
              </a:rPr>
              <a:t>odpuštěná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neděle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nazývaná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ještě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jako</a:t>
            </a:r>
            <a:r>
              <a:rPr lang="en-US" dirty="0">
                <a:latin typeface="+mj-lt"/>
              </a:rPr>
              <a:t> "</a:t>
            </a:r>
            <a:r>
              <a:rPr lang="en-US" dirty="0" err="1">
                <a:latin typeface="+mj-lt"/>
              </a:rPr>
              <a:t>týden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sýrů</a:t>
            </a:r>
            <a:r>
              <a:rPr lang="en-US" dirty="0">
                <a:latin typeface="+mj-lt"/>
              </a:rPr>
              <a:t>" : po </a:t>
            </a:r>
            <a:r>
              <a:rPr lang="en-US" dirty="0" err="1">
                <a:latin typeface="+mj-lt"/>
              </a:rPr>
              <a:t>večerním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dni</a:t>
            </a:r>
            <a:r>
              <a:rPr lang="en-US" dirty="0">
                <a:latin typeface="+mj-lt"/>
              </a:rPr>
              <a:t> se </a:t>
            </a:r>
            <a:r>
              <a:rPr lang="en-US" dirty="0" err="1">
                <a:latin typeface="+mj-lt"/>
              </a:rPr>
              <a:t>provádí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oprava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vzájemného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odpuštění</a:t>
            </a:r>
            <a:r>
              <a:rPr lang="en-US" dirty="0">
                <a:latin typeface="+mj-lt"/>
              </a:rPr>
              <a:t>, po </a:t>
            </a:r>
            <a:r>
              <a:rPr lang="en-US" dirty="0" err="1">
                <a:latin typeface="+mj-lt"/>
              </a:rPr>
              <a:t>kterém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začíná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kněz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Svaté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Čtrnáctky</a:t>
            </a:r>
            <a:r>
              <a:rPr lang="en-US" dirty="0">
                <a:latin typeface="+mj-lt"/>
              </a:rPr>
              <a:t>.</a:t>
            </a:r>
            <a:endParaRPr lang="ru-RU" dirty="0">
              <a:latin typeface="+mj-lt"/>
            </a:endParaRPr>
          </a:p>
          <a:p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8398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25">
            <a:extLst>
              <a:ext uri="{FF2B5EF4-FFF2-40B4-BE49-F238E27FC236}">
                <a16:creationId xmlns:a16="http://schemas.microsoft.com/office/drawing/2014/main" id="{C2470417-D0DB-4EF9-B24D-533252BDD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DD43A5E-96FC-4417-AAAA-6D22205AE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C8EC610-CBFB-4415-82B2-94F68101C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" name="Rectangle 29">
            <a:extLst>
              <a:ext uri="{FF2B5EF4-FFF2-40B4-BE49-F238E27FC236}">
                <a16:creationId xmlns:a16="http://schemas.microsoft.com/office/drawing/2014/main" id="{47F26634-9FA8-4679-B619-B9DFA21E0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9C1F1-AF78-4634-B67B-2732E8D36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Co jíst ve Velkém půstu</a:t>
            </a:r>
          </a:p>
        </p:txBody>
      </p:sp>
      <p:pic>
        <p:nvPicPr>
          <p:cNvPr id="6" name="Объект 5" descr="Изображение выглядит как стол, еда, сидит, передний&#10;&#10;Автоматически созданное описание">
            <a:extLst>
              <a:ext uri="{FF2B5EF4-FFF2-40B4-BE49-F238E27FC236}">
                <a16:creationId xmlns:a16="http://schemas.microsoft.com/office/drawing/2014/main" id="{397CEE3E-FD0B-453F-966C-3DBDB48B55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633999" y="853280"/>
            <a:ext cx="6882269" cy="5161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39A693C-9DC5-49B0-BF98-A04FDE0666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56351" y="2121408"/>
            <a:ext cx="3544034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1800" dirty="0" err="1">
                <a:latin typeface="+mj-lt"/>
              </a:rPr>
              <a:t>Ve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velkém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příspěvku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církevní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listina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nařizuje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odmítnutí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potravy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živočišného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původu</a:t>
            </a:r>
            <a:r>
              <a:rPr lang="en-US" sz="1800" dirty="0">
                <a:latin typeface="+mj-lt"/>
              </a:rPr>
              <a:t> (</a:t>
            </a:r>
            <a:r>
              <a:rPr lang="en-US" sz="1800" dirty="0" err="1">
                <a:latin typeface="+mj-lt"/>
              </a:rPr>
              <a:t>maso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vejce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mléko</a:t>
            </a:r>
            <a:r>
              <a:rPr lang="en-US" sz="1800" dirty="0">
                <a:latin typeface="+mj-lt"/>
              </a:rPr>
              <a:t>).</a:t>
            </a:r>
          </a:p>
          <a:p>
            <a:pPr marL="0"/>
            <a:endParaRPr lang="en-US" sz="1800" dirty="0">
              <a:latin typeface="+mj-lt"/>
            </a:endParaRPr>
          </a:p>
          <a:p>
            <a:r>
              <a:rPr lang="en-US" sz="1800" dirty="0">
                <a:latin typeface="+mj-lt"/>
              </a:rPr>
              <a:t>V </a:t>
            </a:r>
            <a:r>
              <a:rPr lang="en-US" sz="1800" dirty="0" err="1">
                <a:latin typeface="+mj-lt"/>
              </a:rPr>
              <a:t>pondělí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ve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středu</a:t>
            </a:r>
            <a:r>
              <a:rPr lang="en-US" sz="1800" dirty="0">
                <a:latin typeface="+mj-lt"/>
              </a:rPr>
              <a:t>, v </a:t>
            </a:r>
            <a:r>
              <a:rPr lang="en-US" sz="1800" dirty="0" err="1">
                <a:latin typeface="+mj-lt"/>
              </a:rPr>
              <a:t>pátek-sušení</a:t>
            </a:r>
            <a:r>
              <a:rPr lang="en-US" sz="1800" dirty="0">
                <a:latin typeface="+mj-lt"/>
              </a:rPr>
              <a:t> (</a:t>
            </a:r>
            <a:r>
              <a:rPr lang="en-US" sz="1800" dirty="0" err="1">
                <a:latin typeface="+mj-lt"/>
              </a:rPr>
              <a:t>voda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chléb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ovoce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zelenina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kompoty</a:t>
            </a:r>
            <a:r>
              <a:rPr lang="en-US" sz="1800" dirty="0">
                <a:latin typeface="+mj-lt"/>
              </a:rPr>
              <a:t>)</a:t>
            </a:r>
          </a:p>
          <a:p>
            <a:r>
              <a:rPr lang="en-US" sz="1800" dirty="0">
                <a:latin typeface="+mj-lt"/>
              </a:rPr>
              <a:t>V </a:t>
            </a:r>
            <a:r>
              <a:rPr lang="en-US" sz="1800" dirty="0" err="1">
                <a:latin typeface="+mj-lt"/>
              </a:rPr>
              <a:t>úterý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čtvrtek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můžete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jíst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teplé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jídlo</a:t>
            </a:r>
            <a:r>
              <a:rPr lang="en-US" sz="1800" dirty="0">
                <a:latin typeface="+mj-lt"/>
              </a:rPr>
              <a:t> bez </a:t>
            </a:r>
            <a:r>
              <a:rPr lang="en-US" sz="1800" dirty="0" err="1">
                <a:latin typeface="+mj-lt"/>
              </a:rPr>
              <a:t>oleje</a:t>
            </a:r>
            <a:endParaRPr lang="en-US" sz="1800" dirty="0">
              <a:latin typeface="+mj-lt"/>
            </a:endParaRPr>
          </a:p>
          <a:p>
            <a:r>
              <a:rPr lang="en-US" sz="1800" dirty="0">
                <a:latin typeface="+mj-lt"/>
              </a:rPr>
              <a:t>V </a:t>
            </a:r>
            <a:r>
              <a:rPr lang="en-US" sz="1800" dirty="0" err="1">
                <a:latin typeface="+mj-lt"/>
              </a:rPr>
              <a:t>sobotu</a:t>
            </a:r>
            <a:r>
              <a:rPr lang="en-US" sz="1800" dirty="0">
                <a:latin typeface="+mj-lt"/>
              </a:rPr>
              <a:t>, v </a:t>
            </a:r>
            <a:r>
              <a:rPr lang="en-US" sz="1800" dirty="0" err="1">
                <a:latin typeface="+mj-lt"/>
              </a:rPr>
              <a:t>neděli-jídlo</a:t>
            </a:r>
            <a:r>
              <a:rPr lang="en-US" sz="1800" dirty="0">
                <a:latin typeface="+mj-lt"/>
              </a:rPr>
              <a:t> s </a:t>
            </a:r>
            <a:r>
              <a:rPr lang="en-US" sz="1800" dirty="0" err="1">
                <a:latin typeface="+mj-lt"/>
              </a:rPr>
              <a:t>rostlinným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olejem</a:t>
            </a:r>
            <a:endParaRPr lang="en-US" sz="1800" dirty="0">
              <a:latin typeface="+mj-lt"/>
            </a:endParaRPr>
          </a:p>
        </p:txBody>
      </p:sp>
      <p:grpSp>
        <p:nvGrpSpPr>
          <p:cNvPr id="38" name="Group 31">
            <a:extLst>
              <a:ext uri="{FF2B5EF4-FFF2-40B4-BE49-F238E27FC236}">
                <a16:creationId xmlns:a16="http://schemas.microsoft.com/office/drawing/2014/main" id="{79456847-F660-4ED4-9541-E8AB51FCA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9" name="Oval 32">
              <a:extLst>
                <a:ext uri="{FF2B5EF4-FFF2-40B4-BE49-F238E27FC236}">
                  <a16:creationId xmlns:a16="http://schemas.microsoft.com/office/drawing/2014/main" id="{CBA548B4-3D52-4409-99DD-B2A24D201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0" name="Oval 33">
              <a:extLst>
                <a:ext uri="{FF2B5EF4-FFF2-40B4-BE49-F238E27FC236}">
                  <a16:creationId xmlns:a16="http://schemas.microsoft.com/office/drawing/2014/main" id="{3AE84337-22C7-4E22-AAE5-97E3848BC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7688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7E8155-A79D-48E5-A2A6-052113D8B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	</a:t>
            </a:r>
            <a:r>
              <a:rPr lang="en-US" sz="3200" dirty="0" err="1"/>
              <a:t>Zdroje</a:t>
            </a:r>
            <a:endParaRPr lang="ru-RU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1EBEFD-F18F-4E73-894D-5DCFE7CC91CB}"/>
              </a:ext>
            </a:extLst>
          </p:cNvPr>
          <p:cNvSpPr txBox="1"/>
          <p:nvPr/>
        </p:nvSpPr>
        <p:spPr>
          <a:xfrm>
            <a:off x="1069848" y="1987826"/>
            <a:ext cx="9386117" cy="374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https://cs.wikipedia.org/wiki/Pravoslavi</a:t>
            </a:r>
            <a:endParaRPr lang="ru-RU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3D5D32-40F9-42F4-9179-B093DD019F7C}"/>
              </a:ext>
            </a:extLst>
          </p:cNvPr>
          <p:cNvSpPr txBox="1"/>
          <p:nvPr/>
        </p:nvSpPr>
        <p:spPr>
          <a:xfrm>
            <a:off x="1069848" y="2504661"/>
            <a:ext cx="6285109" cy="768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https://foma.ru/istoriya-velikogo-posta-2.html </a:t>
            </a:r>
            <a:endParaRPr lang="ru-R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F8C8A0-903F-43C3-9360-B29211A60954}"/>
              </a:ext>
            </a:extLst>
          </p:cNvPr>
          <p:cNvSpPr txBox="1"/>
          <p:nvPr/>
        </p:nvSpPr>
        <p:spPr>
          <a:xfrm>
            <a:off x="1069848" y="3261887"/>
            <a:ext cx="5857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https://azbyka.ru/m-velikij-post-i-obshhestvo-potrebleniya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5769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0D790-7C19-4536-BB88-409B1439A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542" y="451568"/>
            <a:ext cx="9281160" cy="612648"/>
          </a:xfrm>
        </p:spPr>
        <p:txBody>
          <a:bodyPr>
            <a:normAutofit/>
          </a:bodyPr>
          <a:lstStyle/>
          <a:p>
            <a:r>
              <a:rPr lang="en-US" sz="3200" dirty="0" err="1"/>
              <a:t>Pravoslaví</a:t>
            </a:r>
            <a:endParaRPr lang="ru-RU" sz="32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CBE98F-9060-4477-BECD-531F2E3AC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1322" y="1220459"/>
            <a:ext cx="9919621" cy="3807482"/>
          </a:xfrm>
        </p:spPr>
        <p:txBody>
          <a:bodyPr>
            <a:normAutofit/>
          </a:bodyPr>
          <a:lstStyle/>
          <a:p>
            <a:r>
              <a:rPr lang="en-US" sz="1800" dirty="0" err="1">
                <a:latin typeface="+mj-lt"/>
              </a:rPr>
              <a:t>doslova</a:t>
            </a:r>
            <a:r>
              <a:rPr lang="en-US" sz="1800" dirty="0">
                <a:latin typeface="+mj-lt"/>
              </a:rPr>
              <a:t> "</a:t>
            </a:r>
            <a:r>
              <a:rPr lang="en-US" sz="1800" dirty="0" err="1">
                <a:latin typeface="+mj-lt"/>
              </a:rPr>
              <a:t>správné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slavlenie</a:t>
            </a:r>
            <a:r>
              <a:rPr lang="en-US" sz="1800" dirty="0">
                <a:latin typeface="+mj-lt"/>
              </a:rPr>
              <a:t> (</a:t>
            </a:r>
            <a:r>
              <a:rPr lang="en-US" sz="1800" dirty="0" err="1">
                <a:latin typeface="+mj-lt"/>
              </a:rPr>
              <a:t>oslava</a:t>
            </a:r>
            <a:r>
              <a:rPr lang="en-US" sz="1800" dirty="0">
                <a:latin typeface="+mj-lt"/>
              </a:rPr>
              <a:t>)", </a:t>
            </a:r>
            <a:r>
              <a:rPr lang="en-US" sz="1800" dirty="0" err="1">
                <a:latin typeface="+mj-lt"/>
              </a:rPr>
              <a:t>historicky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ve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smyslu</a:t>
            </a:r>
            <a:r>
              <a:rPr lang="en-US" sz="1800" dirty="0">
                <a:latin typeface="+mj-lt"/>
              </a:rPr>
              <a:t> — "</a:t>
            </a:r>
            <a:r>
              <a:rPr lang="en-US" sz="1800" dirty="0" err="1">
                <a:latin typeface="+mj-lt"/>
              </a:rPr>
              <a:t>správný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názor</a:t>
            </a:r>
            <a:r>
              <a:rPr lang="en-US" sz="1800" dirty="0">
                <a:latin typeface="+mj-lt"/>
              </a:rPr>
              <a:t>", je </a:t>
            </a:r>
            <a:r>
              <a:rPr lang="en-US" sz="1800" dirty="0" err="1">
                <a:latin typeface="+mj-lt"/>
              </a:rPr>
              <a:t>jedna</a:t>
            </a:r>
            <a:r>
              <a:rPr lang="en-US" sz="1800" dirty="0">
                <a:latin typeface="+mj-lt"/>
              </a:rPr>
              <a:t> z </a:t>
            </a:r>
            <a:r>
              <a:rPr lang="en-US" sz="1800" dirty="0" err="1">
                <a:latin typeface="+mj-lt"/>
              </a:rPr>
              <a:t>hlavních</a:t>
            </a:r>
            <a:r>
              <a:rPr lang="en-US" sz="1800" dirty="0">
                <a:latin typeface="+mj-lt"/>
              </a:rPr>
              <a:t> a </a:t>
            </a:r>
            <a:r>
              <a:rPr lang="en-US" sz="1800" dirty="0" err="1">
                <a:latin typeface="+mj-lt"/>
              </a:rPr>
              <a:t>nejstarších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směrů</a:t>
            </a:r>
            <a:r>
              <a:rPr lang="en-US" sz="1800" dirty="0">
                <a:latin typeface="+mj-lt"/>
              </a:rPr>
              <a:t> v </a:t>
            </a:r>
            <a:r>
              <a:rPr lang="en-US" sz="1800" dirty="0" err="1">
                <a:latin typeface="+mj-lt"/>
              </a:rPr>
              <a:t>křesťanství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která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vznikla</a:t>
            </a:r>
            <a:r>
              <a:rPr lang="en-US" sz="1800" dirty="0">
                <a:latin typeface="+mj-lt"/>
              </a:rPr>
              <a:t> v </a:t>
            </a:r>
            <a:r>
              <a:rPr lang="en-US" sz="1800" dirty="0" err="1">
                <a:latin typeface="+mj-lt"/>
              </a:rPr>
              <a:t>průběhu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prvního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tisíciletí</a:t>
            </a:r>
            <a:r>
              <a:rPr lang="en-US" sz="1800" dirty="0">
                <a:latin typeface="+mj-lt"/>
              </a:rPr>
              <a:t> do </a:t>
            </a:r>
            <a:r>
              <a:rPr lang="en-US" sz="1800" dirty="0" err="1">
                <a:latin typeface="+mj-lt"/>
              </a:rPr>
              <a:t>byzantské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říše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ve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věku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sedmi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Ekumenických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koncilů</a:t>
            </a:r>
            <a:r>
              <a:rPr lang="en-US" sz="1800" dirty="0">
                <a:latin typeface="+mj-lt"/>
              </a:rPr>
              <a:t>. </a:t>
            </a:r>
            <a:r>
              <a:rPr lang="en-US" sz="1800" dirty="0" err="1">
                <a:latin typeface="+mj-lt"/>
              </a:rPr>
              <a:t>Řadí</a:t>
            </a:r>
            <a:r>
              <a:rPr lang="en-US" sz="1800" dirty="0">
                <a:latin typeface="+mj-lt"/>
              </a:rPr>
              <a:t> se </a:t>
            </a:r>
            <a:r>
              <a:rPr lang="en-US" sz="1800" dirty="0" err="1">
                <a:latin typeface="+mj-lt"/>
              </a:rPr>
              <a:t>na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třetí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místo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mezi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křesťanskými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směry</a:t>
            </a:r>
            <a:r>
              <a:rPr lang="en-US" sz="1800" dirty="0">
                <a:latin typeface="+mj-lt"/>
              </a:rPr>
              <a:t> po </a:t>
            </a:r>
            <a:r>
              <a:rPr lang="en-US" sz="1800" dirty="0" err="1">
                <a:latin typeface="+mj-lt"/>
              </a:rPr>
              <a:t>katolicismu</a:t>
            </a:r>
            <a:r>
              <a:rPr lang="en-US" sz="1800" dirty="0">
                <a:latin typeface="+mj-lt"/>
              </a:rPr>
              <a:t> (1,25 </a:t>
            </a:r>
            <a:r>
              <a:rPr lang="en-US" sz="1800" dirty="0" err="1">
                <a:latin typeface="+mj-lt"/>
              </a:rPr>
              <a:t>miliardy</a:t>
            </a:r>
            <a:r>
              <a:rPr lang="en-US" sz="1800" dirty="0">
                <a:latin typeface="+mj-lt"/>
              </a:rPr>
              <a:t>) a </a:t>
            </a:r>
            <a:r>
              <a:rPr lang="en-US" sz="1800" dirty="0" err="1">
                <a:latin typeface="+mj-lt"/>
              </a:rPr>
              <a:t>protestantismu</a:t>
            </a:r>
            <a:r>
              <a:rPr lang="en-US" sz="1800" dirty="0">
                <a:latin typeface="+mj-lt"/>
              </a:rPr>
              <a:t> (800 </a:t>
            </a:r>
            <a:r>
              <a:rPr lang="en-US" sz="1800" dirty="0" err="1">
                <a:latin typeface="+mj-lt"/>
              </a:rPr>
              <a:t>milionů</a:t>
            </a:r>
            <a:r>
              <a:rPr lang="en-US" sz="1800" dirty="0">
                <a:latin typeface="+mj-lt"/>
              </a:rPr>
              <a:t>).</a:t>
            </a:r>
            <a:endParaRPr lang="ru-RU" sz="1800" dirty="0">
              <a:latin typeface="+mj-lt"/>
            </a:endParaRPr>
          </a:p>
          <a:p>
            <a:r>
              <a:rPr lang="en-US" sz="1800" dirty="0">
                <a:latin typeface="+mj-lt"/>
              </a:rPr>
              <a:t>Po </a:t>
            </a:r>
            <a:r>
              <a:rPr lang="en-US" sz="1800" dirty="0" err="1">
                <a:latin typeface="+mj-lt"/>
              </a:rPr>
              <a:t>rozdělení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Církví</a:t>
            </a:r>
            <a:r>
              <a:rPr lang="en-US" sz="1800" dirty="0">
                <a:latin typeface="+mj-lt"/>
              </a:rPr>
              <a:t> (1054 </a:t>
            </a:r>
            <a:r>
              <a:rPr lang="en-US" sz="1800" dirty="0" err="1">
                <a:latin typeface="+mj-lt"/>
              </a:rPr>
              <a:t>rok</a:t>
            </a:r>
            <a:r>
              <a:rPr lang="en-US" sz="1800" dirty="0">
                <a:latin typeface="+mj-lt"/>
              </a:rPr>
              <a:t>), </a:t>
            </a:r>
            <a:r>
              <a:rPr lang="en-US" sz="1800" dirty="0" err="1">
                <a:latin typeface="+mj-lt"/>
              </a:rPr>
              <a:t>který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byl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výsledkem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dlouhého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procesu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odcizení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mezi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Církví</a:t>
            </a:r>
            <a:r>
              <a:rPr lang="en-US" sz="1800" dirty="0">
                <a:latin typeface="+mj-lt"/>
              </a:rPr>
              <a:t> a </a:t>
            </a:r>
            <a:r>
              <a:rPr lang="en-US" sz="1800" dirty="0" err="1">
                <a:latin typeface="+mj-lt"/>
              </a:rPr>
              <a:t>Západní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Církví</a:t>
            </a:r>
            <a:r>
              <a:rPr lang="en-US" sz="1800" dirty="0">
                <a:latin typeface="+mj-lt"/>
              </a:rPr>
              <a:t> se </a:t>
            </a:r>
            <a:r>
              <a:rPr lang="en-US" sz="1800" dirty="0" err="1">
                <a:latin typeface="+mj-lt"/>
              </a:rPr>
              <a:t>na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Východě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Římské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říše</a:t>
            </a:r>
            <a:r>
              <a:rPr lang="en-US" sz="1800" dirty="0">
                <a:latin typeface="+mj-lt"/>
              </a:rPr>
              <a:t>, v </a:t>
            </a:r>
            <a:r>
              <a:rPr lang="en-US" sz="1800" dirty="0" err="1">
                <a:latin typeface="+mj-lt"/>
              </a:rPr>
              <a:t>důsledku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teologických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sporů</a:t>
            </a:r>
            <a:r>
              <a:rPr lang="en-US" sz="1800" dirty="0">
                <a:latin typeface="+mj-lt"/>
              </a:rPr>
              <a:t> a </a:t>
            </a:r>
            <a:r>
              <a:rPr lang="en-US" sz="1800" dirty="0" err="1">
                <a:latin typeface="+mj-lt"/>
              </a:rPr>
              <a:t>touhy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římských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biskupů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podmanit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Východní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církve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první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na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cti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místo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mezi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Ortodoxní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církví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patří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katedře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biskupa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Konstantinopole</a:t>
            </a:r>
            <a:r>
              <a:rPr lang="en-US" sz="1800" dirty="0">
                <a:latin typeface="+mj-lt"/>
              </a:rPr>
              <a:t> — </a:t>
            </a:r>
            <a:r>
              <a:rPr lang="en-US" sz="1800" dirty="0" err="1">
                <a:latin typeface="+mj-lt"/>
              </a:rPr>
              <a:t>Nového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Říma</a:t>
            </a:r>
            <a:r>
              <a:rPr lang="en-US" sz="1800" dirty="0">
                <a:latin typeface="+mj-lt"/>
              </a:rPr>
              <a:t> (do </a:t>
            </a:r>
            <a:r>
              <a:rPr lang="en-US" sz="1800" dirty="0" err="1">
                <a:latin typeface="+mj-lt"/>
              </a:rPr>
              <a:t>rozdělení</a:t>
            </a:r>
            <a:r>
              <a:rPr lang="en-US" sz="1800" dirty="0">
                <a:latin typeface="+mj-lt"/>
              </a:rPr>
              <a:t>, a </a:t>
            </a:r>
            <a:r>
              <a:rPr lang="en-US" sz="1800" dirty="0" err="1">
                <a:latin typeface="+mj-lt"/>
              </a:rPr>
              <a:t>podle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pravidel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Ekumenických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koncilů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prvenství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čest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patřila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Římské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židle</a:t>
            </a:r>
            <a:r>
              <a:rPr lang="en-US" sz="1800" dirty="0">
                <a:latin typeface="+mj-lt"/>
              </a:rPr>
              <a:t>).</a:t>
            </a:r>
            <a:endParaRPr lang="ru-RU" sz="1800" dirty="0">
              <a:latin typeface="+mj-lt"/>
            </a:endParaRPr>
          </a:p>
          <a:p>
            <a:r>
              <a:rPr lang="en-US" sz="1800" dirty="0" err="1">
                <a:latin typeface="+mj-lt"/>
              </a:rPr>
              <a:t>Ortodoxní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křesťanství</a:t>
            </a:r>
            <a:r>
              <a:rPr lang="en-US" sz="1800" dirty="0">
                <a:latin typeface="+mj-lt"/>
              </a:rPr>
              <a:t> v </a:t>
            </a:r>
            <a:r>
              <a:rPr lang="en-US" sz="1800" dirty="0" err="1">
                <a:latin typeface="+mj-lt"/>
              </a:rPr>
              <a:t>současné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době</a:t>
            </a:r>
            <a:r>
              <a:rPr lang="en-US" sz="1800" dirty="0">
                <a:latin typeface="+mj-lt"/>
              </a:rPr>
              <a:t> je </a:t>
            </a:r>
            <a:r>
              <a:rPr lang="en-US" sz="1800" dirty="0" err="1">
                <a:latin typeface="+mj-lt"/>
              </a:rPr>
              <a:t>převažující</a:t>
            </a:r>
            <a:r>
              <a:rPr lang="en-US" sz="1800" dirty="0">
                <a:latin typeface="+mj-lt"/>
              </a:rPr>
              <a:t> </a:t>
            </a:r>
            <a:r>
              <a:rPr lang="ru-RU" sz="1800" dirty="0">
                <a:latin typeface="+mj-lt"/>
              </a:rPr>
              <a:t>конфессией </a:t>
            </a:r>
            <a:r>
              <a:rPr lang="en-US" sz="1800" dirty="0">
                <a:latin typeface="+mj-lt"/>
              </a:rPr>
              <a:t>v </a:t>
            </a:r>
            <a:r>
              <a:rPr lang="en-US" sz="1800" dirty="0" err="1">
                <a:latin typeface="+mj-lt"/>
              </a:rPr>
              <a:t>následujících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zemích</a:t>
            </a:r>
            <a:r>
              <a:rPr lang="en-US" sz="1800" dirty="0">
                <a:latin typeface="+mj-lt"/>
              </a:rPr>
              <a:t>: </a:t>
            </a:r>
            <a:r>
              <a:rPr lang="en-US" sz="1800" dirty="0" err="1">
                <a:latin typeface="+mj-lt"/>
              </a:rPr>
              <a:t>Rusko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část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zemí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Balkánského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poloostrova</a:t>
            </a:r>
            <a:r>
              <a:rPr lang="en-US" sz="1800" dirty="0">
                <a:latin typeface="+mj-lt"/>
              </a:rPr>
              <a:t> (</a:t>
            </a:r>
            <a:r>
              <a:rPr lang="en-US" sz="1800" dirty="0" err="1">
                <a:latin typeface="+mj-lt"/>
              </a:rPr>
              <a:t>Řecko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Srbsko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Bulharsko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Rumunsko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Severní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Makedonie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černá</a:t>
            </a:r>
            <a:r>
              <a:rPr lang="en-US" sz="1800" dirty="0">
                <a:latin typeface="+mj-lt"/>
              </a:rPr>
              <a:t> hora), </a:t>
            </a:r>
            <a:r>
              <a:rPr lang="en-US" sz="1800" dirty="0" err="1">
                <a:latin typeface="+mj-lt"/>
              </a:rPr>
              <a:t>Ukrajina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Bělorusko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Moldávii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Gruzii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Kypr</a:t>
            </a:r>
            <a:r>
              <a:rPr lang="en-US" sz="1800" dirty="0">
                <a:latin typeface="+mj-lt"/>
              </a:rPr>
              <a:t>.</a:t>
            </a:r>
            <a:endParaRPr lang="ru-RU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7675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2470417-D0DB-4EF9-B24D-533252BDD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DD43A5E-96FC-4417-AAAA-6D22205AE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C8EC610-CBFB-4415-82B2-94F68101C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47F26634-9FA8-4679-B619-B9DFA21E0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B34F43-546E-47B0-9855-A6C86EBB5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err="1"/>
              <a:t>Pravoslaví</a:t>
            </a:r>
            <a:r>
              <a:rPr lang="en-US" sz="3200" dirty="0"/>
              <a:t> v </a:t>
            </a:r>
            <a:r>
              <a:rPr lang="en-US" sz="3200" dirty="0" err="1"/>
              <a:t>Rusku</a:t>
            </a:r>
            <a:endParaRPr lang="en-US" sz="3200" dirty="0"/>
          </a:p>
        </p:txBody>
      </p:sp>
      <p:pic>
        <p:nvPicPr>
          <p:cNvPr id="6" name="Объект 5" descr="Изображение выглядит как мужчина, корова, ткань, овца&#10;&#10;Автоматически созданное описание">
            <a:extLst>
              <a:ext uri="{FF2B5EF4-FFF2-40B4-BE49-F238E27FC236}">
                <a16:creationId xmlns:a16="http://schemas.microsoft.com/office/drawing/2014/main" id="{0585DA16-F1EB-4872-9730-B3D3EAF7DA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657335" y="640080"/>
            <a:ext cx="6835597" cy="5588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0C58C6BC-6254-410B-97DA-9ACA1DBC4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56351" y="2121408"/>
            <a:ext cx="3544034" cy="4050792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16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9456847-F660-4ED4-9541-E8AB51FCA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BA548B4-3D52-4409-99DD-B2A24D201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AE84337-22C7-4E22-AAE5-97E3848BC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8410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2470417-D0DB-4EF9-B24D-533252BDD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6" name="Oval 11">
              <a:extLst>
                <a:ext uri="{FF2B5EF4-FFF2-40B4-BE49-F238E27FC236}">
                  <a16:creationId xmlns:a16="http://schemas.microsoft.com/office/drawing/2014/main" id="{5DD43A5E-96FC-4417-AAAA-6D22205AE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7" name="Oval 12">
              <a:extLst>
                <a:ext uri="{FF2B5EF4-FFF2-40B4-BE49-F238E27FC236}">
                  <a16:creationId xmlns:a16="http://schemas.microsoft.com/office/drawing/2014/main" id="{AC8EC610-CBFB-4415-82B2-94F68101C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5F88DF-5C7A-4743-8CAE-49C77446A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4736" y="883451"/>
            <a:ext cx="3677264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/>
              <a:t>Šíření</a:t>
            </a:r>
            <a:r>
              <a:rPr lang="en-US" sz="3600" dirty="0"/>
              <a:t> </a:t>
            </a:r>
            <a:r>
              <a:rPr lang="en-US" sz="3600" dirty="0" err="1"/>
              <a:t>pravoslaví</a:t>
            </a:r>
            <a:r>
              <a:rPr lang="en-US" sz="3600" dirty="0"/>
              <a:t> </a:t>
            </a:r>
            <a:r>
              <a:rPr lang="en-US" sz="3600" dirty="0" err="1"/>
              <a:t>ve</a:t>
            </a:r>
            <a:r>
              <a:rPr lang="en-US" sz="3600" dirty="0"/>
              <a:t> </a:t>
            </a:r>
            <a:r>
              <a:rPr lang="en-US" sz="3600" dirty="0" err="1"/>
              <a:t>světě</a:t>
            </a:r>
            <a:endParaRPr lang="en-US" sz="3600" dirty="0"/>
          </a:p>
        </p:txBody>
      </p:sp>
      <p:pic>
        <p:nvPicPr>
          <p:cNvPr id="6" name="Объект 5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7C03F7EE-1843-4641-8649-3A220E3A6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85168" y="856733"/>
            <a:ext cx="7479138" cy="3272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214F72-E3B5-4237-8DB4-8D71636400A8}"/>
              </a:ext>
            </a:extLst>
          </p:cNvPr>
          <p:cNvSpPr txBox="1"/>
          <p:nvPr/>
        </p:nvSpPr>
        <p:spPr>
          <a:xfrm>
            <a:off x="485168" y="4611757"/>
            <a:ext cx="7479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+mj-lt"/>
              </a:rPr>
              <a:t>Ortodoxní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křesťanství</a:t>
            </a:r>
            <a:r>
              <a:rPr lang="en-US" dirty="0">
                <a:latin typeface="+mj-lt"/>
              </a:rPr>
              <a:t> je </a:t>
            </a:r>
            <a:r>
              <a:rPr lang="en-US" dirty="0" err="1">
                <a:latin typeface="+mj-lt"/>
              </a:rPr>
              <a:t>běžné</a:t>
            </a:r>
            <a:r>
              <a:rPr lang="en-US" dirty="0">
                <a:latin typeface="+mj-lt"/>
              </a:rPr>
              <a:t> u </a:t>
            </a:r>
            <a:r>
              <a:rPr lang="en-US" dirty="0" err="1">
                <a:latin typeface="+mj-lt"/>
              </a:rPr>
              <a:t>řady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národů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Balkáně</a:t>
            </a:r>
            <a:r>
              <a:rPr lang="en-US" dirty="0">
                <a:latin typeface="+mj-lt"/>
              </a:rPr>
              <a:t> — </a:t>
            </a:r>
            <a:r>
              <a:rPr lang="en-US" dirty="0" err="1">
                <a:latin typeface="+mj-lt"/>
              </a:rPr>
              <a:t>řekové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bulhaři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srbové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Černohorci</a:t>
            </a:r>
            <a:r>
              <a:rPr lang="ru-RU" dirty="0">
                <a:latin typeface="+mj-lt"/>
              </a:rPr>
              <a:t>,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makedonci</a:t>
            </a:r>
            <a:r>
              <a:rPr lang="ru-RU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rumunů</a:t>
            </a:r>
            <a:r>
              <a:rPr lang="en-US" dirty="0">
                <a:latin typeface="+mj-lt"/>
              </a:rPr>
              <a:t> a </a:t>
            </a:r>
            <a:r>
              <a:rPr lang="en-US" dirty="0" err="1">
                <a:latin typeface="+mj-lt"/>
              </a:rPr>
              <a:t>část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albánců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ve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východní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Evropě</a:t>
            </a:r>
            <a:r>
              <a:rPr lang="en-US" dirty="0">
                <a:latin typeface="+mj-lt"/>
              </a:rPr>
              <a:t> — </a:t>
            </a:r>
            <a:r>
              <a:rPr lang="en-US" dirty="0" err="1">
                <a:latin typeface="+mj-lt"/>
              </a:rPr>
              <a:t>mezi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východní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slovanských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národů</a:t>
            </a:r>
            <a:r>
              <a:rPr lang="en-US" dirty="0">
                <a:latin typeface="+mj-lt"/>
              </a:rPr>
              <a:t>, a </a:t>
            </a:r>
            <a:r>
              <a:rPr lang="en-US" dirty="0" err="1">
                <a:latin typeface="+mj-lt"/>
              </a:rPr>
              <a:t>také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gruzínců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národy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Levanta</a:t>
            </a:r>
            <a:r>
              <a:rPr lang="ru-RU" dirty="0">
                <a:latin typeface="+mj-lt"/>
              </a:rPr>
              <a:t>,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gagausov</a:t>
            </a:r>
            <a:r>
              <a:rPr lang="ru-RU" dirty="0">
                <a:latin typeface="+mj-lt"/>
              </a:rPr>
              <a:t>,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moldavan</a:t>
            </a:r>
            <a:r>
              <a:rPr lang="ru-RU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5549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61">
            <a:extLst>
              <a:ext uri="{FF2B5EF4-FFF2-40B4-BE49-F238E27FC236}">
                <a16:creationId xmlns:a16="http://schemas.microsoft.com/office/drawing/2014/main" id="{E54E1BC5-9799-4C37-9E39-75AD94AE0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6EC783E0-E2C4-43D2-93E5-38337F8DA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42544D0-650E-4448-A7E2-E5C6D7398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73" name="Rectangle 65">
            <a:extLst>
              <a:ext uri="{FF2B5EF4-FFF2-40B4-BE49-F238E27FC236}">
                <a16:creationId xmlns:a16="http://schemas.microsoft.com/office/drawing/2014/main" id="{B8CE2A87-DBA0-4B0D-98B6-FA36B850B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5274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56A234-7CAD-44F6-9BA7-AFD504765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Pravoslavná</a:t>
            </a:r>
            <a:r>
              <a:rPr lang="en-US" dirty="0"/>
              <a:t> </a:t>
            </a:r>
            <a:r>
              <a:rPr lang="en-US" dirty="0" err="1"/>
              <a:t>církev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060FE5-F7A6-4DF1-B5B8-7F4AFE2E28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2279" y="2121408"/>
            <a:ext cx="6743845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 err="1">
                <a:solidFill>
                  <a:schemeClr val="tx1"/>
                </a:solidFill>
                <a:latin typeface="+mj-lt"/>
              </a:rPr>
              <a:t>Nauka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Pravoslavné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církve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je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obsažena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v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Posvátném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tradice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který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zahrnuje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určení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Ekumenických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a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některé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místní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katedrály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přijatá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pro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celou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Církev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kanovníci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(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soubory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pravidel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apoštolů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Ekumenických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a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některé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místní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katedrály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),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schválené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Církví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liturgické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texty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výtvory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Otců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Církve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života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svatých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, a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také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zvyky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Církve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.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Přitom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tradice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, v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chápání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svaté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literatury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, "je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život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Ducha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Svatého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v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Církvi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".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Písmo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pro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ortodoxní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křesťany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je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nejvyšší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formou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posvátné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tradice.Pravoslavná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církev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je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tvořena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komunitou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místních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kostelů-autokefálních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a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autonomních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.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Každá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autokefální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církev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je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zcela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nezávislá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a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nezávislá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ve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věcech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svého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kanonického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a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správního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řízení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.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Autonomní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církve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jsou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v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kanonické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závislosti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na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té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či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oné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autokefální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 (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cyriarchální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) </a:t>
            </a:r>
            <a:r>
              <a:rPr lang="en-US" sz="1800" dirty="0" err="1">
                <a:solidFill>
                  <a:schemeClr val="tx1"/>
                </a:solidFill>
                <a:latin typeface="+mj-lt"/>
              </a:rPr>
              <a:t>církvi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C9CD31-C229-482C-B1A6-D522F118B84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6"/>
          <a:srcRect l="29414" r="26036"/>
          <a:stretch/>
        </p:blipFill>
        <p:spPr>
          <a:xfrm>
            <a:off x="7545274" y="10"/>
            <a:ext cx="4646726" cy="6857990"/>
          </a:xfrm>
          <a:prstGeom prst="rect">
            <a:avLst/>
          </a:prstGeom>
        </p:spPr>
      </p:pic>
      <p:grpSp>
        <p:nvGrpSpPr>
          <p:cNvPr id="74" name="Group 67">
            <a:extLst>
              <a:ext uri="{FF2B5EF4-FFF2-40B4-BE49-F238E27FC236}">
                <a16:creationId xmlns:a16="http://schemas.microsoft.com/office/drawing/2014/main" id="{3F4FDEC5-B98A-4D9F-BB63-FA5A1ED9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5" name="Oval 68">
              <a:extLst>
                <a:ext uri="{FF2B5EF4-FFF2-40B4-BE49-F238E27FC236}">
                  <a16:creationId xmlns:a16="http://schemas.microsoft.com/office/drawing/2014/main" id="{D779EAC7-1067-454B-8145-AE5BF6ECB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6" name="Oval 69">
              <a:extLst>
                <a:ext uri="{FF2B5EF4-FFF2-40B4-BE49-F238E27FC236}">
                  <a16:creationId xmlns:a16="http://schemas.microsoft.com/office/drawing/2014/main" id="{8BEA0E4E-FF8C-4EBC-87F8-743D03BEBF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1589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5E3D2E7-AD93-44A1-8BC6-0E1343A3E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CC5271D-3244-41E2-B819-CBCB46B71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683B5F4-86FD-4BF8-88F1-837F5B70B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68FD2E2-2BBC-4CE0-8728-F7F04CF3D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FDB4C9A-B334-4F22-B77C-0ABDFA48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0B25D87-B509-4BDD-8E23-850E1C390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7E948281-0364-4C04-A841-BD36C17BC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Объект 4" descr="Изображение выглядит как человек, освещенный, передний, стол&#10;&#10;Автоматически созданное описание">
            <a:extLst>
              <a:ext uri="{FF2B5EF4-FFF2-40B4-BE49-F238E27FC236}">
                <a16:creationId xmlns:a16="http://schemas.microsoft.com/office/drawing/2014/main" id="{B71E1480-20EB-43F0-B125-142AED2CD2A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03" t="20236" r="1791" b="1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A78FA00-76B8-49BE-B95D-2772712D4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7366"/>
            <a:ext cx="12192000" cy="2610465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C144B0-CFC2-40AF-B470-159CB2CB1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355692"/>
            <a:ext cx="9085940" cy="14722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5200" b="1" kern="1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Půst v pravoslavné církvi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FD7541F-6ED3-4558-838A-A55FF8D6D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9685338" y="4460675"/>
            <a:chExt cx="1080904" cy="1080902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D455E42-2035-4EF5-A199-924E5FECE7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C02769F-4749-4B97-974D-6A8E70F2C2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7993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858814-32EB-426D-A46E-5622570CF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solidFill>
                  <a:srgbClr val="333333"/>
                </a:solidFill>
              </a:rPr>
              <a:t>Velký</a:t>
            </a:r>
            <a:r>
              <a:rPr lang="en-US" sz="3200" dirty="0">
                <a:solidFill>
                  <a:srgbClr val="333333"/>
                </a:solidFill>
              </a:rPr>
              <a:t> </a:t>
            </a:r>
            <a:r>
              <a:rPr lang="en-US" sz="3200" dirty="0" err="1">
                <a:solidFill>
                  <a:srgbClr val="333333"/>
                </a:solidFill>
              </a:rPr>
              <a:t>půst</a:t>
            </a:r>
            <a:endParaRPr lang="ru-RU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30CBD3-9C09-42F6-A5FB-E2245D65682F}"/>
              </a:ext>
            </a:extLst>
          </p:cNvPr>
          <p:cNvSpPr txBox="1"/>
          <p:nvPr/>
        </p:nvSpPr>
        <p:spPr>
          <a:xfrm>
            <a:off x="1069848" y="2451652"/>
            <a:ext cx="10058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333333"/>
                </a:solidFill>
                <a:latin typeface="+mj-lt"/>
              </a:rPr>
              <a:t>Velký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půst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—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centrální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půst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ve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všech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historických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kostelů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jehož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cílem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je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příprava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křesťana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na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oslavu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Velikonoc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; Po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skončení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veselého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masopustu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pro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ortodoxní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křesťany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přichází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velký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půst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jehož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přísná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pravidla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pomáhají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věřícím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očistit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se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duševně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a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tělesně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, aby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byli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připraveni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splnit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vzkříšeného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Krista.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Velký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půst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nejdéle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trvající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a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nejpřísnější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v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křesťanství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předchází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hlavní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svátek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křesťanů-světlé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Velikonoce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Kristovy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(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světlé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Kristovo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vzkříšení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).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Očišťování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se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prostřednictvím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půstu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, aby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bylo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hodno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radosti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z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příchodu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Velikonoc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— je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základním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smyslem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o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mezení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která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vědomě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a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dobrovolně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kladou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na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sebe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věřící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Samotný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jarní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půst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má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ale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velmi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staré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ještě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předkřesťanské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kořeny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Rusko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je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země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s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největším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počtem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příslušníků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pravoslavné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církve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, ale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i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přes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to v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České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republiky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tak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se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mnoho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ruských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emigrantů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přicházejí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zda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je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rozlišování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mezi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dodržováním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půstu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v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Rusku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nebo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v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jiné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+mj-lt"/>
              </a:rPr>
              <a:t>zemi</a:t>
            </a:r>
            <a:r>
              <a:rPr lang="en-US" dirty="0">
                <a:solidFill>
                  <a:srgbClr val="333333"/>
                </a:solidFill>
                <a:latin typeface="+mj-lt"/>
              </a:rPr>
              <a:t>.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5763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15BB4C-F336-4425-9EE0-C6DA61694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Vznik</a:t>
            </a:r>
            <a:r>
              <a:rPr lang="en-US" sz="3200" dirty="0"/>
              <a:t> </a:t>
            </a:r>
            <a:r>
              <a:rPr lang="en-US" sz="3200" dirty="0" err="1"/>
              <a:t>půstu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8DACE3-6F12-4217-8533-33B5D195F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+mj-lt"/>
              </a:rPr>
              <a:t>V </a:t>
            </a:r>
            <a:r>
              <a:rPr lang="en-US" sz="1800" dirty="0" err="1">
                <a:latin typeface="+mj-lt"/>
              </a:rPr>
              <a:t>polovině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III.století</a:t>
            </a:r>
            <a:r>
              <a:rPr lang="en-US" sz="1800" dirty="0">
                <a:latin typeface="+mj-lt"/>
              </a:rPr>
              <a:t> se v </a:t>
            </a:r>
            <a:r>
              <a:rPr lang="en-US" sz="1800" dirty="0" err="1">
                <a:latin typeface="+mj-lt"/>
              </a:rPr>
              <a:t>některých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zdejších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kostelech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objevuje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šestidenní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půst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jako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vzpomínka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na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události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Velkého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týdne</a:t>
            </a:r>
            <a:r>
              <a:rPr lang="en-US" sz="1800" dirty="0">
                <a:latin typeface="+mj-lt"/>
              </a:rPr>
              <a:t>. </a:t>
            </a:r>
            <a:r>
              <a:rPr lang="en-US" sz="1800" dirty="0" err="1">
                <a:latin typeface="+mj-lt"/>
              </a:rPr>
              <a:t>Část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křesťanů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přitom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takový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čin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považovala</a:t>
            </a:r>
            <a:r>
              <a:rPr lang="en-US" sz="1800" dirty="0">
                <a:latin typeface="+mj-lt"/>
              </a:rPr>
              <a:t> za </a:t>
            </a:r>
            <a:r>
              <a:rPr lang="en-US" sz="1800" dirty="0" err="1">
                <a:latin typeface="+mj-lt"/>
              </a:rPr>
              <a:t>přehnaný</a:t>
            </a:r>
            <a:r>
              <a:rPr lang="en-US" sz="1800" dirty="0">
                <a:latin typeface="+mj-lt"/>
              </a:rPr>
              <a:t> a </a:t>
            </a:r>
            <a:r>
              <a:rPr lang="en-US" sz="1800" dirty="0" err="1">
                <a:latin typeface="+mj-lt"/>
              </a:rPr>
              <a:t>postila</a:t>
            </a:r>
            <a:r>
              <a:rPr lang="en-US" sz="1800" dirty="0">
                <a:latin typeface="+mj-lt"/>
              </a:rPr>
              <a:t> se </a:t>
            </a:r>
            <a:r>
              <a:rPr lang="en-US" sz="1800" dirty="0" err="1">
                <a:latin typeface="+mj-lt"/>
              </a:rPr>
              <a:t>asi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čtyřicet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hodin</a:t>
            </a:r>
            <a:r>
              <a:rPr lang="en-US" sz="1800" dirty="0">
                <a:latin typeface="+mj-lt"/>
              </a:rPr>
              <a:t>. V </a:t>
            </a:r>
            <a:r>
              <a:rPr lang="en-US" sz="1800" dirty="0" err="1">
                <a:latin typeface="+mj-lt"/>
              </a:rPr>
              <a:t>druhé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polovině</a:t>
            </a:r>
            <a:r>
              <a:rPr lang="en-US" sz="1800" dirty="0">
                <a:latin typeface="+mj-lt"/>
              </a:rPr>
              <a:t> III. </a:t>
            </a:r>
            <a:r>
              <a:rPr lang="en-US" sz="1800" dirty="0" err="1">
                <a:latin typeface="+mj-lt"/>
              </a:rPr>
              <a:t>století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biskup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alexandrie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Dionisii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Velký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odpověď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na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otázku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kdy</a:t>
            </a:r>
            <a:r>
              <a:rPr lang="en-US" sz="1800" dirty="0">
                <a:latin typeface="+mj-lt"/>
              </a:rPr>
              <a:t> je </a:t>
            </a:r>
            <a:r>
              <a:rPr lang="en-US" sz="1800" dirty="0" err="1">
                <a:latin typeface="+mj-lt"/>
              </a:rPr>
              <a:t>třeba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dokončit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Velký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Příspěvek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večer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na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Velikou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sobotu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večer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nebo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ráno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na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Velikonoce</a:t>
            </a:r>
            <a:r>
              <a:rPr lang="en-US" sz="1800" dirty="0">
                <a:latin typeface="+mj-lt"/>
              </a:rPr>
              <a:t> po </a:t>
            </a:r>
            <a:r>
              <a:rPr lang="en-US" sz="1800" dirty="0" err="1">
                <a:latin typeface="+mj-lt"/>
              </a:rPr>
              <a:t>zpěvu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kohouta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říká</a:t>
            </a:r>
            <a:r>
              <a:rPr lang="en-US" sz="1800" dirty="0">
                <a:latin typeface="+mj-lt"/>
              </a:rPr>
              <a:t> o </a:t>
            </a:r>
            <a:r>
              <a:rPr lang="en-US" sz="1800" dirty="0" err="1">
                <a:latin typeface="+mj-lt"/>
              </a:rPr>
              <a:t>různých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postupech</a:t>
            </a:r>
            <a:r>
              <a:rPr lang="en-US" sz="1800" dirty="0">
                <a:latin typeface="+mj-lt"/>
              </a:rPr>
              <a:t>, abstinence: "A </a:t>
            </a:r>
            <a:r>
              <a:rPr lang="en-US" sz="1800" dirty="0" err="1">
                <a:latin typeface="+mj-lt"/>
              </a:rPr>
              <a:t>šest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dní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půstu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jsou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dodržovány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všemi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stejně</a:t>
            </a:r>
            <a:r>
              <a:rPr lang="en-US" sz="1800" dirty="0">
                <a:latin typeface="+mj-lt"/>
              </a:rPr>
              <a:t> a </a:t>
            </a:r>
            <a:r>
              <a:rPr lang="en-US" sz="1800" dirty="0" err="1">
                <a:latin typeface="+mj-lt"/>
              </a:rPr>
              <a:t>stejně</a:t>
            </a:r>
            <a:r>
              <a:rPr lang="en-US" sz="1800" dirty="0">
                <a:latin typeface="+mj-lt"/>
              </a:rPr>
              <a:t>; </a:t>
            </a:r>
            <a:r>
              <a:rPr lang="en-US" sz="1800" dirty="0" err="1">
                <a:latin typeface="+mj-lt"/>
              </a:rPr>
              <a:t>neboť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jedny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tráví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všechny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dny</a:t>
            </a:r>
            <a:r>
              <a:rPr lang="en-US" sz="1800" dirty="0">
                <a:latin typeface="+mj-lt"/>
              </a:rPr>
              <a:t> bez </a:t>
            </a:r>
            <a:r>
              <a:rPr lang="en-US" sz="1800" dirty="0" err="1">
                <a:latin typeface="+mj-lt"/>
              </a:rPr>
              <a:t>jídla</a:t>
            </a:r>
            <a:r>
              <a:rPr lang="en-US" sz="1800" dirty="0">
                <a:latin typeface="+mj-lt"/>
              </a:rPr>
              <a:t>, a </a:t>
            </a:r>
            <a:r>
              <a:rPr lang="en-US" sz="1800" dirty="0" err="1">
                <a:latin typeface="+mj-lt"/>
              </a:rPr>
              <a:t>jiní</a:t>
            </a:r>
            <a:r>
              <a:rPr lang="en-US" sz="1800" dirty="0">
                <a:latin typeface="+mj-lt"/>
              </a:rPr>
              <a:t> ani </a:t>
            </a:r>
            <a:r>
              <a:rPr lang="en-US" sz="1800" dirty="0" err="1">
                <a:latin typeface="+mj-lt"/>
              </a:rPr>
              <a:t>jednoho</a:t>
            </a:r>
            <a:r>
              <a:rPr lang="en-US" sz="1800" dirty="0">
                <a:latin typeface="+mj-lt"/>
              </a:rPr>
              <a:t>; </a:t>
            </a:r>
            <a:r>
              <a:rPr lang="en-US" sz="1800" dirty="0" err="1">
                <a:latin typeface="+mj-lt"/>
              </a:rPr>
              <a:t>těm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kteří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velmi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vážně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oslaben</a:t>
            </a:r>
            <a:r>
              <a:rPr lang="en-US" sz="1800" dirty="0">
                <a:latin typeface="+mj-lt"/>
              </a:rPr>
              <a:t> z </a:t>
            </a:r>
            <a:r>
              <a:rPr lang="en-US" sz="1800" dirty="0" err="1">
                <a:latin typeface="+mj-lt"/>
              </a:rPr>
              <a:t>dlouhodobého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půstu</a:t>
            </a:r>
            <a:r>
              <a:rPr lang="en-US" sz="1800" dirty="0">
                <a:latin typeface="+mj-lt"/>
              </a:rPr>
              <a:t> a </a:t>
            </a:r>
            <a:r>
              <a:rPr lang="en-US" sz="1800" dirty="0" err="1">
                <a:latin typeface="+mj-lt"/>
              </a:rPr>
              <a:t>téměř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zanikne</a:t>
            </a:r>
            <a:r>
              <a:rPr lang="en-US" sz="1800" dirty="0">
                <a:latin typeface="+mj-lt"/>
              </a:rPr>
              <a:t> , </a:t>
            </a:r>
            <a:r>
              <a:rPr lang="en-US" sz="1800" dirty="0" err="1">
                <a:latin typeface="+mj-lt"/>
              </a:rPr>
              <a:t>bylo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dřívější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pojídání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jídla</a:t>
            </a:r>
            <a:r>
              <a:rPr lang="en-US" sz="1800" dirty="0">
                <a:latin typeface="+mj-lt"/>
              </a:rPr>
              <a:t>, ale </a:t>
            </a:r>
            <a:r>
              <a:rPr lang="en-US" sz="1800" dirty="0" err="1">
                <a:latin typeface="+mj-lt"/>
              </a:rPr>
              <a:t>pokud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další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čtyři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předchozí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dny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půstu</a:t>
            </a:r>
            <a:r>
              <a:rPr lang="en-US" sz="1800" dirty="0">
                <a:latin typeface="+mj-lt"/>
              </a:rPr>
              <a:t> ... </a:t>
            </a:r>
            <a:r>
              <a:rPr lang="en-US" sz="1800" dirty="0" err="1">
                <a:latin typeface="+mj-lt"/>
              </a:rPr>
              <a:t>vůbec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není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půst</a:t>
            </a:r>
            <a:r>
              <a:rPr lang="en-US" sz="1800" dirty="0">
                <a:latin typeface="+mj-lt"/>
              </a:rPr>
              <a:t> a </a:t>
            </a:r>
            <a:r>
              <a:rPr lang="en-US" sz="1800" dirty="0" err="1">
                <a:latin typeface="+mj-lt"/>
              </a:rPr>
              <a:t>pak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když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přijdou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poslední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dva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dny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jejich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tj</a:t>
            </a:r>
            <a:r>
              <a:rPr lang="en-US" sz="1800" dirty="0">
                <a:latin typeface="+mj-lt"/>
              </a:rPr>
              <a:t>. </a:t>
            </a:r>
            <a:r>
              <a:rPr lang="en-US" sz="1800" dirty="0" err="1">
                <a:latin typeface="+mj-lt"/>
              </a:rPr>
              <a:t>pátek</a:t>
            </a:r>
            <a:r>
              <a:rPr lang="en-US" sz="1800" dirty="0">
                <a:latin typeface="+mj-lt"/>
              </a:rPr>
              <a:t> a </a:t>
            </a:r>
            <a:r>
              <a:rPr lang="en-US" sz="1800" dirty="0" err="1">
                <a:latin typeface="+mj-lt"/>
              </a:rPr>
              <a:t>sobotu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nepřetržitě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postí</a:t>
            </a:r>
            <a:r>
              <a:rPr lang="en-US" sz="1800" dirty="0">
                <a:latin typeface="+mj-lt"/>
              </a:rPr>
              <a:t> a </a:t>
            </a:r>
            <a:r>
              <a:rPr lang="en-US" sz="1800" dirty="0" err="1">
                <a:latin typeface="+mj-lt"/>
              </a:rPr>
              <a:t>myslí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si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že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dělají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něco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veliké</a:t>
            </a:r>
            <a:r>
              <a:rPr lang="en-US" sz="1800" dirty="0">
                <a:latin typeface="+mj-lt"/>
              </a:rPr>
              <a:t> a </a:t>
            </a:r>
            <a:r>
              <a:rPr lang="en-US" sz="1800" dirty="0" err="1">
                <a:latin typeface="+mj-lt"/>
              </a:rPr>
              <a:t>slavné</a:t>
            </a:r>
            <a:r>
              <a:rPr lang="en-US" sz="1800" dirty="0">
                <a:latin typeface="+mj-lt"/>
              </a:rPr>
              <a:t>".Na </a:t>
            </a:r>
            <a:r>
              <a:rPr lang="en-US" sz="1800" dirty="0" err="1">
                <a:latin typeface="+mj-lt"/>
              </a:rPr>
              <a:t>počátku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století</a:t>
            </a:r>
            <a:r>
              <a:rPr lang="en-US" sz="1800" dirty="0">
                <a:latin typeface="+mj-lt"/>
              </a:rPr>
              <a:t> V </a:t>
            </a:r>
            <a:r>
              <a:rPr lang="en-US" sz="1800" dirty="0" err="1">
                <a:latin typeface="+mj-lt"/>
              </a:rPr>
              <a:t>všechny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církve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přicházejí</a:t>
            </a:r>
            <a:r>
              <a:rPr lang="en-US" sz="1800" dirty="0">
                <a:latin typeface="+mj-lt"/>
              </a:rPr>
              <a:t> k </a:t>
            </a:r>
            <a:r>
              <a:rPr lang="en-US" sz="1800" dirty="0" err="1">
                <a:latin typeface="+mj-lt"/>
              </a:rPr>
              <a:t>myšlence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čtyřicetidenního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půstu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jako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desátek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roku</a:t>
            </a:r>
            <a:r>
              <a:rPr lang="en-US" sz="1800" dirty="0">
                <a:latin typeface="+mj-lt"/>
              </a:rPr>
              <a:t> a od </a:t>
            </a:r>
            <a:r>
              <a:rPr lang="en-US" sz="1800" dirty="0" err="1">
                <a:latin typeface="+mj-lt"/>
              </a:rPr>
              <a:t>této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chvíle</a:t>
            </a:r>
            <a:r>
              <a:rPr lang="en-US" sz="1800" dirty="0">
                <a:latin typeface="+mj-lt"/>
              </a:rPr>
              <a:t> se </a:t>
            </a:r>
            <a:r>
              <a:rPr lang="en-US" sz="1800" dirty="0" err="1">
                <a:latin typeface="+mj-lt"/>
              </a:rPr>
              <a:t>trvání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Svaté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Čtrnáctky</a:t>
            </a:r>
            <a:r>
              <a:rPr lang="en-US" sz="1800" dirty="0">
                <a:latin typeface="+mj-lt"/>
              </a:rPr>
              <a:t> v </a:t>
            </a:r>
            <a:r>
              <a:rPr lang="en-US" sz="1800" dirty="0" err="1">
                <a:latin typeface="+mj-lt"/>
              </a:rPr>
              <a:t>různých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kostelech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pohybuje</a:t>
            </a:r>
            <a:r>
              <a:rPr lang="en-US" sz="1800" dirty="0">
                <a:latin typeface="+mj-lt"/>
              </a:rPr>
              <a:t> od 6 do 8 </a:t>
            </a:r>
            <a:r>
              <a:rPr lang="en-US" sz="1800" dirty="0" err="1">
                <a:latin typeface="+mj-lt"/>
              </a:rPr>
              <a:t>týdnů</a:t>
            </a:r>
            <a:r>
              <a:rPr lang="en-US" sz="1800" dirty="0">
                <a:latin typeface="+mj-lt"/>
              </a:rPr>
              <a:t>. </a:t>
            </a:r>
            <a:r>
              <a:rPr lang="en-US" sz="1800" dirty="0" err="1">
                <a:latin typeface="+mj-lt"/>
              </a:rPr>
              <a:t>Problémem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bylo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jak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počítat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soboty</a:t>
            </a:r>
            <a:r>
              <a:rPr lang="en-US" sz="1800" dirty="0">
                <a:latin typeface="+mj-lt"/>
              </a:rPr>
              <a:t> a </a:t>
            </a:r>
            <a:r>
              <a:rPr lang="en-US" sz="1800" dirty="0" err="1">
                <a:latin typeface="+mj-lt"/>
              </a:rPr>
              <a:t>neděle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během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kterých</a:t>
            </a:r>
            <a:r>
              <a:rPr lang="en-US" sz="1800" dirty="0">
                <a:latin typeface="+mj-lt"/>
              </a:rPr>
              <a:t> se </a:t>
            </a:r>
            <a:r>
              <a:rPr lang="en-US" sz="1800" dirty="0" err="1">
                <a:latin typeface="+mj-lt"/>
              </a:rPr>
              <a:t>půst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ruší</a:t>
            </a:r>
            <a:r>
              <a:rPr lang="en-US" sz="1800" dirty="0">
                <a:latin typeface="+mj-lt"/>
              </a:rPr>
              <a:t>.</a:t>
            </a:r>
            <a:endParaRPr lang="ru-RU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5413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54E1BC5-9799-4C37-9E39-75AD94AE0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EC783E0-E2C4-43D2-93E5-38337F8DA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42544D0-650E-4448-A7E2-E5C6D7398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pic>
        <p:nvPicPr>
          <p:cNvPr id="6" name="Объект 5" descr="Изображение выглядит как внутренний, огонь, камин, живой&#10;&#10;Автоматически созданное описание">
            <a:extLst>
              <a:ext uri="{FF2B5EF4-FFF2-40B4-BE49-F238E27FC236}">
                <a16:creationId xmlns:a16="http://schemas.microsoft.com/office/drawing/2014/main" id="{C69C14A1-605F-4FB5-9EB9-FAC102D780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1425" r="11065"/>
          <a:stretch/>
        </p:blipFill>
        <p:spPr>
          <a:xfrm>
            <a:off x="3343" y="10"/>
            <a:ext cx="7548923" cy="6857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4015B9C-179F-43A5-894D-58193B6A8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266" y="0"/>
            <a:ext cx="4639734" cy="6857999"/>
          </a:xfrm>
          <a:prstGeom prst="rect">
            <a:avLst/>
          </a:prstGeom>
          <a:blipFill dpi="0" rotWithShape="1">
            <a:blip r:embed="rId5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A01B1-2772-41BB-963A-5CB8CA8A5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err="1">
                <a:solidFill>
                  <a:prstClr val="black"/>
                </a:solidFill>
                <a:ea typeface="+mn-ea"/>
                <a:cs typeface="+mn-cs"/>
              </a:rPr>
              <a:t>Čtyřicet</a:t>
            </a:r>
            <a:r>
              <a:rPr lang="en-US" sz="320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en-US" sz="3200" dirty="0" err="1">
                <a:solidFill>
                  <a:prstClr val="black"/>
                </a:solidFill>
                <a:ea typeface="+mn-ea"/>
                <a:cs typeface="+mn-cs"/>
              </a:rPr>
              <a:t>dní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A8A01A-FF22-4CEB-9A17-5A3C5609D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83611" y="2121408"/>
            <a:ext cx="3816774" cy="40507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 err="1">
                <a:latin typeface="+mj-lt"/>
              </a:rPr>
              <a:t>Čtyřicet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dní</a:t>
            </a:r>
            <a:r>
              <a:rPr lang="en-US" sz="1800" dirty="0">
                <a:latin typeface="+mj-lt"/>
              </a:rPr>
              <a:t> je </a:t>
            </a:r>
            <a:r>
              <a:rPr lang="en-US" sz="1800" dirty="0" err="1">
                <a:latin typeface="+mj-lt"/>
              </a:rPr>
              <a:t>doba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postní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která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byla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přijata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celou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Církví</a:t>
            </a:r>
            <a:r>
              <a:rPr lang="en-US" sz="1800" dirty="0">
                <a:latin typeface="+mj-lt"/>
              </a:rPr>
              <a:t>, je </a:t>
            </a:r>
            <a:r>
              <a:rPr lang="en-US" sz="1800" dirty="0" err="1">
                <a:latin typeface="+mj-lt"/>
              </a:rPr>
              <a:t>napodobování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funkci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Spasitele</a:t>
            </a:r>
            <a:r>
              <a:rPr lang="en-US" sz="1800" dirty="0">
                <a:latin typeface="+mj-lt"/>
              </a:rPr>
              <a:t> v </a:t>
            </a:r>
            <a:r>
              <a:rPr lang="en-US" sz="1800" dirty="0" err="1">
                <a:latin typeface="+mj-lt"/>
              </a:rPr>
              <a:t>poušti</a:t>
            </a:r>
            <a:r>
              <a:rPr lang="en-US" sz="1800" dirty="0">
                <a:latin typeface="+mj-lt"/>
              </a:rPr>
              <a:t>, a </a:t>
            </a:r>
            <a:r>
              <a:rPr lang="en-US" sz="1800" dirty="0" err="1">
                <a:latin typeface="+mj-lt"/>
              </a:rPr>
              <a:t>funkci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proroka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Mojžíše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stejně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jako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standardní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čas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půstu</a:t>
            </a:r>
            <a:r>
              <a:rPr lang="en-US" sz="1800" dirty="0">
                <a:latin typeface="+mj-lt"/>
              </a:rPr>
              <a:t> pro ty, </a:t>
            </a:r>
            <a:r>
              <a:rPr lang="en-US" sz="1800" dirty="0" err="1">
                <a:latin typeface="+mj-lt"/>
              </a:rPr>
              <a:t>kteří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chtěli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přijmout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křest</a:t>
            </a:r>
            <a:r>
              <a:rPr lang="en-US" sz="1800" dirty="0">
                <a:latin typeface="+mj-lt"/>
              </a:rPr>
              <a:t>. </a:t>
            </a:r>
            <a:r>
              <a:rPr lang="en-US" sz="1800" dirty="0" err="1">
                <a:latin typeface="+mj-lt"/>
              </a:rPr>
              <a:t>Ve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starověkém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kostele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byli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pokřtěni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na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Velikonoce</a:t>
            </a:r>
            <a:r>
              <a:rPr lang="en-US" sz="1800" dirty="0">
                <a:latin typeface="+mj-lt"/>
              </a:rPr>
              <a:t> a </a:t>
            </a:r>
            <a:r>
              <a:rPr lang="en-US" sz="1800" dirty="0" err="1">
                <a:latin typeface="+mj-lt"/>
              </a:rPr>
              <a:t>na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tuto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událost</a:t>
            </a:r>
            <a:r>
              <a:rPr lang="en-US" sz="1800" dirty="0">
                <a:latin typeface="+mj-lt"/>
              </a:rPr>
              <a:t> se </a:t>
            </a:r>
            <a:r>
              <a:rPr lang="en-US" sz="1800" dirty="0" err="1">
                <a:latin typeface="+mj-lt"/>
              </a:rPr>
              <a:t>připravovali</a:t>
            </a:r>
            <a:r>
              <a:rPr lang="en-US" sz="1800" dirty="0">
                <a:latin typeface="+mj-lt"/>
              </a:rPr>
              <a:t> 40 </a:t>
            </a:r>
            <a:r>
              <a:rPr lang="en-US" sz="1800" dirty="0" err="1">
                <a:latin typeface="+mj-lt"/>
              </a:rPr>
              <a:t>dní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modlili</a:t>
            </a:r>
            <a:r>
              <a:rPr lang="en-US" sz="1800" dirty="0">
                <a:latin typeface="+mj-lt"/>
              </a:rPr>
              <a:t> se v </a:t>
            </a:r>
            <a:r>
              <a:rPr lang="en-US" sz="1800" dirty="0" err="1">
                <a:latin typeface="+mj-lt"/>
              </a:rPr>
              <a:t>chrámu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 err="1">
                <a:latin typeface="+mj-lt"/>
              </a:rPr>
              <a:t>učili</a:t>
            </a:r>
            <a:r>
              <a:rPr lang="en-US" sz="1800" dirty="0">
                <a:latin typeface="+mj-lt"/>
              </a:rPr>
              <a:t> se </a:t>
            </a:r>
            <a:r>
              <a:rPr lang="en-US" sz="1800" dirty="0" err="1">
                <a:latin typeface="+mj-lt"/>
              </a:rPr>
              <a:t>základům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víry</a:t>
            </a:r>
            <a:r>
              <a:rPr lang="en-US" sz="1800" dirty="0">
                <a:latin typeface="+mj-lt"/>
              </a:rPr>
              <a:t> a </a:t>
            </a:r>
            <a:r>
              <a:rPr lang="en-US" sz="1800" dirty="0" err="1">
                <a:latin typeface="+mj-lt"/>
              </a:rPr>
              <a:t>dodržovali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půst</a:t>
            </a:r>
            <a:r>
              <a:rPr lang="en-US" sz="1800" dirty="0">
                <a:latin typeface="+mj-lt"/>
              </a:rPr>
              <a:t>. </a:t>
            </a:r>
            <a:r>
              <a:rPr lang="en-US" sz="1800" dirty="0" err="1">
                <a:latin typeface="+mj-lt"/>
              </a:rPr>
              <a:t>Ostatní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křesťané</a:t>
            </a:r>
            <a:r>
              <a:rPr lang="en-US" sz="1800" dirty="0">
                <a:latin typeface="+mj-lt"/>
              </a:rPr>
              <a:t> se </a:t>
            </a:r>
            <a:r>
              <a:rPr lang="en-US" sz="1800" dirty="0" err="1">
                <a:latin typeface="+mj-lt"/>
              </a:rPr>
              <a:t>snažili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dostat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svátost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během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Svaté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Čtrnáctky</a:t>
            </a:r>
            <a:r>
              <a:rPr lang="en-US" sz="1800" dirty="0">
                <a:latin typeface="+mj-lt"/>
              </a:rPr>
              <a:t>.</a:t>
            </a:r>
          </a:p>
          <a:p>
            <a:endParaRPr lang="en-US" sz="16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6F85F57-956F-40FF-BE22-C6EB6E36C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AA35EF8-94F7-4A24-AA24-845DB2A1F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38E4383-DE91-4221-BD38-50EFE3891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05608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1117</Words>
  <Application>Microsoft Office PowerPoint</Application>
  <PresentationFormat>Широкоэкранный</PresentationFormat>
  <Paragraphs>50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Georgia</vt:lpstr>
      <vt:lpstr>Rockwell Extra Bold</vt:lpstr>
      <vt:lpstr>Trebuchet MS</vt:lpstr>
      <vt:lpstr>Wingdings</vt:lpstr>
      <vt:lpstr>Дерево</vt:lpstr>
      <vt:lpstr>Pravoslaví</vt:lpstr>
      <vt:lpstr>Pravoslaví</vt:lpstr>
      <vt:lpstr>Pravoslaví v Rusku</vt:lpstr>
      <vt:lpstr>Šíření pravoslaví ve světě</vt:lpstr>
      <vt:lpstr>Pravoslavná církev</vt:lpstr>
      <vt:lpstr>Půst v pravoslavné církvi</vt:lpstr>
      <vt:lpstr>Velký půst</vt:lpstr>
      <vt:lpstr>Vznik půstu</vt:lpstr>
      <vt:lpstr>Čtyřicet dní</vt:lpstr>
      <vt:lpstr>Termíny půstu v ortodoxním kalendáři</vt:lpstr>
      <vt:lpstr>Příprava</vt:lpstr>
      <vt:lpstr>Co jíst ve Velkém půstu</vt:lpstr>
      <vt:lpstr>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Pravoslaví</dc:title>
  <dc:creator>Olya -_-</dc:creator>
  <cp:lastModifiedBy>Olya -_-</cp:lastModifiedBy>
  <cp:revision>4</cp:revision>
  <dcterms:created xsi:type="dcterms:W3CDTF">2020-03-31T18:53:17Z</dcterms:created>
  <dcterms:modified xsi:type="dcterms:W3CDTF">2020-04-01T20:21:54Z</dcterms:modified>
</cp:coreProperties>
</file>