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85cdefd3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85cdefd3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8347efb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8347efb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85cdefd3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85cdefd3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8347efbee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8347efbe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8347efbee_1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8347efbee_1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86ccb6e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86ccb6e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86ccb6e4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86ccb6e4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921ec8a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921ec8a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921ec8ae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921ec8ae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8347efd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8347efd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85cdefd3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85cdefd3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hks.re/wiki/ls2022:slovaci_v_rumunsku#vyzkumne_otazky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slovacivrumunsku.sk/02.php" TargetMode="External"/><Relationship Id="rId4" Type="http://schemas.openxmlformats.org/officeDocument/2006/relationships/hyperlink" Target="https://geography.upol.cz/soubory/studium/dp/2009/2009_Daniel.pdf" TargetMode="External"/><Relationship Id="rId9" Type="http://schemas.openxmlformats.org/officeDocument/2006/relationships/hyperlink" Target="https://slovake.eu/cs/intro/slovakia/culture" TargetMode="External"/><Relationship Id="rId5" Type="http://schemas.openxmlformats.org/officeDocument/2006/relationships/hyperlink" Target="https://sk.wikipedia.org/wiki/Slov%C3%A1ci_v_Rumunsku#/media/S%C3%BAbor:Slovaci_Romania_2002.png" TargetMode="External"/><Relationship Id="rId6" Type="http://schemas.openxmlformats.org/officeDocument/2006/relationships/hyperlink" Target="https://www.scitanie.sk/k-rimskokatolickemu-vyznaniu-sa-prihlasilo-56-obyvateov" TargetMode="External"/><Relationship Id="rId7" Type="http://schemas.openxmlformats.org/officeDocument/2006/relationships/hyperlink" Target="https://www.recensamantromania.ro/rpl-2011/rezultate-2011/" TargetMode="External"/><Relationship Id="rId8" Type="http://schemas.openxmlformats.org/officeDocument/2006/relationships/hyperlink" Target="https://www.mundo.cz/rumunsko/svatk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4500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Slováci v Rumunsku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chemeClr val="dk1"/>
                </a:solidFill>
              </a:rPr>
              <a:t>Eva Hunalová, Viktoriya Kolesnikova, Petra Nechoďdomová,</a:t>
            </a:r>
            <a:br>
              <a:rPr lang="cs" sz="1400">
                <a:solidFill>
                  <a:schemeClr val="dk1"/>
                </a:solidFill>
              </a:rPr>
            </a:br>
            <a:r>
              <a:rPr lang="cs" sz="1400">
                <a:solidFill>
                  <a:schemeClr val="dk1"/>
                </a:solidFill>
              </a:rPr>
              <a:t>Ivana Romančáková, Kateřina Šperlová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320250" y="3958175"/>
            <a:ext cx="250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Etnické minority v Evropě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HKS, LS 2021/2022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Slováci v Rumunsku k roku 2002 (podle sčítání lidu)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b="13687" l="17830" r="17984" t="11962"/>
          <a:stretch/>
        </p:blipFill>
        <p:spPr>
          <a:xfrm>
            <a:off x="1209100" y="1152475"/>
            <a:ext cx="6500899" cy="37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Výzkumná otázka + podotázky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20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s" sz="1700">
                <a:solidFill>
                  <a:schemeClr val="dk1"/>
                </a:solidFill>
              </a:rPr>
              <a:t>Jaký je kulturní život slovenské menšiny na území Rumunska?</a:t>
            </a:r>
            <a:endParaRPr b="1" i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700">
                <a:solidFill>
                  <a:schemeClr val="dk1"/>
                </a:solidFill>
              </a:rPr>
              <a:t>Jaké tradice slovenská minorita v Rumunsku dodržuje</a:t>
            </a:r>
            <a:r>
              <a:rPr i="1" lang="cs" sz="1700">
                <a:solidFill>
                  <a:schemeClr val="dk1"/>
                </a:solidFill>
              </a:rPr>
              <a:t>?</a:t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700">
                <a:solidFill>
                  <a:schemeClr val="dk1"/>
                </a:solidFill>
              </a:rPr>
              <a:t>Jaké jsou rozdíly v náboženství mezi slovenskou minoritou a rumunskou majoritou?</a:t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700">
                <a:solidFill>
                  <a:schemeClr val="dk1"/>
                </a:solidFill>
              </a:rPr>
              <a:t>Literární rešerše: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700" u="sng">
                <a:solidFill>
                  <a:schemeClr val="hlink"/>
                </a:solidFill>
                <a:hlinkClick r:id="rId3"/>
              </a:rPr>
              <a:t>https://www.hks.re/wiki/ls2022:slovaci_v_rumunsku#vyzkumne_otazky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linkClick r:id="rId3"/>
              </a:rPr>
              <a:t>http://www.slovacivrumunsku.sk/02.php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u="sng">
                <a:solidFill>
                  <a:schemeClr val="hlink"/>
                </a:solidFill>
                <a:hlinkClick r:id="rId4"/>
              </a:rPr>
              <a:t>https://geography.upol.cz/soubory/studium/dp/2009/2009_Daniel.pdf</a:t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u="sng">
                <a:solidFill>
                  <a:schemeClr val="hlink"/>
                </a:solidFill>
                <a:hlinkClick r:id="rId5"/>
              </a:rPr>
              <a:t>https://sk.wikipedia.org/wiki/Slov%C3%A1ci_v_Rumunsku#/media/S%C3%BAbor:Slovaci_Romania_2002.png</a:t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u="sng">
                <a:solidFill>
                  <a:schemeClr val="hlink"/>
                </a:solidFill>
                <a:hlinkClick r:id="rId6"/>
              </a:rPr>
              <a:t>https://www.scitanie.sk/k-rimskokatolickemu-vyznaniu-sa-prihlasilo-56-obyvateov</a:t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 u="sng">
                <a:solidFill>
                  <a:schemeClr val="hlink"/>
                </a:solidFill>
                <a:hlinkClick r:id="rId7"/>
              </a:rPr>
              <a:t>https://www.recensamantromania.ro/rpl-2011/rezultate-2011/</a:t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linkClick r:id="rId8"/>
              </a:rPr>
              <a:t>https://www.mundo.cz/rumunsko/svatky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linkClick r:id="rId9"/>
              </a:rPr>
              <a:t>https://slovake.eu/cs/intro/slovakia/culture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Slovenská republika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Hlavní město: Bratislava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Obyvatelstvo: 5 441 899 (k roku 2017)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Jazyk: úřední - slovenština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Rozloha: 49 034 km²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chemeClr val="dk1"/>
                </a:solidFill>
              </a:rPr>
              <a:t>Vznik: 1. ledna 1993 (rozdělení Československa)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0550" y="242900"/>
            <a:ext cx="4572000" cy="2285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Rumunsko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202122"/>
                </a:solidFill>
              </a:rPr>
              <a:t>Hlavní město: Bukurešť</a:t>
            </a:r>
            <a:endParaRPr>
              <a:solidFill>
                <a:srgbClr val="2021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202122"/>
                </a:solidFill>
              </a:rPr>
              <a:t>Obyvatelstvo: 19 186 201 (k roku 2021)</a:t>
            </a:r>
            <a:endParaRPr>
              <a:solidFill>
                <a:srgbClr val="2021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202122"/>
                </a:solidFill>
              </a:rPr>
              <a:t>Jazyk: úřední - rumunština</a:t>
            </a:r>
            <a:endParaRPr>
              <a:solidFill>
                <a:srgbClr val="2021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202122"/>
                </a:solidFill>
              </a:rPr>
              <a:t>Rozloha: 23 397 km²</a:t>
            </a:r>
            <a:endParaRPr>
              <a:solidFill>
                <a:srgbClr val="2021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rgbClr val="202122"/>
                </a:solidFill>
              </a:rPr>
              <a:t>Vznik: 9. května 1877 (odtržením od Osmanské říše)</a:t>
            </a:r>
            <a:endParaRPr>
              <a:solidFill>
                <a:srgbClr val="202122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825" y="-289300"/>
            <a:ext cx="3850475" cy="385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Náboženství - Slovenská republika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471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Char char="●"/>
            </a:pPr>
            <a:r>
              <a:rPr lang="cs">
                <a:solidFill>
                  <a:srgbClr val="202122"/>
                </a:solidFill>
              </a:rPr>
              <a:t>římskokatolická církev - 56 % obyvatel</a:t>
            </a:r>
            <a:endParaRPr>
              <a:solidFill>
                <a:srgbClr val="20212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Char char="●"/>
            </a:pPr>
            <a:r>
              <a:rPr lang="cs">
                <a:solidFill>
                  <a:srgbClr val="202122"/>
                </a:solidFill>
              </a:rPr>
              <a:t>evangelická církev augsburského vyznání - 5,3 %</a:t>
            </a:r>
            <a:endParaRPr>
              <a:solidFill>
                <a:srgbClr val="20212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Char char="●"/>
            </a:pPr>
            <a:r>
              <a:rPr lang="cs">
                <a:solidFill>
                  <a:srgbClr val="202122"/>
                </a:solidFill>
              </a:rPr>
              <a:t>řeckokatolická církev - 4 %</a:t>
            </a:r>
            <a:endParaRPr>
              <a:solidFill>
                <a:srgbClr val="20212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Char char="●"/>
            </a:pPr>
            <a:r>
              <a:rPr lang="cs">
                <a:solidFill>
                  <a:srgbClr val="202122"/>
                </a:solidFill>
              </a:rPr>
              <a:t>kalvínské vyznání - 1,6 %</a:t>
            </a:r>
            <a:endParaRPr>
              <a:solidFill>
                <a:srgbClr val="20212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Char char="●"/>
            </a:pPr>
            <a:r>
              <a:rPr lang="cs">
                <a:solidFill>
                  <a:srgbClr val="202122"/>
                </a:solidFill>
              </a:rPr>
              <a:t>pravoslavná církev - 0,9 %</a:t>
            </a:r>
            <a:endParaRPr>
              <a:solidFill>
                <a:srgbClr val="2021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2122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202122"/>
              </a:buClr>
              <a:buSzPts val="1800"/>
              <a:buChar char="●"/>
            </a:pPr>
            <a:r>
              <a:rPr lang="cs">
                <a:solidFill>
                  <a:srgbClr val="202122"/>
                </a:solidFill>
              </a:rPr>
              <a:t>24 % obyvatel se nehlásí k náboženskému vyznání</a:t>
            </a:r>
            <a:endParaRPr>
              <a:solidFill>
                <a:srgbClr val="202122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2608" y="240439"/>
            <a:ext cx="3139692" cy="46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Náboženství - Rumunsko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pravoslavná církev - 81 % obyvatel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římskokatolická církev - 4,3 %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kalvinismus - 3,0 %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letniční hnutí/pentekostalismus - 1,7 %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řeckokatolická církev - 0,7 %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pouze 0,1 % obyvatel je bez vyznání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66875" y="360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Tradice a svátky Rumunů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0" y="619700"/>
            <a:ext cx="5413500" cy="40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V měsíci březnu dostávají ženy a dívky od mužů tzv. mărțișor. </a:t>
            </a:r>
            <a:r>
              <a:rPr b="1" lang="cs">
                <a:solidFill>
                  <a:schemeClr val="dk1"/>
                </a:solidFill>
              </a:rPr>
              <a:t>Mărțișor</a:t>
            </a:r>
            <a:r>
              <a:rPr lang="cs">
                <a:solidFill>
                  <a:schemeClr val="dk1"/>
                </a:solidFill>
              </a:rPr>
              <a:t> je červenobílý provázek, který si ženy připnou na oblečení na znamení, že přišlo jaro. 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Mezi nejvýznamnější církevní svátky, mimo </a:t>
            </a:r>
            <a:r>
              <a:rPr b="1" lang="cs">
                <a:solidFill>
                  <a:schemeClr val="dk1"/>
                </a:solidFill>
              </a:rPr>
              <a:t>Velikonoc a Vánoc</a:t>
            </a:r>
            <a:r>
              <a:rPr lang="cs">
                <a:solidFill>
                  <a:schemeClr val="dk1"/>
                </a:solidFill>
              </a:rPr>
              <a:t>, patří </a:t>
            </a:r>
            <a:r>
              <a:rPr b="1" lang="cs">
                <a:solidFill>
                  <a:schemeClr val="dk1"/>
                </a:solidFill>
              </a:rPr>
              <a:t>svátek sv. Ondřeje</a:t>
            </a:r>
            <a:r>
              <a:rPr lang="cs">
                <a:solidFill>
                  <a:schemeClr val="dk1"/>
                </a:solidFill>
              </a:rPr>
              <a:t>, který se slaví 30. listopadu, </a:t>
            </a:r>
            <a:r>
              <a:rPr b="1" lang="cs">
                <a:solidFill>
                  <a:schemeClr val="dk1"/>
                </a:solidFill>
              </a:rPr>
              <a:t>svatý Mikuláš</a:t>
            </a:r>
            <a:r>
              <a:rPr lang="cs">
                <a:solidFill>
                  <a:schemeClr val="dk1"/>
                </a:solidFill>
              </a:rPr>
              <a:t>, který připadá na 6. prosince a svátek </a:t>
            </a:r>
            <a:r>
              <a:rPr b="1" lang="cs">
                <a:solidFill>
                  <a:schemeClr val="dk1"/>
                </a:solidFill>
              </a:rPr>
              <a:t>Nanebevzetí Panny Marie</a:t>
            </a:r>
            <a:r>
              <a:rPr lang="cs">
                <a:solidFill>
                  <a:schemeClr val="dk1"/>
                </a:solidFill>
              </a:rPr>
              <a:t>, který spadá na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15. srpna.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5200" y="619694"/>
            <a:ext cx="3255499" cy="24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Tradice a svátky Slováků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cs">
                <a:solidFill>
                  <a:schemeClr val="dk1"/>
                </a:solidFill>
              </a:rPr>
              <a:t>Vynášení Morany </a:t>
            </a:r>
            <a:r>
              <a:rPr lang="cs">
                <a:solidFill>
                  <a:schemeClr val="dk1"/>
                </a:solidFill>
              </a:rPr>
              <a:t>(v podobě slaměné figuríny oblečené do ženských šatů) má symbolizovat konec zimy a příchod jara. Mladé dívky odnesou Moranu k potoku, na břehu ji svléknou, zapálí a hodí do potoka.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6. ledna chodí chlapci převlečení za </a:t>
            </a:r>
            <a:r>
              <a:rPr b="1" lang="cs">
                <a:solidFill>
                  <a:schemeClr val="dk1"/>
                </a:solidFill>
              </a:rPr>
              <a:t>tři krále</a:t>
            </a:r>
            <a:r>
              <a:rPr lang="cs">
                <a:solidFill>
                  <a:schemeClr val="dk1"/>
                </a:solidFill>
              </a:rPr>
              <a:t> po domech, zpívají koledy a předvádějí tříkrálovou hru, zobrazující návštěvu tří králů po narození Ježíše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v Betlémě.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cs">
                <a:solidFill>
                  <a:schemeClr val="dk1"/>
                </a:solidFill>
              </a:rPr>
              <a:t>Masopustní</a:t>
            </a:r>
            <a:r>
              <a:rPr lang="cs">
                <a:solidFill>
                  <a:schemeClr val="dk1"/>
                </a:solidFill>
              </a:rPr>
              <a:t> zábava s maskami, které představují různá zvířata.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Nejvýznamnějším křesťanským svátkem roku jsou </a:t>
            </a:r>
            <a:r>
              <a:rPr b="1" lang="cs">
                <a:solidFill>
                  <a:schemeClr val="dk1"/>
                </a:solidFill>
              </a:rPr>
              <a:t>Velikonoce</a:t>
            </a:r>
            <a:r>
              <a:rPr lang="c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13. prosinec je </a:t>
            </a:r>
            <a:r>
              <a:rPr b="1" lang="cs">
                <a:solidFill>
                  <a:schemeClr val="dk1"/>
                </a:solidFill>
              </a:rPr>
              <a:t>svátek Lucie</a:t>
            </a:r>
            <a:r>
              <a:rPr lang="cs">
                <a:solidFill>
                  <a:schemeClr val="dk1"/>
                </a:solidFill>
              </a:rPr>
              <a:t>, která byla podle lidových pověr čarodějnicí. Lidé věřili, že v tento den mohou čarodějnice i spatřit. Se svátkem Lucie se spojují zejména milostné věštby.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Historie: Příchod Slováků do Rumunska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964400"/>
            <a:ext cx="8520600" cy="3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200">
                <a:solidFill>
                  <a:srgbClr val="000000"/>
                </a:solidFill>
              </a:rPr>
              <a:t>Největší vlna kolonizace: od pol. 18. do pol. 19. století (kdy byly oblasti součástí Habsburské monarchie, jednalo se tedy o vnitřní migraci)</a:t>
            </a:r>
            <a:endParaRPr sz="12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200">
                <a:solidFill>
                  <a:srgbClr val="000000"/>
                </a:solidFill>
              </a:rPr>
              <a:t>Oblasti obývané Slováky se staly součástí Rumunska až po 1. světové válce, po rozpadu Rakouska-Uherska</a:t>
            </a:r>
            <a:endParaRPr sz="12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200">
                <a:solidFill>
                  <a:srgbClr val="000000"/>
                </a:solidFill>
              </a:rPr>
              <a:t>Postupně se tvořily slovenské vesnice, primárním úkolem přistěhovalců byla těžba dřeva a práce ve sklárnách</a:t>
            </a:r>
            <a:endParaRPr sz="12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200">
                <a:solidFill>
                  <a:srgbClr val="000000"/>
                </a:solidFill>
              </a:rPr>
              <a:t>Protože není úplně jisté odkud Slováci primárně přišli (nejspíše z různých oblastí), dialekty se časem promíchaly a vytvořilo se nové smíšené slovenské nářečí, které se na Slovensku nevyskytuje</a:t>
            </a:r>
            <a:endParaRPr sz="12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200">
                <a:solidFill>
                  <a:srgbClr val="000000"/>
                </a:solidFill>
              </a:rPr>
              <a:t>Od cca poloviny 19. století se v následujících 100 letech odehrával proces vnitřní kolonizace – zakládání nových sídel a rozšiřování slovenského osídlení</a:t>
            </a:r>
            <a:endParaRPr sz="12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200">
                <a:solidFill>
                  <a:srgbClr val="000000"/>
                </a:solidFill>
              </a:rPr>
              <a:t>Slováci většinou nezakládali nové vesnice, ale stěhovali se do již existujících</a:t>
            </a:r>
            <a:endParaRPr sz="12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200">
                <a:solidFill>
                  <a:srgbClr val="000000"/>
                </a:solidFill>
              </a:rPr>
              <a:t>Důvodem migrace byly špatné životní podmínky a přelidnění</a:t>
            </a:r>
            <a:endParaRPr sz="12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cs" sz="1200">
                <a:solidFill>
                  <a:srgbClr val="000000"/>
                </a:solidFill>
              </a:rPr>
              <a:t>V dosti případech se jednalo pouze o přechodový stav – mnoho Slováků po 2. světové válce migrovalo zpět do Československa (kolem 20-21 tis. osob) a po roce 1989 se stal častým jevem odchod za prací do zahraničí (především zpět na Slovensko)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Historie: Příchod Slováků do Rumunska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017725"/>
            <a:ext cx="85206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cs" sz="1300">
                <a:solidFill>
                  <a:srgbClr val="000000"/>
                </a:solidFill>
              </a:rPr>
              <a:t>Po roce 1989 vznikl </a:t>
            </a:r>
            <a:r>
              <a:rPr i="1" lang="cs" sz="1300">
                <a:solidFill>
                  <a:srgbClr val="000000"/>
                </a:solidFill>
              </a:rPr>
              <a:t>Demokratický svaz Slováků a Čechů v Rumunsku</a:t>
            </a:r>
            <a:r>
              <a:rPr lang="cs" sz="1300">
                <a:solidFill>
                  <a:srgbClr val="000000"/>
                </a:solidFill>
              </a:rPr>
              <a:t> pro ochranu práv slovenské a české menšiny</a:t>
            </a:r>
            <a:endParaRPr sz="13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cs" sz="1300">
                <a:solidFill>
                  <a:srgbClr val="000000"/>
                </a:solidFill>
              </a:rPr>
              <a:t>Téměř polovina slovenského obyvatelstva v Rumunsku sídlí pouze v 5 obcích: Nadlak (aradsko-banátská oblast), Popešť, Nová Huta, Siplak a Plopiš (bihorská oblast)</a:t>
            </a:r>
            <a:endParaRPr sz="13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cs" sz="1300">
                <a:solidFill>
                  <a:srgbClr val="000000"/>
                </a:solidFill>
              </a:rPr>
              <a:t>Např. při sčítání lidu v roce 2011 bylo etnické složení obce Nadlak (která má </a:t>
            </a:r>
            <a:r>
              <a:rPr lang="cs" sz="1300">
                <a:solidFill>
                  <a:srgbClr val="000000"/>
                </a:solidFill>
                <a:highlight>
                  <a:srgbClr val="FFFFFF"/>
                </a:highlight>
              </a:rPr>
              <a:t>7 185 obyvatel) – Rumuni</a:t>
            </a:r>
            <a:r>
              <a:rPr lang="cs" sz="1300">
                <a:solidFill>
                  <a:srgbClr val="000000"/>
                </a:solidFill>
              </a:rPr>
              <a:t>: 47,26 %, Slováci: 43,85 %, zbytek Romové, Maďaři a jiní</a:t>
            </a:r>
            <a:endParaRPr sz="13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cs" sz="1300">
                <a:solidFill>
                  <a:srgbClr val="000000"/>
                </a:solidFill>
              </a:rPr>
              <a:t>Současnost: Slováci žijí především v západní části státu u hranic s Maďarskem (přes 95 % příslušníků menšiny)</a:t>
            </a:r>
            <a:endParaRPr sz="13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cs" sz="1300">
                <a:solidFill>
                  <a:srgbClr val="000000"/>
                </a:solidFill>
              </a:rPr>
              <a:t>2 hlavní oblasti, kde žijí dodnes: župy* Arad a Timis a župy Bihor a Salaj</a:t>
            </a:r>
            <a:endParaRPr sz="13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cs" sz="1300">
                <a:solidFill>
                  <a:srgbClr val="000000"/>
                </a:solidFill>
                <a:highlight>
                  <a:srgbClr val="FFFFFF"/>
                </a:highlight>
              </a:rPr>
              <a:t>Dnes žije v Rumunsku cca 17-21 tisíc Slováků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300">
                <a:solidFill>
                  <a:srgbClr val="000000"/>
                </a:solidFill>
              </a:rPr>
              <a:t>*župa = vyšší územně správní celek; území Rumunska se dělí na 41 žup + hlavní město Bukurešť</a:t>
            </a:r>
            <a:endParaRPr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