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63" r:id="rId8"/>
    <p:sldId id="264" r:id="rId9"/>
    <p:sldId id="266" r:id="rId10"/>
    <p:sldId id="265" r:id="rId11"/>
    <p:sldId id="259" r:id="rId12"/>
    <p:sldId id="260" r:id="rId13"/>
    <p:sldId id="262" r:id="rId14"/>
    <p:sldId id="26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94860"/>
  </p:normalViewPr>
  <p:slideViewPr>
    <p:cSldViewPr snapToGrid="0" snapToObjects="1">
      <p:cViewPr varScale="1">
        <p:scale>
          <a:sx n="68" d="100"/>
          <a:sy n="68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EFF05-430F-4B91-9722-3114561582B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A65C93-BAA8-49BB-91BA-49D1BE42B199}">
      <dgm:prSet custT="1"/>
      <dgm:spPr/>
      <dgm:t>
        <a:bodyPr/>
        <a:lstStyle/>
        <a:p>
          <a:r>
            <a:rPr lang="cs-CZ" sz="2400" dirty="0">
              <a:latin typeface="MS Mincho" panose="02020609040205080304" pitchFamily="49" charset="-128"/>
              <a:ea typeface="MS Mincho" panose="02020609040205080304" pitchFamily="49" charset="-128"/>
            </a:rPr>
            <a:t>Jak si zde Ukrajinci udržují své tradice a zvyky?</a:t>
          </a:r>
          <a:endParaRPr lang="en-US" sz="2400" dirty="0">
            <a:latin typeface="MS Mincho" panose="02020609040205080304" pitchFamily="49" charset="-128"/>
            <a:ea typeface="MS Mincho" panose="02020609040205080304" pitchFamily="49" charset="-128"/>
          </a:endParaRPr>
        </a:p>
      </dgm:t>
    </dgm:pt>
    <dgm:pt modelId="{0B7B6771-EF0B-4F40-BCBD-11125D6FC061}" type="parTrans" cxnId="{808E9B8A-2D35-4443-8CE2-9B9039181B8D}">
      <dgm:prSet/>
      <dgm:spPr/>
      <dgm:t>
        <a:bodyPr/>
        <a:lstStyle/>
        <a:p>
          <a:endParaRPr lang="en-US"/>
        </a:p>
      </dgm:t>
    </dgm:pt>
    <dgm:pt modelId="{DDBB5FBF-47F9-454E-8D22-801D6B6B0705}" type="sibTrans" cxnId="{808E9B8A-2D35-4443-8CE2-9B9039181B8D}">
      <dgm:prSet/>
      <dgm:spPr/>
      <dgm:t>
        <a:bodyPr/>
        <a:lstStyle/>
        <a:p>
          <a:endParaRPr lang="en-US"/>
        </a:p>
      </dgm:t>
    </dgm:pt>
    <dgm:pt modelId="{E3E4ABCB-21FD-4083-9A14-71E4A3EFA24D}">
      <dgm:prSet custT="1"/>
      <dgm:spPr/>
      <dgm:t>
        <a:bodyPr/>
        <a:lstStyle/>
        <a:p>
          <a:r>
            <a:rPr lang="cs-CZ" sz="2400" dirty="0">
              <a:latin typeface="MS Mincho" panose="02020609040205080304" pitchFamily="49" charset="-128"/>
              <a:ea typeface="MS Mincho" panose="02020609040205080304" pitchFamily="49" charset="-128"/>
            </a:rPr>
            <a:t>Jaký je jejich vztah s příbuznými nebo známými, kteří žijí na Ukrajině?</a:t>
          </a:r>
          <a:endParaRPr lang="en-US" sz="2400" dirty="0">
            <a:latin typeface="MS Mincho" panose="02020609040205080304" pitchFamily="49" charset="-128"/>
            <a:ea typeface="MS Mincho" panose="02020609040205080304" pitchFamily="49" charset="-128"/>
          </a:endParaRPr>
        </a:p>
      </dgm:t>
    </dgm:pt>
    <dgm:pt modelId="{943C7FF4-45F0-4587-8336-687554AFF23A}" type="parTrans" cxnId="{89965AA7-0128-4365-BA76-A880805676C8}">
      <dgm:prSet/>
      <dgm:spPr/>
      <dgm:t>
        <a:bodyPr/>
        <a:lstStyle/>
        <a:p>
          <a:endParaRPr lang="en-US"/>
        </a:p>
      </dgm:t>
    </dgm:pt>
    <dgm:pt modelId="{4FA7F6A9-0404-4122-A2D3-AA8BFD734EA1}" type="sibTrans" cxnId="{89965AA7-0128-4365-BA76-A880805676C8}">
      <dgm:prSet/>
      <dgm:spPr/>
      <dgm:t>
        <a:bodyPr/>
        <a:lstStyle/>
        <a:p>
          <a:endParaRPr lang="en-US"/>
        </a:p>
      </dgm:t>
    </dgm:pt>
    <dgm:pt modelId="{335E636D-25EB-477A-BCF5-E30D0F5FC7A3}">
      <dgm:prSet custT="1"/>
      <dgm:spPr/>
      <dgm:t>
        <a:bodyPr/>
        <a:lstStyle/>
        <a:p>
          <a:r>
            <a:rPr lang="cs-CZ" sz="2400" dirty="0">
              <a:latin typeface="MS Mincho" panose="02020609040205080304" pitchFamily="49" charset="-128"/>
              <a:ea typeface="MS Mincho" panose="02020609040205080304" pitchFamily="49" charset="-128"/>
            </a:rPr>
            <a:t>Jak Ukrajinci vychází s místními obyvateli?</a:t>
          </a:r>
          <a:endParaRPr lang="en-US" sz="2400" dirty="0">
            <a:latin typeface="MS Mincho" panose="02020609040205080304" pitchFamily="49" charset="-128"/>
            <a:ea typeface="MS Mincho" panose="02020609040205080304" pitchFamily="49" charset="-128"/>
          </a:endParaRPr>
        </a:p>
      </dgm:t>
    </dgm:pt>
    <dgm:pt modelId="{BEC4A366-3382-4105-BD03-665429D13D7C}" type="parTrans" cxnId="{1D3B8C17-A218-4ED4-B727-DAB52B239AFD}">
      <dgm:prSet/>
      <dgm:spPr/>
      <dgm:t>
        <a:bodyPr/>
        <a:lstStyle/>
        <a:p>
          <a:endParaRPr lang="en-US"/>
        </a:p>
      </dgm:t>
    </dgm:pt>
    <dgm:pt modelId="{EB0478A4-440D-4EA3-8EA4-C7CA1E90C7AA}" type="sibTrans" cxnId="{1D3B8C17-A218-4ED4-B727-DAB52B239AFD}">
      <dgm:prSet/>
      <dgm:spPr/>
      <dgm:t>
        <a:bodyPr/>
        <a:lstStyle/>
        <a:p>
          <a:endParaRPr lang="en-US"/>
        </a:p>
      </dgm:t>
    </dgm:pt>
    <dgm:pt modelId="{C3B22816-71DF-400D-92EF-052B8E01D501}">
      <dgm:prSet/>
      <dgm:spPr/>
      <dgm:t>
        <a:bodyPr/>
        <a:lstStyle/>
        <a:p>
          <a:r>
            <a:rPr lang="cs-CZ" dirty="0">
              <a:latin typeface="MS Mincho" panose="02020609040205080304" pitchFamily="49" charset="-128"/>
              <a:ea typeface="MS Mincho" panose="02020609040205080304" pitchFamily="49" charset="-128"/>
            </a:rPr>
            <a:t>Jakým jazykem mluví s ostatními Ukrajinci v Rumunsku a jak se dorozumívají s Rumuny? </a:t>
          </a:r>
          <a:endParaRPr lang="en-US" dirty="0">
            <a:latin typeface="MS Mincho" panose="02020609040205080304" pitchFamily="49" charset="-128"/>
            <a:ea typeface="MS Mincho" panose="02020609040205080304" pitchFamily="49" charset="-128"/>
          </a:endParaRPr>
        </a:p>
      </dgm:t>
    </dgm:pt>
    <dgm:pt modelId="{9DFF6E98-AD95-4794-99D7-0A41F30F9C41}" type="parTrans" cxnId="{6FC4CA40-F5EE-4D59-8A39-15C5A2E3D195}">
      <dgm:prSet/>
      <dgm:spPr/>
      <dgm:t>
        <a:bodyPr/>
        <a:lstStyle/>
        <a:p>
          <a:endParaRPr lang="en-US"/>
        </a:p>
      </dgm:t>
    </dgm:pt>
    <dgm:pt modelId="{76E866B9-F253-46D1-B0BD-D7D923637E34}" type="sibTrans" cxnId="{6FC4CA40-F5EE-4D59-8A39-15C5A2E3D195}">
      <dgm:prSet/>
      <dgm:spPr/>
      <dgm:t>
        <a:bodyPr/>
        <a:lstStyle/>
        <a:p>
          <a:endParaRPr lang="en-US"/>
        </a:p>
      </dgm:t>
    </dgm:pt>
    <dgm:pt modelId="{DFF6BEF4-D3A1-D146-99C6-42FBD73616F1}" type="pres">
      <dgm:prSet presAssocID="{F6EEFF05-430F-4B91-9722-3114561582BD}" presName="linear" presStyleCnt="0">
        <dgm:presLayoutVars>
          <dgm:animLvl val="lvl"/>
          <dgm:resizeHandles val="exact"/>
        </dgm:presLayoutVars>
      </dgm:prSet>
      <dgm:spPr/>
    </dgm:pt>
    <dgm:pt modelId="{6A0B83AC-9E05-0049-8570-34AA80ECA2A4}" type="pres">
      <dgm:prSet presAssocID="{E3A65C93-BAA8-49BB-91BA-49D1BE42B19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6D6AD0B-E650-C44B-A911-4669D3B5990B}" type="pres">
      <dgm:prSet presAssocID="{DDBB5FBF-47F9-454E-8D22-801D6B6B0705}" presName="spacer" presStyleCnt="0"/>
      <dgm:spPr/>
    </dgm:pt>
    <dgm:pt modelId="{309338FD-B1D5-7C44-BC38-4952081ACF60}" type="pres">
      <dgm:prSet presAssocID="{E3E4ABCB-21FD-4083-9A14-71E4A3EFA2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9B5935-7A0F-9740-A8D1-3A02F2252B45}" type="pres">
      <dgm:prSet presAssocID="{4FA7F6A9-0404-4122-A2D3-AA8BFD734EA1}" presName="spacer" presStyleCnt="0"/>
      <dgm:spPr/>
    </dgm:pt>
    <dgm:pt modelId="{7A7F145F-8303-4543-BC11-6ADC8C359E58}" type="pres">
      <dgm:prSet presAssocID="{335E636D-25EB-477A-BCF5-E30D0F5FC7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4DECC76-0235-9142-A143-99B65C76EA2E}" type="pres">
      <dgm:prSet presAssocID="{EB0478A4-440D-4EA3-8EA4-C7CA1E90C7AA}" presName="spacer" presStyleCnt="0"/>
      <dgm:spPr/>
    </dgm:pt>
    <dgm:pt modelId="{CE0E847D-9D23-A446-8CFF-1C3C1F0E7E67}" type="pres">
      <dgm:prSet presAssocID="{C3B22816-71DF-400D-92EF-052B8E01D5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9976917-4052-9742-940E-C992B313C7E9}" type="presOf" srcId="{C3B22816-71DF-400D-92EF-052B8E01D501}" destId="{CE0E847D-9D23-A446-8CFF-1C3C1F0E7E67}" srcOrd="0" destOrd="0" presId="urn:microsoft.com/office/officeart/2005/8/layout/vList2"/>
    <dgm:cxn modelId="{1D3B8C17-A218-4ED4-B727-DAB52B239AFD}" srcId="{F6EEFF05-430F-4B91-9722-3114561582BD}" destId="{335E636D-25EB-477A-BCF5-E30D0F5FC7A3}" srcOrd="2" destOrd="0" parTransId="{BEC4A366-3382-4105-BD03-665429D13D7C}" sibTransId="{EB0478A4-440D-4EA3-8EA4-C7CA1E90C7AA}"/>
    <dgm:cxn modelId="{6FC4CA40-F5EE-4D59-8A39-15C5A2E3D195}" srcId="{F6EEFF05-430F-4B91-9722-3114561582BD}" destId="{C3B22816-71DF-400D-92EF-052B8E01D501}" srcOrd="3" destOrd="0" parTransId="{9DFF6E98-AD95-4794-99D7-0A41F30F9C41}" sibTransId="{76E866B9-F253-46D1-B0BD-D7D923637E34}"/>
    <dgm:cxn modelId="{808E9B8A-2D35-4443-8CE2-9B9039181B8D}" srcId="{F6EEFF05-430F-4B91-9722-3114561582BD}" destId="{E3A65C93-BAA8-49BB-91BA-49D1BE42B199}" srcOrd="0" destOrd="0" parTransId="{0B7B6771-EF0B-4F40-BCBD-11125D6FC061}" sibTransId="{DDBB5FBF-47F9-454E-8D22-801D6B6B0705}"/>
    <dgm:cxn modelId="{89965AA7-0128-4365-BA76-A880805676C8}" srcId="{F6EEFF05-430F-4B91-9722-3114561582BD}" destId="{E3E4ABCB-21FD-4083-9A14-71E4A3EFA24D}" srcOrd="1" destOrd="0" parTransId="{943C7FF4-45F0-4587-8336-687554AFF23A}" sibTransId="{4FA7F6A9-0404-4122-A2D3-AA8BFD734EA1}"/>
    <dgm:cxn modelId="{A41B0FB3-D708-5C42-990C-BB2DBE76F15B}" type="presOf" srcId="{E3E4ABCB-21FD-4083-9A14-71E4A3EFA24D}" destId="{309338FD-B1D5-7C44-BC38-4952081ACF60}" srcOrd="0" destOrd="0" presId="urn:microsoft.com/office/officeart/2005/8/layout/vList2"/>
    <dgm:cxn modelId="{5494EEC2-AFF0-5245-B9FB-7641D09F1E81}" type="presOf" srcId="{F6EEFF05-430F-4B91-9722-3114561582BD}" destId="{DFF6BEF4-D3A1-D146-99C6-42FBD73616F1}" srcOrd="0" destOrd="0" presId="urn:microsoft.com/office/officeart/2005/8/layout/vList2"/>
    <dgm:cxn modelId="{3EADC0D7-1582-434A-B3FB-0B35E8D189BC}" type="presOf" srcId="{335E636D-25EB-477A-BCF5-E30D0F5FC7A3}" destId="{7A7F145F-8303-4543-BC11-6ADC8C359E58}" srcOrd="0" destOrd="0" presId="urn:microsoft.com/office/officeart/2005/8/layout/vList2"/>
    <dgm:cxn modelId="{55C3FBF8-1385-6144-BA0D-D8899A590DEF}" type="presOf" srcId="{E3A65C93-BAA8-49BB-91BA-49D1BE42B199}" destId="{6A0B83AC-9E05-0049-8570-34AA80ECA2A4}" srcOrd="0" destOrd="0" presId="urn:microsoft.com/office/officeart/2005/8/layout/vList2"/>
    <dgm:cxn modelId="{F58447E8-1942-8042-AA89-6D55C007D8BC}" type="presParOf" srcId="{DFF6BEF4-D3A1-D146-99C6-42FBD73616F1}" destId="{6A0B83AC-9E05-0049-8570-34AA80ECA2A4}" srcOrd="0" destOrd="0" presId="urn:microsoft.com/office/officeart/2005/8/layout/vList2"/>
    <dgm:cxn modelId="{EEFD6E37-37CB-4B43-92F2-766FE5AF3716}" type="presParOf" srcId="{DFF6BEF4-D3A1-D146-99C6-42FBD73616F1}" destId="{96D6AD0B-E650-C44B-A911-4669D3B5990B}" srcOrd="1" destOrd="0" presId="urn:microsoft.com/office/officeart/2005/8/layout/vList2"/>
    <dgm:cxn modelId="{C831BBE1-32F5-044A-86BA-F9CFAEC9D97F}" type="presParOf" srcId="{DFF6BEF4-D3A1-D146-99C6-42FBD73616F1}" destId="{309338FD-B1D5-7C44-BC38-4952081ACF60}" srcOrd="2" destOrd="0" presId="urn:microsoft.com/office/officeart/2005/8/layout/vList2"/>
    <dgm:cxn modelId="{71DC5AD9-40CD-EC43-9CD3-805262D3F5FA}" type="presParOf" srcId="{DFF6BEF4-D3A1-D146-99C6-42FBD73616F1}" destId="{AE9B5935-7A0F-9740-A8D1-3A02F2252B45}" srcOrd="3" destOrd="0" presId="urn:microsoft.com/office/officeart/2005/8/layout/vList2"/>
    <dgm:cxn modelId="{018F710E-9A14-4D48-8EEB-AA8519F513AA}" type="presParOf" srcId="{DFF6BEF4-D3A1-D146-99C6-42FBD73616F1}" destId="{7A7F145F-8303-4543-BC11-6ADC8C359E58}" srcOrd="4" destOrd="0" presId="urn:microsoft.com/office/officeart/2005/8/layout/vList2"/>
    <dgm:cxn modelId="{D8B9E201-0E48-5C48-849C-CBEF9BBA8B2C}" type="presParOf" srcId="{DFF6BEF4-D3A1-D146-99C6-42FBD73616F1}" destId="{54DECC76-0235-9142-A143-99B65C76EA2E}" srcOrd="5" destOrd="0" presId="urn:microsoft.com/office/officeart/2005/8/layout/vList2"/>
    <dgm:cxn modelId="{9CC3EA7B-75C7-974E-89D2-C9FAFC7E75A3}" type="presParOf" srcId="{DFF6BEF4-D3A1-D146-99C6-42FBD73616F1}" destId="{CE0E847D-9D23-A446-8CFF-1C3C1F0E7E6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83AC-9E05-0049-8570-34AA80ECA2A4}">
      <dsp:nvSpPr>
        <dsp:cNvPr id="0" name=""/>
        <dsp:cNvSpPr/>
      </dsp:nvSpPr>
      <dsp:spPr>
        <a:xfrm>
          <a:off x="0" y="642630"/>
          <a:ext cx="6900512" cy="1010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MS Mincho" panose="02020609040205080304" pitchFamily="49" charset="-128"/>
              <a:ea typeface="MS Mincho" panose="02020609040205080304" pitchFamily="49" charset="-128"/>
            </a:rPr>
            <a:t>Jak si zde Ukrajinci udržují své tradice a zvyky?</a:t>
          </a:r>
          <a:endParaRPr lang="en-US" sz="2400" kern="1200" dirty="0">
            <a:latin typeface="MS Mincho" panose="02020609040205080304" pitchFamily="49" charset="-128"/>
            <a:ea typeface="MS Mincho" panose="02020609040205080304" pitchFamily="49" charset="-128"/>
          </a:endParaRPr>
        </a:p>
      </dsp:txBody>
      <dsp:txXfrm>
        <a:off x="49347" y="691977"/>
        <a:ext cx="6801818" cy="912185"/>
      </dsp:txXfrm>
    </dsp:sp>
    <dsp:sp modelId="{309338FD-B1D5-7C44-BC38-4952081ACF60}">
      <dsp:nvSpPr>
        <dsp:cNvPr id="0" name=""/>
        <dsp:cNvSpPr/>
      </dsp:nvSpPr>
      <dsp:spPr>
        <a:xfrm>
          <a:off x="0" y="1722630"/>
          <a:ext cx="6900512" cy="1010879"/>
        </a:xfrm>
        <a:prstGeom prst="roundRect">
          <a:avLst/>
        </a:prstGeom>
        <a:solidFill>
          <a:schemeClr val="accent2">
            <a:hueOff val="510366"/>
            <a:satOff val="-215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MS Mincho" panose="02020609040205080304" pitchFamily="49" charset="-128"/>
              <a:ea typeface="MS Mincho" panose="02020609040205080304" pitchFamily="49" charset="-128"/>
            </a:rPr>
            <a:t>Jaký je jejich vztah s příbuznými nebo známými, kteří žijí na Ukrajině?</a:t>
          </a:r>
          <a:endParaRPr lang="en-US" sz="2400" kern="1200" dirty="0">
            <a:latin typeface="MS Mincho" panose="02020609040205080304" pitchFamily="49" charset="-128"/>
            <a:ea typeface="MS Mincho" panose="02020609040205080304" pitchFamily="49" charset="-128"/>
          </a:endParaRPr>
        </a:p>
      </dsp:txBody>
      <dsp:txXfrm>
        <a:off x="49347" y="1771977"/>
        <a:ext cx="6801818" cy="912185"/>
      </dsp:txXfrm>
    </dsp:sp>
    <dsp:sp modelId="{7A7F145F-8303-4543-BC11-6ADC8C359E58}">
      <dsp:nvSpPr>
        <dsp:cNvPr id="0" name=""/>
        <dsp:cNvSpPr/>
      </dsp:nvSpPr>
      <dsp:spPr>
        <a:xfrm>
          <a:off x="0" y="2802630"/>
          <a:ext cx="6900512" cy="1010879"/>
        </a:xfrm>
        <a:prstGeom prst="roundRect">
          <a:avLst/>
        </a:prstGeom>
        <a:solidFill>
          <a:schemeClr val="accent2">
            <a:hueOff val="1020731"/>
            <a:satOff val="-4301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MS Mincho" panose="02020609040205080304" pitchFamily="49" charset="-128"/>
              <a:ea typeface="MS Mincho" panose="02020609040205080304" pitchFamily="49" charset="-128"/>
            </a:rPr>
            <a:t>Jak Ukrajinci vychází s místními obyvateli?</a:t>
          </a:r>
          <a:endParaRPr lang="en-US" sz="2400" kern="1200" dirty="0">
            <a:latin typeface="MS Mincho" panose="02020609040205080304" pitchFamily="49" charset="-128"/>
            <a:ea typeface="MS Mincho" panose="02020609040205080304" pitchFamily="49" charset="-128"/>
          </a:endParaRPr>
        </a:p>
      </dsp:txBody>
      <dsp:txXfrm>
        <a:off x="49347" y="2851977"/>
        <a:ext cx="6801818" cy="912185"/>
      </dsp:txXfrm>
    </dsp:sp>
    <dsp:sp modelId="{CE0E847D-9D23-A446-8CFF-1C3C1F0E7E67}">
      <dsp:nvSpPr>
        <dsp:cNvPr id="0" name=""/>
        <dsp:cNvSpPr/>
      </dsp:nvSpPr>
      <dsp:spPr>
        <a:xfrm>
          <a:off x="0" y="3882630"/>
          <a:ext cx="6900512" cy="1010879"/>
        </a:xfrm>
        <a:prstGeom prst="roundRect">
          <a:avLst/>
        </a:prstGeom>
        <a:solidFill>
          <a:schemeClr val="accent2">
            <a:hueOff val="1531097"/>
            <a:satOff val="-6452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MS Mincho" panose="02020609040205080304" pitchFamily="49" charset="-128"/>
              <a:ea typeface="MS Mincho" panose="02020609040205080304" pitchFamily="49" charset="-128"/>
            </a:rPr>
            <a:t>Jakým jazykem mluví s ostatními Ukrajinci v Rumunsku a jak se dorozumívají s Rumuny? </a:t>
          </a:r>
          <a:endParaRPr lang="en-US" sz="2400" kern="1200" dirty="0">
            <a:latin typeface="MS Mincho" panose="02020609040205080304" pitchFamily="49" charset="-128"/>
            <a:ea typeface="MS Mincho" panose="02020609040205080304" pitchFamily="49" charset="-128"/>
          </a:endParaRPr>
        </a:p>
      </dsp:txBody>
      <dsp:txXfrm>
        <a:off x="49347" y="3931977"/>
        <a:ext cx="6801818" cy="91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4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8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5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1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3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5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7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z/2868039-Rumunske-tradice-a-zvyklosti-od-jara-az-do-zimy-aneb-vyznam-obyceju-v-zivote-rumunu.html" TargetMode="External"/><Relationship Id="rId2" Type="http://schemas.openxmlformats.org/officeDocument/2006/relationships/hyperlink" Target="https://pestraevropa.hks.re/2017/ukrajinci_v_rumunsku/index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undo.cz/rumunsko/svatk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26A9CC-2681-514F-93CF-B85025BC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/>
              <a:t>Ukrajinci v Rumunsku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B97F3-222A-BA49-83FD-D7A8A6DC1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Denisa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Nemesh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, Karolína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Šušková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, Matěj Velič, Ondřej Žampach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061B4F06-92E8-203E-A664-73FEAAC99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1" r="1665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36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D78D8-371A-BA4E-9A6F-8959EC19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cs-CZ"/>
              <a:t>Rumunská kuchyně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33939B-9434-DA4D-B7F1-386F1F082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Mamaliga-</a:t>
            </a:r>
            <a:r>
              <a:rPr lang="cs-CZ" b="1" i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mămăligă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(kukuřičná kaše) </a:t>
            </a:r>
          </a:p>
          <a:p>
            <a:endParaRPr lang="cs-CZ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Mici-</a:t>
            </a:r>
            <a:r>
              <a:rPr lang="cs-CZ" b="1" i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mici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(ruličky mletého masa na grilu)</a:t>
            </a:r>
          </a:p>
          <a:p>
            <a:endParaRPr lang="cs-CZ" dirty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r>
              <a:rPr lang="cs-CZ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Sarmale-</a:t>
            </a:r>
            <a:r>
              <a:rPr lang="cs-CZ" b="1" i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sarmale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(mleté maso ve vinném listu plněné rýží)</a:t>
            </a:r>
          </a:p>
        </p:txBody>
      </p:sp>
      <p:pic>
        <p:nvPicPr>
          <p:cNvPr id="5" name="Obrázek 4" descr="Obsah obrázku jídlo, sýr, chléb, krájené&#10;&#10;Popis byl vytvořen automaticky">
            <a:extLst>
              <a:ext uri="{FF2B5EF4-FFF2-40B4-BE49-F238E27FC236}">
                <a16:creationId xmlns:a16="http://schemas.microsoft.com/office/drawing/2014/main" id="{C062A129-EC5A-664E-9207-41F3C4B25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3" r="34968" b="-1"/>
          <a:stretch/>
        </p:blipFill>
        <p:spPr>
          <a:xfrm>
            <a:off x="6396397" y="394383"/>
            <a:ext cx="2603605" cy="2820489"/>
          </a:xfrm>
          <a:prstGeom prst="rect">
            <a:avLst/>
          </a:prstGeom>
        </p:spPr>
      </p:pic>
      <p:pic>
        <p:nvPicPr>
          <p:cNvPr id="9" name="Obrázek 8" descr="Obsah obrázku jídlo, grilování&#10;&#10;Popis byl vytvořen automaticky">
            <a:extLst>
              <a:ext uri="{FF2B5EF4-FFF2-40B4-BE49-F238E27FC236}">
                <a16:creationId xmlns:a16="http://schemas.microsoft.com/office/drawing/2014/main" id="{7CADE3FE-785C-264C-A8C3-704F61B1DC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60" r="-1" b="-1"/>
          <a:stretch/>
        </p:blipFill>
        <p:spPr>
          <a:xfrm>
            <a:off x="9229205" y="362383"/>
            <a:ext cx="2593851" cy="2884489"/>
          </a:xfrm>
          <a:prstGeom prst="rect">
            <a:avLst/>
          </a:prstGeom>
        </p:spPr>
      </p:pic>
      <p:pic>
        <p:nvPicPr>
          <p:cNvPr id="7" name="Obrázek 6" descr="Obsah obrázku gril, grilování, vařené&#10;&#10;Popis byl vytvořen automaticky">
            <a:extLst>
              <a:ext uri="{FF2B5EF4-FFF2-40B4-BE49-F238E27FC236}">
                <a16:creationId xmlns:a16="http://schemas.microsoft.com/office/drawing/2014/main" id="{E9936BD6-44DE-354D-B914-40BD60CE7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30" r="28549" b="-1"/>
          <a:stretch/>
        </p:blipFill>
        <p:spPr>
          <a:xfrm>
            <a:off x="7835664" y="3426258"/>
            <a:ext cx="2553001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255E5C6-107B-1443-B264-0A9368AC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5100"/>
              <a:t>Hlavní výzkumná otázka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41275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2E71D-148C-5044-9491-AAFC4432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Jakým způsobem probíhala a probíhá integrace Ukrajinců, kteří nyní žijí v Rumunsku?</a:t>
            </a:r>
          </a:p>
        </p:txBody>
      </p:sp>
    </p:spTree>
    <p:extLst>
      <p:ext uri="{BB962C8B-B14F-4D97-AF65-F5344CB8AC3E}">
        <p14:creationId xmlns:p14="http://schemas.microsoft.com/office/powerpoint/2010/main" val="156352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9FC68-3993-F74E-937B-A293EA6D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600"/>
              <a:t>Podotázky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4925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92CA484-18D7-5ECD-E451-42EC9191E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2693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8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32864E-FAD2-684C-9F90-9201DDFA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Děkujeme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endParaRPr lang="en-US" dirty="0"/>
          </a:p>
        </p:txBody>
      </p:sp>
      <p:pic>
        <p:nvPicPr>
          <p:cNvPr id="6" name="Graphic 5" descr="Zaškrtnutí">
            <a:extLst>
              <a:ext uri="{FF2B5EF4-FFF2-40B4-BE49-F238E27FC236}">
                <a16:creationId xmlns:a16="http://schemas.microsoft.com/office/drawing/2014/main" id="{B4615180-8E86-8BEB-BE40-292DDB1C3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9265" y="591670"/>
            <a:ext cx="2688873" cy="2688873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EB49A-D240-0544-AC1A-E2852767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5F046-F6F6-7048-B59E-1174FB8F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https://pestraevropa.hks.re/2017/ukrajinci_v_rumunsku/index2.php</a:t>
            </a:r>
            <a:endParaRPr lang="cs-CZ" dirty="0"/>
          </a:p>
          <a:p>
            <a:r>
              <a:rPr lang="cs-CZ" dirty="0">
                <a:hlinkClick r:id="rId3"/>
              </a:rPr>
              <a:t>https://docplayer.cz/2868039-Rumunske-tradice-a-zvyklosti-od-jara-az-do-zimy-aneb-vyznam-obyceju-v-zivote-rumunu.html</a:t>
            </a:r>
            <a:endParaRPr lang="cs-CZ" dirty="0"/>
          </a:p>
          <a:p>
            <a:r>
              <a:rPr lang="cs-CZ" dirty="0">
                <a:hlinkClick r:id="rId4"/>
              </a:rPr>
              <a:t>https://www.mundo.cz/rumunsko/svatky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34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6126CB-619D-E04B-B144-DCCEC398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6100" dirty="0"/>
              <a:t>Rumunsko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759C5AC-6029-E94E-88D4-6D5645AD7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MS Mincho" panose="02020609040205080304" pitchFamily="49" charset="-128"/>
                <a:ea typeface="MS Mincho" panose="02020609040205080304" pitchFamily="49" charset="-128"/>
              </a:rPr>
              <a:t>hl. město -&gt;Bukurešť</a:t>
            </a:r>
          </a:p>
          <a:p>
            <a:r>
              <a:rPr lang="cs-CZ" sz="2000" dirty="0">
                <a:latin typeface="MS Mincho" panose="02020609040205080304" pitchFamily="49" charset="-128"/>
                <a:ea typeface="MS Mincho" panose="02020609040205080304" pitchFamily="49" charset="-128"/>
              </a:rPr>
              <a:t>úřední jazyk -&gt; rumunština</a:t>
            </a:r>
          </a:p>
          <a:p>
            <a:r>
              <a:rPr lang="cs-CZ" sz="2000" dirty="0">
                <a:latin typeface="MS Mincho" panose="02020609040205080304" pitchFamily="49" charset="-128"/>
                <a:ea typeface="MS Mincho" panose="02020609040205080304" pitchFamily="49" charset="-128"/>
              </a:rPr>
              <a:t>počet obyvatel -&gt; přes 19,29 mil. </a:t>
            </a:r>
          </a:p>
          <a:p>
            <a:r>
              <a:rPr lang="cs-CZ" sz="2000" dirty="0">
                <a:latin typeface="MS Mincho" panose="02020609040205080304" pitchFamily="49" charset="-128"/>
                <a:ea typeface="MS Mincho" panose="02020609040205080304" pitchFamily="49" charset="-128"/>
              </a:rPr>
              <a:t>41 žup (administrativní správní celek) a hl. město Bukurešť</a:t>
            </a:r>
          </a:p>
          <a:p>
            <a:r>
              <a:rPr lang="cs-CZ" sz="2000" dirty="0">
                <a:latin typeface="MS Mincho" panose="02020609040205080304" pitchFamily="49" charset="-128"/>
                <a:ea typeface="MS Mincho" panose="02020609040205080304" pitchFamily="49" charset="-128"/>
              </a:rPr>
              <a:t>náboženství -&gt; křesťanství     (Rumunská pravoslavná církev 81%)</a:t>
            </a:r>
          </a:p>
        </p:txBody>
      </p:sp>
      <p:pic>
        <p:nvPicPr>
          <p:cNvPr id="14" name="Obrázek 13" descr="Obsah obrázku obloha, exteriér, vlajka, mraky&#10;&#10;Popis byl vytvořen automaticky">
            <a:extLst>
              <a:ext uri="{FF2B5EF4-FFF2-40B4-BE49-F238E27FC236}">
                <a16:creationId xmlns:a16="http://schemas.microsoft.com/office/drawing/2014/main" id="{8A5C4D29-D6C3-474D-9AA7-F071AA0A6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0" r="113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99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2651F0-8DF8-5540-A699-93C84BCA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6600"/>
              <a:t>Ukrajina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C0517-E933-4043-BADE-128B381EF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hl. město -&gt;Kyjev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úřední jazyk -&gt; ukrajinština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počet obyvatel -&gt; 44,13 mil. 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náboženství -&gt; křesťanství (Pravoslavná církev 67,3%, Řeckokatolická církev 9,4%)</a:t>
            </a:r>
          </a:p>
          <a:p>
            <a:endParaRPr lang="cs-CZ" dirty="0"/>
          </a:p>
        </p:txBody>
      </p:sp>
      <p:pic>
        <p:nvPicPr>
          <p:cNvPr id="5" name="Obrázek 4" descr="Obsah obrázku obloha, exteriér, vlajka, žlutá&#10;&#10;Popis byl vytvořen automaticky">
            <a:extLst>
              <a:ext uri="{FF2B5EF4-FFF2-40B4-BE49-F238E27FC236}">
                <a16:creationId xmlns:a16="http://schemas.microsoft.com/office/drawing/2014/main" id="{771BB19C-8E6F-504F-9912-BF85CF6A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3" r="1285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44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A514F9-7074-DE40-AB94-E8B5D17A9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585" y="703293"/>
            <a:ext cx="4584921" cy="19498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200" dirty="0"/>
              <a:t>Ukrajinci v Rumunsku</a:t>
            </a: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6E4A917C-1205-9847-9BEC-5EF4CE754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3" r="6253" b="2"/>
          <a:stretch/>
        </p:blipFill>
        <p:spPr>
          <a:xfrm>
            <a:off x="866691" y="1216968"/>
            <a:ext cx="4584921" cy="3745017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BA20FA-D7B3-1243-A97C-7E5E934F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377" y="3220382"/>
            <a:ext cx="5413248" cy="3758637"/>
          </a:xfrm>
        </p:spPr>
        <p:txBody>
          <a:bodyPr anchor="t">
            <a:normAutofit/>
          </a:bodyPr>
          <a:lstStyle/>
          <a:p>
            <a:r>
              <a:rPr lang="cs-CZ" sz="1800" dirty="0">
                <a:latin typeface="MS Mincho" panose="02020609040205080304" pitchFamily="49" charset="-128"/>
                <a:ea typeface="MS Mincho" panose="02020609040205080304" pitchFamily="49" charset="-128"/>
              </a:rPr>
              <a:t>Ukrajinci v Rumunsku tvoří cca 51 000 osob, což je 0,27% obyvatelstva Rumunska (sčítání z roku 2011)</a:t>
            </a:r>
          </a:p>
          <a:p>
            <a:r>
              <a:rPr lang="cs-CZ" sz="1800" dirty="0">
                <a:latin typeface="MS Mincho" panose="02020609040205080304" pitchFamily="49" charset="-128"/>
                <a:ea typeface="MS Mincho" panose="02020609040205080304" pitchFamily="49" charset="-128"/>
              </a:rPr>
              <a:t>Počet Ukrajinců v Rumunsku má klesající tendenci. Nicméně stále patří k poměrně stabilní menšině. V posledních desetiletích okolo 50 000.</a:t>
            </a:r>
          </a:p>
          <a:p>
            <a:r>
              <a:rPr lang="cs-CZ" sz="1800" dirty="0">
                <a:latin typeface="MS Mincho" panose="02020609040205080304" pitchFamily="49" charset="-128"/>
                <a:ea typeface="MS Mincho" panose="02020609040205080304" pitchFamily="49" charset="-128"/>
              </a:rPr>
              <a:t>Nejvíce Ukrajinců podle sčítání obyvatel bylo v roce 1992. (65 000)</a:t>
            </a:r>
          </a:p>
        </p:txBody>
      </p:sp>
    </p:spTree>
    <p:extLst>
      <p:ext uri="{BB962C8B-B14F-4D97-AF65-F5344CB8AC3E}">
        <p14:creationId xmlns:p14="http://schemas.microsoft.com/office/powerpoint/2010/main" val="272697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85C693-C7B7-824F-9BD3-072BDE94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600" dirty="0"/>
              <a:t>Historie Ukrajinců v Rumunsku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1A404-CE7F-DF41-AAC5-4D38D3EB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Nejpočetnější skupina se vyskytuje na severu Rumunska, konkrétně v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Maramureši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 a Bukovině.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Druhá nejpočetnější skupina je v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Banátu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, kdy na toto místo přišli již v polovině 18. století.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Menší skupina Ukrajinců v Rumunsku je na východě ( v okolí města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Tulcea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), přišli ze Záporoží v 18. století po dobytí Záporožské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Siče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. </a:t>
            </a:r>
          </a:p>
          <a:p>
            <a:endParaRPr lang="cs-CZ" dirty="0"/>
          </a:p>
        </p:txBody>
      </p:sp>
      <p:pic>
        <p:nvPicPr>
          <p:cNvPr id="1026" name="Picture 2" descr="Kozak Glory - Chupryna (forelock), also known as chub, or... | Facebook">
            <a:extLst>
              <a:ext uri="{FF2B5EF4-FFF2-40B4-BE49-F238E27FC236}">
                <a16:creationId xmlns:a16="http://schemas.microsoft.com/office/drawing/2014/main" id="{1D9AFB0E-FA0C-F240-9B17-4F5A73C8C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r="1" b="21570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90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EEC26-7602-B840-9983-4FAAB180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Záporožská </a:t>
            </a:r>
            <a:r>
              <a:rPr lang="cs-CZ" dirty="0" err="1"/>
              <a:t>Sič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E00E91-156D-7641-9532-FE3DBDF9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Sič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=kozácká pevnost, která sídlila na Dněpru ( dnes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Kachovská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 přehrada)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Existovala v 16. – 18. století – konkrétně do roku 1764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Volil se zde košový ataman, který byl jeden z nejvýš postavených kozáků v politice.</a:t>
            </a:r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Roku 1764 napadla ruská carevna Kateřina II. Záporožskou </a:t>
            </a:r>
            <a:r>
              <a:rPr lang="cs-CZ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sič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 a vyhnala tím kozáky na východ Rumunska, kde jich v tu dobu bylo nejvíce. Dnes je to naopak nejméně početná skupina Ukrajinců v Rumunsku.</a:t>
            </a:r>
          </a:p>
        </p:txBody>
      </p:sp>
    </p:spTree>
    <p:extLst>
      <p:ext uri="{BB962C8B-B14F-4D97-AF65-F5344CB8AC3E}">
        <p14:creationId xmlns:p14="http://schemas.microsoft.com/office/powerpoint/2010/main" val="31023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170B7-F0D9-C242-99DA-2CE4397E8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/>
              <a:t>Rozložení Ukrajinců v Rumunsku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38100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DFEF97A6-197B-094D-9202-9D77A35C2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34461"/>
            <a:ext cx="7214616" cy="47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5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691880-2F64-D24F-87B2-F0C48486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cs-CZ" sz="4700"/>
              <a:t>Rumunské státní svátky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E9A88"/>
          </a:solidFill>
          <a:ln w="41275" cap="rnd">
            <a:solidFill>
              <a:srgbClr val="BE9A8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6670E-5174-8541-9E82-DA33BC61C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91" y="1027579"/>
            <a:ext cx="6052158" cy="5431536"/>
          </a:xfrm>
        </p:spPr>
        <p:txBody>
          <a:bodyPr anchor="ctr">
            <a:normAutofit/>
          </a:bodyPr>
          <a:lstStyle/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1.-2. ledna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Nový rok</a:t>
            </a: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duben/květen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Velikonoce</a:t>
            </a: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1. květen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Svátek práce</a:t>
            </a: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15. srpna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Nanebevzetí Panny Marie</a:t>
            </a: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1. prosince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den sjednocení Rumunska</a:t>
            </a:r>
          </a:p>
          <a:p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25. nebo 26. prosince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 – Vánoce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07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C7767-24FF-6345-9AA0-7E206888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Rumunské zvyky a tradice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61E4B5-24F3-4D4C-8D94-425D14088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1.března-</a:t>
            </a:r>
            <a:r>
              <a:rPr lang="cs-CZ" b="1" dirty="0">
                <a:latin typeface="MS Mincho" panose="02020609040205080304" pitchFamily="49" charset="-128"/>
                <a:ea typeface="MS Mincho" panose="02020609040205080304" pitchFamily="49" charset="-128"/>
              </a:rPr>
              <a:t>Mărțișor 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(ženy a dívky dostávají od mužů)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Křtiny-</a:t>
            </a:r>
            <a:r>
              <a:rPr lang="cs-CZ" b="1" dirty="0" err="1">
                <a:latin typeface="MS Mincho" panose="02020609040205080304" pitchFamily="49" charset="-128"/>
                <a:ea typeface="MS Mincho" panose="02020609040205080304" pitchFamily="49" charset="-128"/>
              </a:rPr>
              <a:t>Botez</a:t>
            </a:r>
            <a:r>
              <a:rPr lang="cs-CZ" dirty="0">
                <a:latin typeface="MS Mincho" panose="02020609040205080304" pitchFamily="49" charset="-128"/>
                <a:ea typeface="MS Mincho" panose="02020609040205080304" pitchFamily="49" charset="-128"/>
              </a:rPr>
              <a:t> (vstup do křesťanské komunity)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55D7F-7D4D-A74C-9C2D-C618A393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114" y="2481280"/>
            <a:ext cx="2521686" cy="1895439"/>
          </a:xfrm>
          <a:prstGeom prst="rect">
            <a:avLst/>
          </a:prstGeom>
        </p:spPr>
      </p:pic>
      <p:pic>
        <p:nvPicPr>
          <p:cNvPr id="7" name="Obrázek 6" descr="Obsah obrázku osoba, interiér&#10;&#10;Popis byl vytvořen automaticky">
            <a:extLst>
              <a:ext uri="{FF2B5EF4-FFF2-40B4-BE49-F238E27FC236}">
                <a16:creationId xmlns:a16="http://schemas.microsoft.com/office/drawing/2014/main" id="{5E5881C4-0580-5146-9709-C74B8135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114" y="4735585"/>
            <a:ext cx="2620264" cy="16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178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BE9A88"/>
      </a:accent1>
      <a:accent2>
        <a:srgbClr val="AEA077"/>
      </a:accent2>
      <a:accent3>
        <a:srgbClr val="A0A77E"/>
      </a:accent3>
      <a:accent4>
        <a:srgbClr val="8BAB75"/>
      </a:accent4>
      <a:accent5>
        <a:srgbClr val="81AD81"/>
      </a:accent5>
      <a:accent6>
        <a:srgbClr val="77AE8E"/>
      </a:accent6>
      <a:hlink>
        <a:srgbClr val="5C879C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488</Words>
  <Application>Microsoft Office PowerPoint</Application>
  <PresentationFormat>Širokoúhlá obrazovka</PresentationFormat>
  <Paragraphs>62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MS Mincho</vt:lpstr>
      <vt:lpstr>Arial</vt:lpstr>
      <vt:lpstr>Modern Love</vt:lpstr>
      <vt:lpstr>The Hand</vt:lpstr>
      <vt:lpstr>SketchyVTI</vt:lpstr>
      <vt:lpstr>Ukrajinci v Rumunsku</vt:lpstr>
      <vt:lpstr>Rumunsko</vt:lpstr>
      <vt:lpstr>Ukrajina</vt:lpstr>
      <vt:lpstr>Ukrajinci v Rumunsku</vt:lpstr>
      <vt:lpstr>Historie Ukrajinců v Rumunsku</vt:lpstr>
      <vt:lpstr>Záporožská Sič</vt:lpstr>
      <vt:lpstr>Rozložení Ukrajinců v Rumunsku</vt:lpstr>
      <vt:lpstr>Rumunské státní svátky</vt:lpstr>
      <vt:lpstr>Rumunské zvyky a tradice </vt:lpstr>
      <vt:lpstr>Rumunská kuchyně</vt:lpstr>
      <vt:lpstr>Hlavní výzkumná otázka</vt:lpstr>
      <vt:lpstr>Podotázky</vt:lpstr>
      <vt:lpstr>Děkujeme za pozornost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Ukrajinci v Rumunsku</dc:title>
  <dc:creator>Nemesh Denisa (S-PEF)</dc:creator>
  <cp:lastModifiedBy>Šušková Karolína (S-PEF)</cp:lastModifiedBy>
  <cp:revision>17</cp:revision>
  <dcterms:created xsi:type="dcterms:W3CDTF">2022-04-08T18:22:42Z</dcterms:created>
  <dcterms:modified xsi:type="dcterms:W3CDTF">2022-04-15T09:44:56Z</dcterms:modified>
</cp:coreProperties>
</file>