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62" r:id="rId6"/>
    <p:sldId id="266" r:id="rId7"/>
    <p:sldId id="267" r:id="rId8"/>
    <p:sldId id="268" r:id="rId9"/>
    <p:sldId id="263" r:id="rId10"/>
    <p:sldId id="264" r:id="rId11"/>
    <p:sldId id="260" r:id="rId12"/>
    <p:sldId id="259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42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60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483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884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904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59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835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91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653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56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2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9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0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1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A50F9E0-7A77-4FD5-9A2E-0DA31C56EE7E}" type="datetimeFigureOut">
              <a:rPr lang="cs-CZ" smtClean="0"/>
              <a:t>01.04.2023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2DE61286-87F8-419F-8D78-236985A4F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5066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ks.re/wiki/nemecka_skola_p._schebesta_-_africti_trpaslici_-_pavel_tykvart#pavel_jachym_sebesta" TargetMode="External"/><Relationship Id="rId2" Type="http://schemas.openxmlformats.org/officeDocument/2006/relationships/hyperlink" Target="https://www.reflex.cz/clanek/lide-a-zeme/81306/cesta-za-kmenem-pygmeju-do-srdce-afriky-pavel-sebesta-cesky-otec-pygmeju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Pavel Jáchym Šebesta</a:t>
            </a:r>
            <a:br>
              <a:rPr lang="cs-CZ" dirty="0" smtClean="0"/>
            </a:br>
            <a:r>
              <a:rPr lang="cs-CZ" dirty="0" smtClean="0"/>
              <a:t>Mezi nejmenšími lidmi světa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Alena Králová, Anna Roubíčková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53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 nejmenšími lidmi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49951"/>
          </a:xfrm>
        </p:spPr>
        <p:txBody>
          <a:bodyPr>
            <a:noAutofit/>
          </a:bodyPr>
          <a:lstStyle/>
          <a:p>
            <a:r>
              <a:rPr lang="cs-CZ" sz="2400" dirty="0" smtClean="0"/>
              <a:t>Pygmejové nazývali Šebestu „Baba </a:t>
            </a:r>
            <a:r>
              <a:rPr lang="cs-CZ" sz="2400" dirty="0" err="1" smtClean="0"/>
              <a:t>wa</a:t>
            </a:r>
            <a:r>
              <a:rPr lang="cs-CZ" sz="2400" dirty="0" smtClean="0"/>
              <a:t> </a:t>
            </a:r>
            <a:r>
              <a:rPr lang="cs-CZ" sz="2400" dirty="0" err="1" smtClean="0"/>
              <a:t>Bambuti</a:t>
            </a:r>
            <a:r>
              <a:rPr lang="cs-CZ" sz="2400" dirty="0" smtClean="0"/>
              <a:t>“ neboli „Otec pygmejů“</a:t>
            </a:r>
          </a:p>
          <a:p>
            <a:r>
              <a:rPr lang="cs-CZ" sz="2400" dirty="0" smtClean="0"/>
              <a:t>Šebesta pygmejům rozdával dary (sůl a tabák) a soudil jejich spory</a:t>
            </a:r>
          </a:p>
          <a:p>
            <a:r>
              <a:rPr lang="cs-CZ" sz="2400" dirty="0" smtClean="0"/>
              <a:t>Na oplátku je mohl fotografovat, měřit jejich tělesnou stavbu a zkoumat je</a:t>
            </a:r>
          </a:p>
          <a:p>
            <a:endParaRPr lang="cs-CZ" sz="2400" dirty="0"/>
          </a:p>
          <a:p>
            <a:r>
              <a:rPr lang="cs-CZ" sz="2400" dirty="0" smtClean="0"/>
              <a:t>I přes všechny své výpravy a studie bývá Pavel Šebesta jako antropolog, opomíjen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6873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v ZOO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Ota </a:t>
            </a:r>
            <a:r>
              <a:rPr lang="cs-CZ" sz="2000" dirty="0" err="1" smtClean="0"/>
              <a:t>Benga</a:t>
            </a:r>
            <a:r>
              <a:rPr lang="cs-CZ" sz="2000" dirty="0" smtClean="0"/>
              <a:t> (cca 1883 – 1916)</a:t>
            </a:r>
          </a:p>
          <a:p>
            <a:r>
              <a:rPr lang="cs-CZ" sz="2000" dirty="0" smtClean="0"/>
              <a:t>Pygmej z kmene </a:t>
            </a:r>
            <a:r>
              <a:rPr lang="cs-CZ" sz="2000" dirty="0" err="1" smtClean="0"/>
              <a:t>Mbuti</a:t>
            </a:r>
            <a:endParaRPr lang="cs-CZ" sz="2000" dirty="0" smtClean="0"/>
          </a:p>
          <a:p>
            <a:r>
              <a:rPr lang="cs-CZ" sz="2000" dirty="0" smtClean="0"/>
              <a:t>Zakoupen od otrokářů Samuelem Vernerem</a:t>
            </a:r>
          </a:p>
          <a:p>
            <a:r>
              <a:rPr lang="cs-CZ" sz="2000" dirty="0" smtClean="0"/>
              <a:t>1904 – výstava v St. Louis v Missouri</a:t>
            </a:r>
          </a:p>
          <a:p>
            <a:r>
              <a:rPr lang="cs-CZ" sz="2000" dirty="0" smtClean="0"/>
              <a:t>1906 </a:t>
            </a:r>
            <a:r>
              <a:rPr lang="cs-CZ" sz="2000" dirty="0" err="1" smtClean="0"/>
              <a:t>Bronxská</a:t>
            </a:r>
            <a:r>
              <a:rPr lang="cs-CZ" sz="2000" dirty="0" smtClean="0"/>
              <a:t> ZOO v pavilonu opic</a:t>
            </a:r>
          </a:p>
          <a:p>
            <a:r>
              <a:rPr lang="cs-CZ" sz="2000" dirty="0" smtClean="0"/>
              <a:t>Po propuštění ze ZOO byl umístěn do sirotčince</a:t>
            </a:r>
          </a:p>
          <a:p>
            <a:r>
              <a:rPr lang="cs-CZ" sz="2000" dirty="0" smtClean="0"/>
              <a:t>Naučil se anglicky a začal pracovat</a:t>
            </a:r>
          </a:p>
          <a:p>
            <a:r>
              <a:rPr lang="cs-CZ" sz="2000" dirty="0" smtClean="0"/>
              <a:t>Kvůli depresím spáchal sebevraždu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45022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95612" y="2722562"/>
            <a:ext cx="10515600" cy="1325563"/>
          </a:xfrm>
        </p:spPr>
        <p:txBody>
          <a:bodyPr/>
          <a:lstStyle/>
          <a:p>
            <a:r>
              <a:rPr lang="cs-CZ" dirty="0" smtClean="0"/>
              <a:t>Děkujeme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288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www.reflex.cz/clanek/lide-a-zeme/81306/cesta-za-kmenem-pygmeju-do-srdce-afriky-pavel-sebesta-cesky-otec-pygmeju.html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https://www.hks.re/wiki/nemecka_skola_p._schebesta_-_africti_trpaslici_-_</a:t>
            </a:r>
            <a:r>
              <a:rPr lang="cs-CZ" dirty="0" smtClean="0">
                <a:hlinkClick r:id="rId3"/>
              </a:rPr>
              <a:t>pavel_tykvart#pavel_jachym_sebesta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68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Pavel Jáchym Šebesta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21363"/>
          </a:xfrm>
        </p:spPr>
        <p:txBody>
          <a:bodyPr>
            <a:normAutofit/>
          </a:bodyPr>
          <a:lstStyle/>
          <a:p>
            <a:r>
              <a:rPr lang="cs-CZ" sz="2400" dirty="0"/>
              <a:t>N</a:t>
            </a:r>
            <a:r>
              <a:rPr lang="cs-CZ" sz="2400" dirty="0" smtClean="0"/>
              <a:t>arozen 20. 3. 1887, Velké Petrovice</a:t>
            </a:r>
          </a:p>
          <a:p>
            <a:r>
              <a:rPr lang="cs-CZ" sz="2400" dirty="0" smtClean="0"/>
              <a:t>Zemřel 17. 9. 1967, </a:t>
            </a:r>
            <a:r>
              <a:rPr lang="cs-CZ" sz="2400" dirty="0" err="1" smtClean="0"/>
              <a:t>Mödling</a:t>
            </a:r>
            <a:r>
              <a:rPr lang="cs-CZ" sz="2400" dirty="0" smtClean="0"/>
              <a:t> (u Vídně)</a:t>
            </a:r>
          </a:p>
          <a:p>
            <a:r>
              <a:rPr lang="cs-CZ" sz="2400" dirty="0" smtClean="0"/>
              <a:t>Antropolog, misionář, lingvista, etnograf a cestovatel</a:t>
            </a:r>
          </a:p>
          <a:p>
            <a:r>
              <a:rPr lang="cs-CZ" sz="2400" dirty="0" smtClean="0"/>
              <a:t>Od roku 1905 studoval teologii a filozofii v </a:t>
            </a:r>
            <a:r>
              <a:rPr lang="cs-CZ" sz="2400" dirty="0" err="1" smtClean="0"/>
              <a:t>Mödlingu</a:t>
            </a:r>
            <a:endParaRPr lang="cs-CZ" sz="2400" dirty="0" smtClean="0"/>
          </a:p>
          <a:p>
            <a:r>
              <a:rPr lang="cs-CZ" sz="2400" dirty="0" smtClean="0"/>
              <a:t>1911 vysvěcen na kněze</a:t>
            </a:r>
          </a:p>
          <a:p>
            <a:r>
              <a:rPr lang="cs-CZ" sz="2400" dirty="0" smtClean="0"/>
              <a:t>Jako misionář vyslán do Mosambiku</a:t>
            </a:r>
          </a:p>
          <a:p>
            <a:r>
              <a:rPr lang="cs-CZ" sz="2400" dirty="0" smtClean="0"/>
              <a:t>Držen v Portugalsku</a:t>
            </a:r>
          </a:p>
          <a:p>
            <a:r>
              <a:rPr lang="cs-CZ" sz="2400" dirty="0" smtClean="0"/>
              <a:t>Po návratu redaktor mezinárodního časopisu </a:t>
            </a:r>
            <a:r>
              <a:rPr lang="cs-CZ" sz="2400" dirty="0" err="1" smtClean="0"/>
              <a:t>Antropos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88700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Pavel Jáchym Šebesta - cesty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408024"/>
            <a:ext cx="10554574" cy="4449976"/>
          </a:xfrm>
        </p:spPr>
        <p:txBody>
          <a:bodyPr>
            <a:normAutofit/>
          </a:bodyPr>
          <a:lstStyle/>
          <a:p>
            <a:r>
              <a:rPr lang="cs-CZ" sz="2400" dirty="0"/>
              <a:t>1924–1925: Při první cestě do jihovýchodní Asie na Malajský poloostrov studoval </a:t>
            </a:r>
            <a:r>
              <a:rPr lang="cs-CZ" sz="2400" dirty="0" err="1"/>
              <a:t>negritské</a:t>
            </a:r>
            <a:r>
              <a:rPr lang="cs-CZ" sz="2400" dirty="0"/>
              <a:t> skupiny </a:t>
            </a:r>
            <a:r>
              <a:rPr lang="cs-CZ" sz="2400" dirty="0" err="1"/>
              <a:t>Semangů</a:t>
            </a:r>
            <a:r>
              <a:rPr lang="cs-CZ" sz="2400" dirty="0"/>
              <a:t>, </a:t>
            </a:r>
            <a:r>
              <a:rPr lang="cs-CZ" sz="2400" dirty="0" err="1"/>
              <a:t>Senojů</a:t>
            </a:r>
            <a:r>
              <a:rPr lang="cs-CZ" sz="2400" dirty="0"/>
              <a:t> a </a:t>
            </a:r>
            <a:r>
              <a:rPr lang="cs-CZ" sz="2400" dirty="0" err="1"/>
              <a:t>Jakuďnů</a:t>
            </a:r>
            <a:r>
              <a:rPr lang="cs-CZ" sz="2400" dirty="0"/>
              <a:t>. </a:t>
            </a:r>
          </a:p>
          <a:p>
            <a:r>
              <a:rPr lang="cs-CZ" sz="2400" dirty="0"/>
              <a:t>1929–1930: V tehdejším Belgickém Kongu studoval v oblasti řeky </a:t>
            </a:r>
            <a:r>
              <a:rPr lang="cs-CZ" sz="2400" dirty="0" err="1"/>
              <a:t>Ituri</a:t>
            </a:r>
            <a:r>
              <a:rPr lang="cs-CZ" sz="2400" dirty="0"/>
              <a:t> středoafrické Pygmeje.</a:t>
            </a:r>
          </a:p>
          <a:p>
            <a:r>
              <a:rPr lang="cs-CZ" sz="2400" dirty="0"/>
              <a:t>1934–1935: Z keňské Mombasy cestoval přes Nairobi a </a:t>
            </a:r>
            <a:r>
              <a:rPr lang="cs-CZ" sz="2400" dirty="0" err="1"/>
              <a:t>Eldoreto</a:t>
            </a:r>
            <a:r>
              <a:rPr lang="cs-CZ" sz="2400" dirty="0"/>
              <a:t> k Albertovu jezeru.</a:t>
            </a:r>
          </a:p>
          <a:p>
            <a:r>
              <a:rPr lang="cs-CZ" sz="2400" dirty="0"/>
              <a:t>1938–1939: Při druhé cestě do jihovýchodní Asie zkoumal trpasličí kmen </a:t>
            </a:r>
            <a:r>
              <a:rPr lang="cs-CZ" sz="2400" dirty="0" err="1"/>
              <a:t>Aethů</a:t>
            </a:r>
            <a:r>
              <a:rPr lang="cs-CZ" sz="2400" dirty="0"/>
              <a:t> </a:t>
            </a:r>
          </a:p>
          <a:p>
            <a:r>
              <a:rPr lang="cs-CZ" sz="2400" dirty="0"/>
              <a:t>1949–1950 a 1954–1955: Podnikl znovu cesty do tropických pralesů v Africe, aby dále prováděl výzkum Pygmejů.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6075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 nejmenšími lidmi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2 části</a:t>
            </a:r>
            <a:r>
              <a:rPr lang="cs-CZ" sz="2400" dirty="0"/>
              <a:t>: </a:t>
            </a:r>
            <a:endParaRPr lang="cs-CZ" sz="2400" dirty="0" smtClean="0"/>
          </a:p>
          <a:p>
            <a:pPr>
              <a:buAutoNum type="arabicPeriod"/>
            </a:pPr>
            <a:r>
              <a:rPr lang="cs-CZ" sz="2400" dirty="0" smtClean="0"/>
              <a:t>část </a:t>
            </a:r>
            <a:r>
              <a:rPr lang="cs-CZ" sz="2400" dirty="0"/>
              <a:t>se věnuje Malajské džungli a kmenům </a:t>
            </a:r>
            <a:r>
              <a:rPr lang="cs-CZ" sz="2400" dirty="0" err="1"/>
              <a:t>Semangů</a:t>
            </a:r>
            <a:r>
              <a:rPr lang="cs-CZ" sz="2400" dirty="0"/>
              <a:t>, které zde žijí </a:t>
            </a:r>
            <a:r>
              <a:rPr lang="cs-CZ" sz="2400" dirty="0" smtClean="0"/>
              <a:t> </a:t>
            </a:r>
          </a:p>
          <a:p>
            <a:pPr>
              <a:buAutoNum type="arabicPeriod"/>
            </a:pPr>
            <a:r>
              <a:rPr lang="cs-CZ" sz="2400" dirty="0" smtClean="0"/>
              <a:t>část </a:t>
            </a:r>
            <a:r>
              <a:rPr lang="cs-CZ" sz="2400" dirty="0"/>
              <a:t>pojednává o Pygmejích </a:t>
            </a:r>
            <a:r>
              <a:rPr lang="cs-CZ" sz="2400" dirty="0" err="1"/>
              <a:t>Bambuti</a:t>
            </a:r>
            <a:r>
              <a:rPr lang="cs-CZ" sz="2400" dirty="0"/>
              <a:t> žijících v </a:t>
            </a:r>
            <a:r>
              <a:rPr lang="cs-CZ" sz="2400" dirty="0" err="1"/>
              <a:t>Iturském</a:t>
            </a:r>
            <a:r>
              <a:rPr lang="cs-CZ" sz="2400" dirty="0"/>
              <a:t> </a:t>
            </a:r>
            <a:r>
              <a:rPr lang="cs-CZ" sz="2400" dirty="0" smtClean="0"/>
              <a:t>pralese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Poprvé vydána v Mladé frontě v 1959</a:t>
            </a:r>
          </a:p>
          <a:p>
            <a:r>
              <a:rPr lang="cs-CZ" sz="2400" dirty="0" smtClean="0"/>
              <a:t>Spoluautorka </a:t>
            </a:r>
            <a:r>
              <a:rPr lang="cs-CZ" sz="2400" dirty="0" err="1" smtClean="0"/>
              <a:t>Sína</a:t>
            </a:r>
            <a:r>
              <a:rPr lang="cs-CZ" sz="2400" dirty="0" smtClean="0"/>
              <a:t> Lvová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3181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 nejmenšími lidmi světa – 1.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49951"/>
          </a:xfrm>
        </p:spPr>
        <p:txBody>
          <a:bodyPr>
            <a:noAutofit/>
          </a:bodyPr>
          <a:lstStyle/>
          <a:p>
            <a:r>
              <a:rPr lang="cs-CZ" sz="2800" dirty="0" smtClean="0"/>
              <a:t>„V Malajské džungli u </a:t>
            </a:r>
            <a:r>
              <a:rPr lang="cs-CZ" sz="2800" dirty="0" err="1" smtClean="0"/>
              <a:t>Semangů</a:t>
            </a:r>
            <a:r>
              <a:rPr lang="cs-CZ" sz="2800" dirty="0" smtClean="0"/>
              <a:t>“</a:t>
            </a:r>
          </a:p>
          <a:p>
            <a:r>
              <a:rPr lang="cs-CZ" sz="2800" dirty="0" smtClean="0"/>
              <a:t>Prostředí džungle, popis zvířat a rostlin, podnebí a zdejších kmenů</a:t>
            </a:r>
          </a:p>
          <a:p>
            <a:r>
              <a:rPr lang="cs-CZ" sz="2800" dirty="0" smtClean="0"/>
              <a:t>Jejich zvyklosti, dovednosti a rituály</a:t>
            </a:r>
          </a:p>
          <a:p>
            <a:r>
              <a:rPr lang="cs-CZ" sz="2800" dirty="0" smtClean="0"/>
              <a:t>Šebesta popisuje svou cestu a problémy se kterými se potkal</a:t>
            </a:r>
          </a:p>
          <a:p>
            <a:r>
              <a:rPr lang="cs-CZ" sz="2800" dirty="0" smtClean="0"/>
              <a:t>3 typy kmenů: </a:t>
            </a:r>
            <a:r>
              <a:rPr lang="cs-CZ" sz="2800" dirty="0" err="1" smtClean="0"/>
              <a:t>Semangové</a:t>
            </a:r>
            <a:r>
              <a:rPr lang="cs-CZ" sz="2800" dirty="0" smtClean="0"/>
              <a:t>, </a:t>
            </a:r>
            <a:r>
              <a:rPr lang="cs-CZ" sz="2800" dirty="0" err="1" smtClean="0"/>
              <a:t>Senojové</a:t>
            </a:r>
            <a:r>
              <a:rPr lang="cs-CZ" sz="2800" dirty="0" smtClean="0"/>
              <a:t>, </a:t>
            </a:r>
            <a:r>
              <a:rPr lang="cs-CZ" sz="2800" dirty="0" err="1" smtClean="0"/>
              <a:t>Jakúďnové</a:t>
            </a:r>
            <a:endParaRPr lang="cs-CZ" sz="28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142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 nejmenšími lidmi světa – 1.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49951"/>
          </a:xfrm>
        </p:spPr>
        <p:txBody>
          <a:bodyPr>
            <a:noAutofit/>
          </a:bodyPr>
          <a:lstStyle/>
          <a:p>
            <a:r>
              <a:rPr lang="cs-CZ" sz="2400" dirty="0" err="1" smtClean="0"/>
              <a:t>Semangové</a:t>
            </a:r>
            <a:r>
              <a:rPr lang="cs-CZ" sz="2400" dirty="0" smtClean="0"/>
              <a:t> si staví protivětrné stěny jako obydlí</a:t>
            </a:r>
          </a:p>
          <a:p>
            <a:r>
              <a:rPr lang="cs-CZ" sz="2400" dirty="0" err="1" smtClean="0"/>
              <a:t>Semangové</a:t>
            </a:r>
            <a:r>
              <a:rPr lang="cs-CZ" sz="2400" dirty="0" smtClean="0"/>
              <a:t> zakládají políčka cukrové řepy </a:t>
            </a:r>
            <a:r>
              <a:rPr lang="cs-CZ" sz="2400" dirty="0"/>
              <a:t>a kukuřice, ženy </a:t>
            </a:r>
            <a:r>
              <a:rPr lang="cs-CZ" sz="2400" dirty="0" smtClean="0"/>
              <a:t>chodí </a:t>
            </a:r>
            <a:r>
              <a:rPr lang="cs-CZ" sz="2400" dirty="0"/>
              <a:t>sbírat kořínky a </a:t>
            </a:r>
            <a:r>
              <a:rPr lang="cs-CZ" sz="2400" dirty="0" smtClean="0"/>
              <a:t>zeleninu. Dále loví </a:t>
            </a:r>
            <a:r>
              <a:rPr lang="cs-CZ" sz="2400" dirty="0"/>
              <a:t>drobné rybky do košíků a sbírají mušle. </a:t>
            </a:r>
            <a:endParaRPr lang="cs-CZ" sz="2400" dirty="0" smtClean="0"/>
          </a:p>
          <a:p>
            <a:r>
              <a:rPr lang="cs-CZ" sz="2400" dirty="0" smtClean="0"/>
              <a:t>Sňatky z lásky, ale mohou mít několik sňatků za život</a:t>
            </a:r>
          </a:p>
          <a:p>
            <a:r>
              <a:rPr lang="cs-CZ" sz="2400" dirty="0" smtClean="0"/>
              <a:t>Při bouři probíhá oběť krve – říznutí do lýtka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722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 nejmenšími lidmi světa – 2.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49951"/>
          </a:xfrm>
        </p:spPr>
        <p:txBody>
          <a:bodyPr>
            <a:noAutofit/>
          </a:bodyPr>
          <a:lstStyle/>
          <a:p>
            <a:r>
              <a:rPr lang="cs-CZ" sz="2400" dirty="0" smtClean="0"/>
              <a:t>Shrnutí poznatků z 1. i 2. výpravy do Afriky</a:t>
            </a:r>
          </a:p>
          <a:p>
            <a:r>
              <a:rPr lang="cs-CZ" sz="2400" dirty="0" smtClean="0"/>
              <a:t>V úvodu popis podnebí, přírody</a:t>
            </a:r>
            <a:r>
              <a:rPr lang="cs-CZ" sz="2400" dirty="0"/>
              <a:t> </a:t>
            </a:r>
            <a:r>
              <a:rPr lang="cs-CZ" sz="2400" dirty="0" smtClean="0"/>
              <a:t>a zvířat</a:t>
            </a:r>
          </a:p>
          <a:p>
            <a:r>
              <a:rPr lang="cs-CZ" sz="2400" dirty="0" smtClean="0"/>
              <a:t>Jazyk Pygmejů </a:t>
            </a:r>
            <a:r>
              <a:rPr lang="cs-CZ" sz="2400" dirty="0" err="1" smtClean="0"/>
              <a:t>Bambuti</a:t>
            </a:r>
            <a:r>
              <a:rPr lang="cs-CZ" sz="2400" dirty="0" smtClean="0"/>
              <a:t> byl velmi ovlivněn černochy</a:t>
            </a:r>
          </a:p>
          <a:p>
            <a:r>
              <a:rPr lang="cs-CZ" sz="2400" dirty="0" smtClean="0"/>
              <a:t>3 kmeny: </a:t>
            </a:r>
            <a:r>
              <a:rPr lang="cs-CZ" sz="2400" dirty="0" err="1" smtClean="0"/>
              <a:t>Efé</a:t>
            </a:r>
            <a:r>
              <a:rPr lang="cs-CZ" sz="2400" dirty="0" smtClean="0"/>
              <a:t>, </a:t>
            </a:r>
            <a:r>
              <a:rPr lang="cs-CZ" sz="2400" dirty="0" err="1" smtClean="0"/>
              <a:t>Basúa</a:t>
            </a:r>
            <a:r>
              <a:rPr lang="cs-CZ" sz="2400" dirty="0" smtClean="0"/>
              <a:t>, </a:t>
            </a:r>
            <a:r>
              <a:rPr lang="cs-CZ" sz="2400" dirty="0" err="1" smtClean="0"/>
              <a:t>Aká</a:t>
            </a:r>
            <a:endParaRPr lang="cs-CZ" sz="2400" dirty="0" smtClean="0"/>
          </a:p>
          <a:p>
            <a:r>
              <a:rPr lang="cs-CZ" sz="2400" dirty="0" smtClean="0"/>
              <a:t>Tělesná stavba </a:t>
            </a:r>
            <a:r>
              <a:rPr lang="cs-CZ" sz="2400" dirty="0" err="1" smtClean="0"/>
              <a:t>Bambuti</a:t>
            </a:r>
            <a:r>
              <a:rPr lang="cs-CZ" sz="2400" dirty="0" smtClean="0"/>
              <a:t>: průměrná výška u mužů 144 cm, u žen 133 cm, dlouhý trup, krátké hubené nohy, světle hnědá pleť</a:t>
            </a:r>
          </a:p>
          <a:p>
            <a:r>
              <a:rPr lang="cs-CZ" sz="2400" dirty="0" smtClean="0"/>
              <a:t>Autor popisuje soužití s </a:t>
            </a:r>
            <a:r>
              <a:rPr lang="cs-CZ" sz="2400" dirty="0" err="1" smtClean="0"/>
              <a:t>Bambuti</a:t>
            </a:r>
            <a:r>
              <a:rPr lang="cs-CZ" sz="2400" dirty="0" smtClean="0"/>
              <a:t> a styl jejich života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0927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 nejmenšími lidmi světa – 2. </a:t>
            </a:r>
            <a:r>
              <a:rPr lang="cs-CZ" smtClean="0"/>
              <a:t>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49951"/>
          </a:xfrm>
        </p:spPr>
        <p:txBody>
          <a:bodyPr>
            <a:noAutofit/>
          </a:bodyPr>
          <a:lstStyle/>
          <a:p>
            <a:r>
              <a:rPr lang="cs-CZ" sz="2400" dirty="0"/>
              <a:t>Ř</a:t>
            </a:r>
            <a:r>
              <a:rPr lang="cs-CZ" sz="2400" dirty="0" smtClean="0"/>
              <a:t>ezání zubů, u žen jizvení nebo tetování</a:t>
            </a:r>
          </a:p>
          <a:p>
            <a:r>
              <a:rPr lang="cs-CZ" sz="2400" dirty="0" smtClean="0"/>
              <a:t>Oblíbenou lovnou zvěří jsou antilopy</a:t>
            </a:r>
          </a:p>
          <a:p>
            <a:r>
              <a:rPr lang="cs-CZ" sz="2400" dirty="0" smtClean="0"/>
              <a:t>Jedí housenky nebo termity</a:t>
            </a:r>
          </a:p>
          <a:p>
            <a:r>
              <a:rPr lang="cs-CZ" sz="2400" dirty="0" smtClean="0"/>
              <a:t>Věří v kouzelnictví a čarodějnictví</a:t>
            </a:r>
          </a:p>
          <a:p>
            <a:r>
              <a:rPr lang="cs-CZ" sz="2400" dirty="0" smtClean="0"/>
              <a:t>Kočovný život, po pohřbu se přesouvají na jiné místo</a:t>
            </a:r>
          </a:p>
          <a:p>
            <a:r>
              <a:rPr lang="cs-CZ" sz="2400" dirty="0" smtClean="0"/>
              <a:t>Nevěra se trestá</a:t>
            </a:r>
          </a:p>
          <a:p>
            <a:r>
              <a:rPr lang="cs-CZ" sz="2400" dirty="0" smtClean="0"/>
              <a:t>Sňatky mezi příbuznými jsou zakázány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5487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 nejmenšími lidi světa</a:t>
            </a:r>
            <a:endParaRPr lang="cs-CZ" dirty="0"/>
          </a:p>
        </p:txBody>
      </p:sp>
      <p:pic>
        <p:nvPicPr>
          <p:cNvPr id="1026" name="Picture 2" descr="Články - Za Pygmeji Bambuti do blanenského kina | blansko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00" y="2557463"/>
            <a:ext cx="5340379" cy="3981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vel Jáchym Šebesta – Wikipedi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84"/>
          <a:stretch/>
        </p:blipFill>
        <p:spPr bwMode="auto">
          <a:xfrm>
            <a:off x="7194324" y="2143125"/>
            <a:ext cx="3644749" cy="4395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605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1658</TotalTime>
  <Words>488</Words>
  <Application>Microsoft Office PowerPoint</Application>
  <PresentationFormat>Širokoúhlá obrazovka</PresentationFormat>
  <Paragraphs>70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2</vt:lpstr>
      <vt:lpstr>Citáty</vt:lpstr>
      <vt:lpstr>Pavel Jáchym Šebesta Mezi nejmenšími lidmi světa</vt:lpstr>
      <vt:lpstr>Pavel Jáchym Šebesta</vt:lpstr>
      <vt:lpstr>Pavel Jáchym Šebesta - cesty</vt:lpstr>
      <vt:lpstr>Mezi nejmenšími lidmi světa</vt:lpstr>
      <vt:lpstr>Mezi nejmenšími lidmi světa – 1. část</vt:lpstr>
      <vt:lpstr>Mezi nejmenšími lidmi světa – 1. část</vt:lpstr>
      <vt:lpstr>Mezi nejmenšími lidmi světa – 2. část</vt:lpstr>
      <vt:lpstr>Mezi nejmenšími lidmi světa – 2. část</vt:lpstr>
      <vt:lpstr>Mezi nejmenšími lidi světa</vt:lpstr>
      <vt:lpstr>Mezi nejmenšími lidmi světa</vt:lpstr>
      <vt:lpstr>Lidé v ZOO</vt:lpstr>
      <vt:lpstr>Děkujeme za pozornost!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Pavel Jáchym Šebesta Mezi nejmenšími lidmi světa</dc:title>
  <dc:creator>Alena Králová</dc:creator>
  <cp:lastModifiedBy>Alena Králová</cp:lastModifiedBy>
  <cp:revision>23</cp:revision>
  <dcterms:created xsi:type="dcterms:W3CDTF">2023-04-01T18:43:12Z</dcterms:created>
  <dcterms:modified xsi:type="dcterms:W3CDTF">2023-04-02T22:21:18Z</dcterms:modified>
</cp:coreProperties>
</file>