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57" r:id="rId6"/>
    <p:sldId id="263" r:id="rId7"/>
    <p:sldId id="262" r:id="rId8"/>
    <p:sldId id="258" r:id="rId9"/>
    <p:sldId id="260" r:id="rId10"/>
    <p:sldId id="259" r:id="rId11"/>
    <p:sldId id="261" r:id="rId12"/>
    <p:sldId id="265" r:id="rId13"/>
    <p:sldId id="266" r:id="rId14"/>
    <p:sldId id="267" r:id="rId15"/>
    <p:sldId id="268" r:id="rId16"/>
    <p:sldId id="264" r:id="rId17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DA875A9-1C00-78AB-0F14-77106689ECAC}" v="35" dt="2024-04-10T09:34:11.500"/>
    <p1510:client id="{AF0FE137-25EF-6955-DE59-FB9DF590D393}" v="225" dt="2024-04-09T23:22:43.353"/>
    <p1510:client id="{C5908861-9F21-4D4F-B0A2-0ADA0AE4526C}" v="144" dt="2024-04-09T23:29:06.61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450" autoAdjust="0"/>
    <p:restoredTop sz="94660"/>
  </p:normalViewPr>
  <p:slideViewPr>
    <p:cSldViewPr snapToGrid="0">
      <p:cViewPr varScale="1">
        <p:scale>
          <a:sx n="81" d="100"/>
          <a:sy n="81" d="100"/>
        </p:scale>
        <p:origin x="63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13790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6060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65972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87634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18478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84465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5/4/2024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58197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5/4/2024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95080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5/4/2024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22551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12981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71182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5/4/2024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6053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authenticbasquecountry.com/what-is-basque-pelota" TargetMode="External"/><Relationship Id="rId3" Type="http://schemas.openxmlformats.org/officeDocument/2006/relationships/hyperlink" Target="https://plus.rozhlas.cz/baskove-a-fueros-6631665" TargetMode="External"/><Relationship Id="rId7" Type="http://schemas.openxmlformats.org/officeDocument/2006/relationships/hyperlink" Target="https://theculturetrip.com/europe/spain/articles/the-basque-countrys-top-festivals" TargetMode="External"/><Relationship Id="rId2" Type="http://schemas.openxmlformats.org/officeDocument/2006/relationships/hyperlink" Target="https://www.stoplusjednicka.cz/baskicko-zeme-nejzahadnejsich-evropanu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basqueculture.eus/en/the-land-of-basque" TargetMode="External"/><Relationship Id="rId5" Type="http://schemas.openxmlformats.org/officeDocument/2006/relationships/hyperlink" Target="https://www.presto.cz/cz/baskictina" TargetMode="External"/><Relationship Id="rId10" Type="http://schemas.openxmlformats.org/officeDocument/2006/relationships/hyperlink" Target="https://en.eustat.eus/estadisticas/tema_159/opt_0/tipo_1/ti_population/temas.html#el" TargetMode="External"/><Relationship Id="rId4" Type="http://schemas.openxmlformats.org/officeDocument/2006/relationships/hyperlink" Target="https://is.muni.cz/el/1421/jaro2012/ROM0B117/33362094/Baskicky_jazyk_-_Monika_Strejcova.pdf" TargetMode="External"/><Relationship Id="rId9" Type="http://schemas.openxmlformats.org/officeDocument/2006/relationships/hyperlink" Target="https://tourism.euskadi.eus/aa30-18492/en/s12PortalWar/buscadoresJSP/buscadorJ1.jsp?r01kLang=en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657F69E0-C4B0-4BEC-A689-4F8D877F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What to do on a Sunday in Bilbao - Civitatis">
            <a:extLst>
              <a:ext uri="{FF2B5EF4-FFF2-40B4-BE49-F238E27FC236}">
                <a16:creationId xmlns:a16="http://schemas.microsoft.com/office/drawing/2014/main" id="{360882EB-0F69-0E8C-3288-024A6AF08D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 bwMode="auto">
          <a:xfrm>
            <a:off x="20" y="10"/>
            <a:ext cx="1218893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2E6ACE65-AF37-F97A-FD03-A709070DA4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063240"/>
          </a:xfrm>
        </p:spPr>
        <p:txBody>
          <a:bodyPr>
            <a:normAutofit/>
          </a:bodyPr>
          <a:lstStyle/>
          <a:p>
            <a:r>
              <a:rPr lang="cs-CZ" sz="6600">
                <a:solidFill>
                  <a:schemeClr val="bg1"/>
                </a:solidFill>
              </a:rPr>
              <a:t>BASKOVÉ VE ŠPANĚLSKU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2F7F394F-0BE0-96D9-3C71-0369FEE2F4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7048" y="4599432"/>
            <a:ext cx="9144000" cy="1536192"/>
          </a:xfrm>
        </p:spPr>
        <p:txBody>
          <a:bodyPr>
            <a:normAutofit/>
          </a:bodyPr>
          <a:lstStyle/>
          <a:p>
            <a:r>
              <a:rPr lang="cs-CZ">
                <a:solidFill>
                  <a:schemeClr val="bg1"/>
                </a:solidFill>
              </a:rPr>
              <a:t>Roháčková, Novotný</a:t>
            </a:r>
          </a:p>
        </p:txBody>
      </p:sp>
      <p:sp>
        <p:nvSpPr>
          <p:cNvPr id="1033" name="sketchy line">
            <a:extLst>
              <a:ext uri="{FF2B5EF4-FFF2-40B4-BE49-F238E27FC236}">
                <a16:creationId xmlns:a16="http://schemas.microsoft.com/office/drawing/2014/main" id="{9F6380B4-6A1C-481E-8408-B4E6C75B9B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368623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rgbClr val="FFFFFF">
              <a:alpha val="75000"/>
            </a:srgbClr>
          </a:solidFill>
          <a:ln w="44450" cap="rnd">
            <a:solidFill>
              <a:schemeClr val="bg1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8587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175664D-E0EC-7793-544E-5B12414BF0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4163" y="364168"/>
            <a:ext cx="5026152" cy="1776484"/>
          </a:xfrm>
        </p:spPr>
        <p:txBody>
          <a:bodyPr anchor="b">
            <a:normAutofit/>
          </a:bodyPr>
          <a:lstStyle/>
          <a:p>
            <a:r>
              <a:rPr lang="cs-CZ" sz="5400" dirty="0"/>
              <a:t>Festivaly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1F06031-2D13-B5D8-2CE9-340DFC6885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648" y="2504819"/>
            <a:ext cx="3714473" cy="484834"/>
          </a:xfrm>
        </p:spPr>
        <p:txBody>
          <a:bodyPr>
            <a:normAutofit/>
          </a:bodyPr>
          <a:lstStyle/>
          <a:p>
            <a:r>
              <a:rPr lang="cs-CZ" sz="2000" b="1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Aste</a:t>
            </a:r>
            <a:r>
              <a:rPr lang="cs-CZ" sz="20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cs-CZ" sz="2000" b="1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Nagusia</a:t>
            </a:r>
            <a:r>
              <a:rPr lang="cs-CZ" sz="20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cs-CZ" sz="20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- Bilbao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764F19FD-0735-7CC8-46C3-8DD89D86C14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23745" y="3000930"/>
            <a:ext cx="3432478" cy="3016219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B1C516DB-B20F-5772-A356-43AD8CBD1ED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38917" y="3000931"/>
            <a:ext cx="3953226" cy="3016220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B4952FB2-858B-9517-D84D-320568DAA23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0548" y="2989652"/>
            <a:ext cx="3176767" cy="3037331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C7892565-32EB-1B23-A3CE-F13F86DD5FD6}"/>
              </a:ext>
            </a:extLst>
          </p:cNvPr>
          <p:cNvSpPr txBox="1"/>
          <p:nvPr/>
        </p:nvSpPr>
        <p:spPr>
          <a:xfrm>
            <a:off x="3963747" y="2504819"/>
            <a:ext cx="37144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b="1" dirty="0">
                <a:latin typeface="Aptos" panose="020B0004020202020204" pitchFamily="34" charset="0"/>
                <a:cs typeface="Times New Roman" panose="02020603050405020304" pitchFamily="18" charset="0"/>
              </a:rPr>
              <a:t>San Fermin </a:t>
            </a:r>
            <a:r>
              <a:rPr lang="cs-CZ" sz="2000" dirty="0">
                <a:latin typeface="Aptos" panose="020B0004020202020204" pitchFamily="34" charset="0"/>
                <a:cs typeface="Times New Roman" panose="02020603050405020304" pitchFamily="18" charset="0"/>
              </a:rPr>
              <a:t>– </a:t>
            </a:r>
            <a:r>
              <a:rPr lang="cs-CZ" sz="2000" dirty="0" err="1">
                <a:latin typeface="Aptos" panose="020B0004020202020204" pitchFamily="34" charset="0"/>
                <a:cs typeface="Times New Roman" panose="02020603050405020304" pitchFamily="18" charset="0"/>
              </a:rPr>
              <a:t>Pamplona</a:t>
            </a:r>
            <a:endParaRPr lang="cs-CZ" sz="2000" dirty="0">
              <a:latin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32411EAE-D92A-B226-3CC8-CF45E76DD51F}"/>
              </a:ext>
            </a:extLst>
          </p:cNvPr>
          <p:cNvSpPr txBox="1"/>
          <p:nvPr/>
        </p:nvSpPr>
        <p:spPr>
          <a:xfrm>
            <a:off x="7678221" y="2493541"/>
            <a:ext cx="56817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b="1" kern="100" dirty="0" err="1">
                <a:effectLst/>
                <a:highlight>
                  <a:srgbClr val="FFFFFF"/>
                </a:highlight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Tamborrada</a:t>
            </a:r>
            <a:r>
              <a:rPr lang="cs-CZ" sz="2000" kern="100" dirty="0">
                <a:effectLst/>
                <a:highlight>
                  <a:srgbClr val="FFFFFF"/>
                </a:highlight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– San </a:t>
            </a:r>
            <a:r>
              <a:rPr lang="cs-CZ" sz="2000" kern="100" dirty="0">
                <a:highlight>
                  <a:srgbClr val="FFFFFF"/>
                </a:highlight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</a:t>
            </a:r>
            <a:r>
              <a:rPr lang="cs-CZ" sz="2000" kern="100" dirty="0">
                <a:effectLst/>
                <a:highlight>
                  <a:srgbClr val="FFFFFF"/>
                </a:highlight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ebastián</a:t>
            </a:r>
          </a:p>
        </p:txBody>
      </p:sp>
    </p:spTree>
    <p:extLst>
      <p:ext uri="{BB962C8B-B14F-4D97-AF65-F5344CB8AC3E}">
        <p14:creationId xmlns:p14="http://schemas.microsoft.com/office/powerpoint/2010/main" val="8280741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10">
            <a:extLst>
              <a:ext uri="{FF2B5EF4-FFF2-40B4-BE49-F238E27FC236}">
                <a16:creationId xmlns:a16="http://schemas.microsoft.com/office/drawing/2014/main" id="{959C6B72-F8E6-4281-8F3E-93FC0DC980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142DD6B-7D06-4BF6-3247-2F8C097D92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365125"/>
            <a:ext cx="5295015" cy="2063808"/>
          </a:xfrm>
        </p:spPr>
        <p:txBody>
          <a:bodyPr anchor="b">
            <a:normAutofit/>
          </a:bodyPr>
          <a:lstStyle/>
          <a:p>
            <a:r>
              <a:rPr lang="cs-CZ" sz="5400"/>
              <a:t>Gastronomie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F608D878-6ADB-8695-13EA-61CAD3B6454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1665" y="365125"/>
            <a:ext cx="1463040" cy="2194560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5F2F40EE-D55A-6726-370B-07E88F6236D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87394" y="620979"/>
            <a:ext cx="2540538" cy="1682851"/>
          </a:xfrm>
          <a:prstGeom prst="rect">
            <a:avLst/>
          </a:prstGeom>
        </p:spPr>
      </p:pic>
      <p:sp>
        <p:nvSpPr>
          <p:cNvPr id="13" name="sketch line">
            <a:extLst>
              <a:ext uri="{FF2B5EF4-FFF2-40B4-BE49-F238E27FC236}">
                <a16:creationId xmlns:a16="http://schemas.microsoft.com/office/drawing/2014/main" id="{490234EE-E0D8-4805-9227-CCEAC60169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2650181"/>
            <a:ext cx="4343400" cy="18288"/>
          </a:xfrm>
          <a:custGeom>
            <a:avLst/>
            <a:gdLst>
              <a:gd name="connsiteX0" fmla="*/ 0 w 4343400"/>
              <a:gd name="connsiteY0" fmla="*/ 0 h 18288"/>
              <a:gd name="connsiteX1" fmla="*/ 577052 w 4343400"/>
              <a:gd name="connsiteY1" fmla="*/ 0 h 18288"/>
              <a:gd name="connsiteX2" fmla="*/ 1067235 w 4343400"/>
              <a:gd name="connsiteY2" fmla="*/ 0 h 18288"/>
              <a:gd name="connsiteX3" fmla="*/ 1600853 w 4343400"/>
              <a:gd name="connsiteY3" fmla="*/ 0 h 18288"/>
              <a:gd name="connsiteX4" fmla="*/ 2264773 w 4343400"/>
              <a:gd name="connsiteY4" fmla="*/ 0 h 18288"/>
              <a:gd name="connsiteX5" fmla="*/ 2841825 w 4343400"/>
              <a:gd name="connsiteY5" fmla="*/ 0 h 18288"/>
              <a:gd name="connsiteX6" fmla="*/ 3375442 w 4343400"/>
              <a:gd name="connsiteY6" fmla="*/ 0 h 18288"/>
              <a:gd name="connsiteX7" fmla="*/ 4343400 w 4343400"/>
              <a:gd name="connsiteY7" fmla="*/ 0 h 18288"/>
              <a:gd name="connsiteX8" fmla="*/ 4343400 w 4343400"/>
              <a:gd name="connsiteY8" fmla="*/ 18288 h 18288"/>
              <a:gd name="connsiteX9" fmla="*/ 3722914 w 4343400"/>
              <a:gd name="connsiteY9" fmla="*/ 18288 h 18288"/>
              <a:gd name="connsiteX10" fmla="*/ 3189297 w 4343400"/>
              <a:gd name="connsiteY10" fmla="*/ 18288 h 18288"/>
              <a:gd name="connsiteX11" fmla="*/ 2481943 w 4343400"/>
              <a:gd name="connsiteY11" fmla="*/ 18288 h 18288"/>
              <a:gd name="connsiteX12" fmla="*/ 1904891 w 4343400"/>
              <a:gd name="connsiteY12" fmla="*/ 18288 h 18288"/>
              <a:gd name="connsiteX13" fmla="*/ 1414707 w 4343400"/>
              <a:gd name="connsiteY13" fmla="*/ 18288 h 18288"/>
              <a:gd name="connsiteX14" fmla="*/ 750788 w 4343400"/>
              <a:gd name="connsiteY14" fmla="*/ 18288 h 18288"/>
              <a:gd name="connsiteX15" fmla="*/ 0 w 4343400"/>
              <a:gd name="connsiteY15" fmla="*/ 18288 h 18288"/>
              <a:gd name="connsiteX16" fmla="*/ 0 w 434340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343400" h="18288" fill="none" extrusionOk="0">
                <a:moveTo>
                  <a:pt x="0" y="0"/>
                </a:moveTo>
                <a:cubicBezTo>
                  <a:pt x="233209" y="-19550"/>
                  <a:pt x="330816" y="19068"/>
                  <a:pt x="577052" y="0"/>
                </a:cubicBezTo>
                <a:cubicBezTo>
                  <a:pt x="823288" y="-19068"/>
                  <a:pt x="875077" y="10360"/>
                  <a:pt x="1067235" y="0"/>
                </a:cubicBezTo>
                <a:cubicBezTo>
                  <a:pt x="1259393" y="-10360"/>
                  <a:pt x="1410699" y="2939"/>
                  <a:pt x="1600853" y="0"/>
                </a:cubicBezTo>
                <a:cubicBezTo>
                  <a:pt x="1791007" y="-2939"/>
                  <a:pt x="2101644" y="-26225"/>
                  <a:pt x="2264773" y="0"/>
                </a:cubicBezTo>
                <a:cubicBezTo>
                  <a:pt x="2427902" y="26225"/>
                  <a:pt x="2690426" y="-27726"/>
                  <a:pt x="2841825" y="0"/>
                </a:cubicBezTo>
                <a:cubicBezTo>
                  <a:pt x="2993224" y="27726"/>
                  <a:pt x="3172320" y="-18569"/>
                  <a:pt x="3375442" y="0"/>
                </a:cubicBezTo>
                <a:cubicBezTo>
                  <a:pt x="3578564" y="18569"/>
                  <a:pt x="4003119" y="21909"/>
                  <a:pt x="4343400" y="0"/>
                </a:cubicBezTo>
                <a:cubicBezTo>
                  <a:pt x="4343798" y="7429"/>
                  <a:pt x="4343380" y="10822"/>
                  <a:pt x="4343400" y="18288"/>
                </a:cubicBezTo>
                <a:cubicBezTo>
                  <a:pt x="4109047" y="14709"/>
                  <a:pt x="3996986" y="7919"/>
                  <a:pt x="3722914" y="18288"/>
                </a:cubicBezTo>
                <a:cubicBezTo>
                  <a:pt x="3448842" y="28657"/>
                  <a:pt x="3340973" y="29252"/>
                  <a:pt x="3189297" y="18288"/>
                </a:cubicBezTo>
                <a:cubicBezTo>
                  <a:pt x="3037621" y="7324"/>
                  <a:pt x="2636891" y="-9539"/>
                  <a:pt x="2481943" y="18288"/>
                </a:cubicBezTo>
                <a:cubicBezTo>
                  <a:pt x="2326995" y="46115"/>
                  <a:pt x="2131632" y="740"/>
                  <a:pt x="1904891" y="18288"/>
                </a:cubicBezTo>
                <a:cubicBezTo>
                  <a:pt x="1678150" y="35836"/>
                  <a:pt x="1575362" y="-3381"/>
                  <a:pt x="1414707" y="18288"/>
                </a:cubicBezTo>
                <a:cubicBezTo>
                  <a:pt x="1254052" y="39957"/>
                  <a:pt x="1051093" y="-335"/>
                  <a:pt x="750788" y="18288"/>
                </a:cubicBezTo>
                <a:cubicBezTo>
                  <a:pt x="450483" y="36911"/>
                  <a:pt x="293781" y="22900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343400" h="18288" stroke="0" extrusionOk="0">
                <a:moveTo>
                  <a:pt x="0" y="0"/>
                </a:moveTo>
                <a:cubicBezTo>
                  <a:pt x="212719" y="-28531"/>
                  <a:pt x="340561" y="-1164"/>
                  <a:pt x="577052" y="0"/>
                </a:cubicBezTo>
                <a:cubicBezTo>
                  <a:pt x="813543" y="1164"/>
                  <a:pt x="866967" y="-9376"/>
                  <a:pt x="1067235" y="0"/>
                </a:cubicBezTo>
                <a:cubicBezTo>
                  <a:pt x="1267503" y="9376"/>
                  <a:pt x="1485778" y="-20470"/>
                  <a:pt x="1774589" y="0"/>
                </a:cubicBezTo>
                <a:cubicBezTo>
                  <a:pt x="2063400" y="20470"/>
                  <a:pt x="2090152" y="-14502"/>
                  <a:pt x="2351641" y="0"/>
                </a:cubicBezTo>
                <a:cubicBezTo>
                  <a:pt x="2613130" y="14502"/>
                  <a:pt x="2802864" y="19125"/>
                  <a:pt x="2928693" y="0"/>
                </a:cubicBezTo>
                <a:cubicBezTo>
                  <a:pt x="3054522" y="-19125"/>
                  <a:pt x="3482611" y="-2038"/>
                  <a:pt x="3636046" y="0"/>
                </a:cubicBezTo>
                <a:cubicBezTo>
                  <a:pt x="3789481" y="2038"/>
                  <a:pt x="4012363" y="973"/>
                  <a:pt x="4343400" y="0"/>
                </a:cubicBezTo>
                <a:cubicBezTo>
                  <a:pt x="4342514" y="5429"/>
                  <a:pt x="4344221" y="14046"/>
                  <a:pt x="4343400" y="18288"/>
                </a:cubicBezTo>
                <a:cubicBezTo>
                  <a:pt x="4078870" y="-6138"/>
                  <a:pt x="4015967" y="29658"/>
                  <a:pt x="3809782" y="18288"/>
                </a:cubicBezTo>
                <a:cubicBezTo>
                  <a:pt x="3603597" y="6918"/>
                  <a:pt x="3495552" y="24439"/>
                  <a:pt x="3189297" y="18288"/>
                </a:cubicBezTo>
                <a:cubicBezTo>
                  <a:pt x="2883042" y="12137"/>
                  <a:pt x="2850610" y="32583"/>
                  <a:pt x="2568811" y="18288"/>
                </a:cubicBezTo>
                <a:cubicBezTo>
                  <a:pt x="2287012" y="3993"/>
                  <a:pt x="2279820" y="23580"/>
                  <a:pt x="1991759" y="18288"/>
                </a:cubicBezTo>
                <a:cubicBezTo>
                  <a:pt x="1703698" y="12996"/>
                  <a:pt x="1616455" y="23157"/>
                  <a:pt x="1284405" y="18288"/>
                </a:cubicBezTo>
                <a:cubicBezTo>
                  <a:pt x="952355" y="13419"/>
                  <a:pt x="783530" y="16053"/>
                  <a:pt x="577052" y="18288"/>
                </a:cubicBezTo>
                <a:cubicBezTo>
                  <a:pt x="370574" y="20523"/>
                  <a:pt x="173929" y="519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B68A862-8694-30C6-7845-90E007F8B4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648" y="2908005"/>
            <a:ext cx="5295015" cy="3268957"/>
          </a:xfrm>
        </p:spPr>
        <p:txBody>
          <a:bodyPr>
            <a:normAutofit/>
          </a:bodyPr>
          <a:lstStyle/>
          <a:p>
            <a:r>
              <a:rPr lang="cs-CZ" sz="2200"/>
              <a:t>Pintxos</a:t>
            </a:r>
            <a:r>
              <a:rPr lang="cs-CZ" sz="2200" dirty="0"/>
              <a:t> - Gilda</a:t>
            </a:r>
          </a:p>
          <a:p>
            <a:r>
              <a:rPr lang="cs-CZ" sz="2200"/>
              <a:t>Marmitako</a:t>
            </a:r>
            <a:endParaRPr lang="cs-CZ" sz="2200" dirty="0"/>
          </a:p>
          <a:p>
            <a:r>
              <a:rPr lang="cs-CZ" sz="2200"/>
              <a:t>Putxera</a:t>
            </a:r>
            <a:endParaRPr lang="cs-CZ" sz="2200" dirty="0"/>
          </a:p>
          <a:p>
            <a:r>
              <a:rPr lang="cs-CZ" sz="2200" dirty="0"/>
              <a:t>4 omáčky (červená, zelená, bílá, černá)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4021E4A2-5782-5F8C-B0C9-9F54DF1D4D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12720" y="2766251"/>
            <a:ext cx="4735407" cy="3410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5515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6D884F8-F497-8F07-2CC0-B576EE7FF9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Výzkumné otázky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2181814-8879-08F4-D654-9AADBAB9C4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Hlavní otázka</a:t>
            </a:r>
          </a:p>
          <a:p>
            <a:pPr lvl="1"/>
            <a:r>
              <a:rPr lang="cs-CZ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Jaký je život Basků, jakožto odlišné kultury, ve Španělsku?</a:t>
            </a:r>
          </a:p>
          <a:p>
            <a:r>
              <a:rPr lang="cs-CZ" dirty="0"/>
              <a:t>Podotázky</a:t>
            </a:r>
          </a:p>
          <a:p>
            <a:pPr lvl="1"/>
            <a:r>
              <a:rPr lang="cs-CZ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Jak vznikla jejich kultura a jaká je jejich historie?</a:t>
            </a:r>
          </a:p>
          <a:p>
            <a:pPr lvl="1"/>
            <a:r>
              <a:rPr lang="cs-CZ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Jaké jsou tradice a zvyky Basků?</a:t>
            </a:r>
          </a:p>
          <a:p>
            <a:pPr lvl="1"/>
            <a:r>
              <a:rPr lang="cs-CZ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Mají Baskové pocit sounáležitosti?</a:t>
            </a:r>
          </a:p>
          <a:p>
            <a:pPr lvl="1"/>
            <a:r>
              <a:rPr lang="cs-CZ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Jaké je současné postavení Basků ve Španělsku a jaký vliv na to mají politické názory a ideje?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502641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C2E9D31-22E8-07BF-12B5-5C1B45428D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Zdroje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F5CF509-778B-E3DE-8758-3BACEF3C96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58686"/>
            <a:ext cx="10515600" cy="4718277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cs-CZ" dirty="0">
                <a:ea typeface="+mn-lt"/>
                <a:cs typeface="+mn-lt"/>
                <a:hlinkClick r:id="rId2"/>
              </a:rPr>
              <a:t>https://www.stoplusjednicka.cz/baskicko-zeme-nejzahadnejsich-evropanu</a:t>
            </a:r>
            <a:endParaRPr lang="cs-CZ" dirty="0">
              <a:ea typeface="+mn-lt"/>
              <a:cs typeface="+mn-lt"/>
            </a:endParaRPr>
          </a:p>
          <a:p>
            <a:r>
              <a:rPr lang="cs-CZ" dirty="0">
                <a:ea typeface="+mn-lt"/>
                <a:cs typeface="+mn-lt"/>
                <a:hlinkClick r:id="rId3"/>
              </a:rPr>
              <a:t>https://plus.rozhlas.cz/baskove-a-fueros-6631665</a:t>
            </a:r>
          </a:p>
          <a:p>
            <a:r>
              <a:rPr lang="cs-CZ" dirty="0">
                <a:ea typeface="+mn-lt"/>
                <a:cs typeface="+mn-lt"/>
                <a:hlinkClick r:id="rId4"/>
              </a:rPr>
              <a:t>https://is.muni.cz/el/1421/jaro2012/ROM0B117/33362094/Baskicky_jazyk_-_Monika_Strejcova.pdf</a:t>
            </a:r>
            <a:endParaRPr lang="cs-CZ" dirty="0">
              <a:ea typeface="+mn-lt"/>
              <a:cs typeface="+mn-lt"/>
            </a:endParaRPr>
          </a:p>
          <a:p>
            <a:r>
              <a:rPr lang="cs-CZ" dirty="0">
                <a:ea typeface="+mn-lt"/>
                <a:cs typeface="+mn-lt"/>
                <a:hlinkClick r:id="rId5"/>
              </a:rPr>
              <a:t>https://www.presto.cz/cz/baskictina</a:t>
            </a:r>
            <a:endParaRPr lang="cs-CZ" dirty="0">
              <a:ea typeface="+mn-lt"/>
              <a:cs typeface="+mn-lt"/>
            </a:endParaRPr>
          </a:p>
          <a:p>
            <a:r>
              <a:rPr lang="en-US" dirty="0">
                <a:ea typeface="+mn-lt"/>
                <a:cs typeface="+mn-lt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 land of Euskera | Basque Culture</a:t>
            </a:r>
            <a:endParaRPr lang="cs-CZ" dirty="0">
              <a:ea typeface="+mn-lt"/>
              <a:cs typeface="+mn-lt"/>
            </a:endParaRPr>
          </a:p>
          <a:p>
            <a:r>
              <a:rPr lang="cs-CZ" dirty="0" err="1">
                <a:ea typeface="+mn-lt"/>
                <a:cs typeface="+mn-lt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</a:t>
            </a:r>
            <a:r>
              <a:rPr lang="cs-CZ" dirty="0">
                <a:ea typeface="+mn-lt"/>
                <a:cs typeface="+mn-lt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cs-CZ" dirty="0" err="1">
                <a:ea typeface="+mn-lt"/>
                <a:cs typeface="+mn-lt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Basque</a:t>
            </a:r>
            <a:r>
              <a:rPr lang="cs-CZ" dirty="0">
                <a:ea typeface="+mn-lt"/>
                <a:cs typeface="+mn-lt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cs-CZ" dirty="0" err="1">
                <a:ea typeface="+mn-lt"/>
                <a:cs typeface="+mn-lt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Countrys</a:t>
            </a:r>
            <a:r>
              <a:rPr lang="cs-CZ" dirty="0">
                <a:ea typeface="+mn-lt"/>
                <a:cs typeface="+mn-lt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Top </a:t>
            </a:r>
            <a:r>
              <a:rPr lang="cs-CZ" dirty="0" err="1">
                <a:ea typeface="+mn-lt"/>
                <a:cs typeface="+mn-lt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Festivals</a:t>
            </a:r>
            <a:r>
              <a:rPr lang="cs-CZ" dirty="0">
                <a:ea typeface="+mn-lt"/>
                <a:cs typeface="+mn-lt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(theculturetrip.com)</a:t>
            </a:r>
            <a:endParaRPr lang="cs-CZ" dirty="0">
              <a:ea typeface="+mn-lt"/>
              <a:cs typeface="+mn-lt"/>
            </a:endParaRPr>
          </a:p>
          <a:p>
            <a:r>
              <a:rPr lang="en-US" dirty="0">
                <a:ea typeface="+mn-lt"/>
                <a:cs typeface="+mn-lt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What Is Basque Pelota? Everything You Need To Know. (authenticbasquecountry.com)</a:t>
            </a:r>
            <a:endParaRPr lang="cs-CZ" dirty="0">
              <a:ea typeface="+mn-lt"/>
              <a:cs typeface="+mn-lt"/>
            </a:endParaRPr>
          </a:p>
          <a:p>
            <a:r>
              <a:rPr lang="en-US" dirty="0">
                <a:ea typeface="+mn-lt"/>
                <a:cs typeface="+mn-lt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Typical dishes and snacks of the Basque Country (</a:t>
            </a:r>
            <a:r>
              <a:rPr lang="en-US" dirty="0" err="1">
                <a:ea typeface="+mn-lt"/>
                <a:cs typeface="+mn-lt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euskadi.eus</a:t>
            </a:r>
            <a:r>
              <a:rPr lang="en-US" dirty="0">
                <a:ea typeface="+mn-lt"/>
                <a:cs typeface="+mn-lt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)</a:t>
            </a:r>
            <a:endParaRPr lang="cs-CZ" dirty="0">
              <a:ea typeface="+mn-lt"/>
              <a:cs typeface="+mn-lt"/>
            </a:endParaRPr>
          </a:p>
          <a:p>
            <a:r>
              <a:rPr lang="cs-CZ" dirty="0" err="1">
                <a:ea typeface="+mn-lt"/>
                <a:cs typeface="+mn-lt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Statistical</a:t>
            </a:r>
            <a:r>
              <a:rPr lang="cs-CZ" dirty="0">
                <a:ea typeface="+mn-lt"/>
                <a:cs typeface="+mn-lt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cs-CZ" dirty="0" err="1">
                <a:ea typeface="+mn-lt"/>
                <a:cs typeface="+mn-lt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tables</a:t>
            </a:r>
            <a:r>
              <a:rPr lang="cs-CZ" dirty="0">
                <a:ea typeface="+mn-lt"/>
                <a:cs typeface="+mn-lt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: </a:t>
            </a:r>
            <a:r>
              <a:rPr lang="cs-CZ" dirty="0" err="1">
                <a:ea typeface="+mn-lt"/>
                <a:cs typeface="+mn-lt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Population</a:t>
            </a:r>
            <a:r>
              <a:rPr lang="cs-CZ" dirty="0">
                <a:ea typeface="+mn-lt"/>
                <a:cs typeface="+mn-lt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(</a:t>
            </a:r>
            <a:r>
              <a:rPr lang="cs-CZ" dirty="0" err="1">
                <a:ea typeface="+mn-lt"/>
                <a:cs typeface="+mn-lt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eustat.eus</a:t>
            </a:r>
            <a:r>
              <a:rPr lang="cs-CZ" dirty="0">
                <a:ea typeface="+mn-lt"/>
                <a:cs typeface="+mn-lt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)</a:t>
            </a:r>
            <a:endParaRPr lang="cs-CZ" dirty="0">
              <a:ea typeface="+mn-lt"/>
              <a:cs typeface="+mn-lt"/>
            </a:endParaRPr>
          </a:p>
          <a:p>
            <a:endParaRPr lang="cs-CZ" dirty="0">
              <a:ea typeface="+mn-lt"/>
              <a:cs typeface="+mn-lt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547653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71E17B2-9A47-5472-2AB7-4E16F8F1BC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anchor="b">
            <a:normAutofit/>
          </a:bodyPr>
          <a:lstStyle/>
          <a:p>
            <a:r>
              <a:rPr lang="cs-CZ" sz="5000" dirty="0"/>
              <a:t>Základní informace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71877DBC-BB60-40F0-AC93-2ACDBAAE60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AFEAF44-09E2-3331-EACE-DB75A1D5BC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660904"/>
            <a:ext cx="4818888" cy="3547872"/>
          </a:xfrm>
        </p:spPr>
        <p:txBody>
          <a:bodyPr anchor="t">
            <a:normAutofit/>
          </a:bodyPr>
          <a:lstStyle/>
          <a:p>
            <a:r>
              <a:rPr lang="cs-CZ" sz="2200" dirty="0"/>
              <a:t>Autonomní oblast ve Španělsku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2200" dirty="0"/>
              <a:t>Část Baskicka se nachází ve Francii</a:t>
            </a:r>
          </a:p>
          <a:p>
            <a:r>
              <a:rPr lang="cs-CZ" sz="2200" dirty="0"/>
              <a:t>Severovýchod pyrenejského poloostrova</a:t>
            </a:r>
          </a:p>
          <a:p>
            <a:r>
              <a:rPr lang="cs-CZ" sz="2200" dirty="0"/>
              <a:t>Jazyk: </a:t>
            </a:r>
            <a:r>
              <a:rPr lang="cs-CZ" sz="2200"/>
              <a:t>baskičitna</a:t>
            </a:r>
            <a:endParaRPr lang="cs-CZ" sz="2200" dirty="0"/>
          </a:p>
          <a:p>
            <a:r>
              <a:rPr lang="cs-CZ" sz="2200" dirty="0"/>
              <a:t>Hl. město: </a:t>
            </a:r>
            <a:r>
              <a:rPr lang="cs-CZ" sz="2200"/>
              <a:t>Vitoria</a:t>
            </a:r>
            <a:r>
              <a:rPr lang="cs-CZ" sz="2200" dirty="0"/>
              <a:t> (</a:t>
            </a:r>
            <a:r>
              <a:rPr lang="cs-CZ" sz="2200"/>
              <a:t>Gasteiz</a:t>
            </a:r>
            <a:r>
              <a:rPr lang="cs-CZ" sz="2200" dirty="0"/>
              <a:t>)</a:t>
            </a:r>
          </a:p>
          <a:p>
            <a:r>
              <a:rPr lang="cs-CZ" sz="2200" dirty="0"/>
              <a:t>Největší město: Bilbao (</a:t>
            </a:r>
            <a:r>
              <a:rPr lang="cs-CZ" sz="2200"/>
              <a:t>Bilbo</a:t>
            </a:r>
            <a:r>
              <a:rPr lang="cs-CZ" sz="2200" dirty="0"/>
              <a:t>)</a:t>
            </a:r>
          </a:p>
          <a:p>
            <a:endParaRPr lang="cs-CZ" sz="2200" dirty="0"/>
          </a:p>
        </p:txBody>
      </p:sp>
      <p:pic>
        <p:nvPicPr>
          <p:cNvPr id="4" name="Grafický objekt 3" descr="Baskická vlajka – Wikipedie">
            <a:extLst>
              <a:ext uri="{FF2B5EF4-FFF2-40B4-BE49-F238E27FC236}">
                <a16:creationId xmlns:a16="http://schemas.microsoft.com/office/drawing/2014/main" id="{ED7378A5-FCF7-27DA-A30A-0768CC52E9E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99048" y="1900489"/>
            <a:ext cx="5458968" cy="3057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2156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9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9D263F8-0E33-A9AD-494D-BA1172717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anchor="b">
            <a:normAutofit/>
          </a:bodyPr>
          <a:lstStyle/>
          <a:p>
            <a:r>
              <a:rPr lang="cs-CZ" sz="5400" dirty="0"/>
              <a:t>Geografie </a:t>
            </a:r>
            <a:endParaRPr lang="cs-CZ" sz="5400"/>
          </a:p>
        </p:txBody>
      </p:sp>
      <p:sp>
        <p:nvSpPr>
          <p:cNvPr id="8" name="sketch line">
            <a:extLst>
              <a:ext uri="{FF2B5EF4-FFF2-40B4-BE49-F238E27FC236}">
                <a16:creationId xmlns:a16="http://schemas.microsoft.com/office/drawing/2014/main" id="{71877DBC-BB60-40F0-AC93-2ACDBAAE60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D042B0E-0B37-EA6A-4045-602016B23F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660904"/>
            <a:ext cx="4818888" cy="354787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sz="2000"/>
              <a:t>Severovýchod pyrenejského poloostrova</a:t>
            </a:r>
          </a:p>
          <a:p>
            <a:r>
              <a:rPr lang="cs-CZ" sz="2000"/>
              <a:t>7 baskických částí - 4 španělské (</a:t>
            </a:r>
            <a:r>
              <a:rPr lang="cs-CZ" sz="2000">
                <a:ea typeface="+mn-lt"/>
                <a:cs typeface="+mn-lt"/>
              </a:rPr>
              <a:t>Hegoalde)</a:t>
            </a:r>
          </a:p>
          <a:p>
            <a:pPr marL="0" indent="0">
              <a:buNone/>
            </a:pPr>
            <a:r>
              <a:rPr lang="cs-CZ" sz="2000"/>
              <a:t>                                           - 3 franzouzské (</a:t>
            </a:r>
            <a:r>
              <a:rPr lang="cs-CZ" sz="2000">
                <a:ea typeface="+mn-lt"/>
                <a:cs typeface="+mn-lt"/>
              </a:rPr>
              <a:t>Iparralde)</a:t>
            </a:r>
            <a:endParaRPr lang="cs-CZ" sz="2000"/>
          </a:p>
          <a:p>
            <a:r>
              <a:rPr lang="cs-CZ" sz="2000">
                <a:ea typeface="+mn-lt"/>
                <a:cs typeface="+mn-lt"/>
              </a:rPr>
              <a:t>20,947 km</a:t>
            </a:r>
            <a:r>
              <a:rPr lang="cs-CZ" sz="2000" baseline="30000">
                <a:ea typeface="+mn-lt"/>
                <a:cs typeface="+mn-lt"/>
              </a:rPr>
              <a:t>2</a:t>
            </a:r>
          </a:p>
          <a:p>
            <a:r>
              <a:rPr lang="cs-CZ" sz="2000"/>
              <a:t>Baskičtina od S k J slábne</a:t>
            </a:r>
          </a:p>
          <a:p>
            <a:r>
              <a:rPr lang="cs-CZ" sz="2000"/>
              <a:t>Ve francouzských částech není baskičtina podporována</a:t>
            </a:r>
          </a:p>
          <a:p>
            <a:endParaRPr lang="cs-CZ" sz="2000"/>
          </a:p>
          <a:p>
            <a:endParaRPr lang="cs-CZ" sz="2000" baseline="30000"/>
          </a:p>
          <a:p>
            <a:endParaRPr lang="cs-CZ" sz="2000" baseline="30000"/>
          </a:p>
          <a:p>
            <a:endParaRPr lang="cs-CZ" sz="2000" baseline="30000"/>
          </a:p>
          <a:p>
            <a:endParaRPr lang="cs-CZ" sz="2000" baseline="30000"/>
          </a:p>
        </p:txBody>
      </p:sp>
      <p:pic>
        <p:nvPicPr>
          <p:cNvPr id="5" name="Picture 2" descr="Baskicko (území) – Wikipedie">
            <a:extLst>
              <a:ext uri="{FF2B5EF4-FFF2-40B4-BE49-F238E27FC236}">
                <a16:creationId xmlns:a16="http://schemas.microsoft.com/office/drawing/2014/main" id="{610BDC25-291E-932D-0FF5-C44CC71C2A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099048" y="1122586"/>
            <a:ext cx="5458968" cy="4612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99901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9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DBCCA4D-4609-636C-B9BC-B7092845A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anchor="b">
            <a:normAutofit/>
          </a:bodyPr>
          <a:lstStyle/>
          <a:p>
            <a:r>
              <a:rPr lang="cs-CZ" sz="5400" dirty="0"/>
              <a:t>Jazyk</a:t>
            </a:r>
          </a:p>
        </p:txBody>
      </p:sp>
      <p:sp>
        <p:nvSpPr>
          <p:cNvPr id="8" name="sketch line">
            <a:extLst>
              <a:ext uri="{FF2B5EF4-FFF2-40B4-BE49-F238E27FC236}">
                <a16:creationId xmlns:a16="http://schemas.microsoft.com/office/drawing/2014/main" id="{71877DBC-BB60-40F0-AC93-2ACDBAAE60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712E555-9134-DB9C-CADE-B97C2BF8F2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660904"/>
            <a:ext cx="4818888" cy="3547872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cs-CZ" sz="1600" dirty="0"/>
              <a:t>Baskičtina (</a:t>
            </a:r>
            <a:r>
              <a:rPr lang="cs-CZ" sz="1600" err="1"/>
              <a:t>Euskara</a:t>
            </a:r>
            <a:r>
              <a:rPr lang="cs-CZ" sz="1600" dirty="0"/>
              <a:t>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1600" dirty="0"/>
              <a:t>Izolovaný jazyk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1600" dirty="0"/>
              <a:t>Nepatří do žádné jazykové rodiny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cs-CZ" sz="1600" dirty="0"/>
              <a:t>Ostatní pravděpodobně příbuzné jazyky jsou mrtvé 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1600" dirty="0"/>
              <a:t>Kodifikovaná forma – </a:t>
            </a:r>
            <a:r>
              <a:rPr lang="cs-CZ" sz="1600" err="1"/>
              <a:t>Euskara</a:t>
            </a:r>
            <a:r>
              <a:rPr lang="cs-CZ" sz="1600" dirty="0"/>
              <a:t> </a:t>
            </a:r>
            <a:r>
              <a:rPr lang="cs-CZ" sz="1600" err="1"/>
              <a:t>Batua</a:t>
            </a:r>
            <a:r>
              <a:rPr lang="cs-CZ" sz="1600" dirty="0"/>
              <a:t> (1968)</a:t>
            </a:r>
          </a:p>
          <a:p>
            <a:pPr marL="1257300" lvl="2" indent="-342900">
              <a:buFont typeface="Courier New" panose="02070309020205020404" pitchFamily="49" charset="0"/>
              <a:buChar char="o"/>
            </a:pPr>
            <a:r>
              <a:rPr lang="cs-CZ" sz="1600" dirty="0"/>
              <a:t>6 dialektů  - biskajský</a:t>
            </a:r>
          </a:p>
          <a:p>
            <a:pPr marL="914400" lvl="2" indent="0">
              <a:buNone/>
            </a:pPr>
            <a:r>
              <a:rPr lang="cs-CZ" sz="1600" dirty="0"/>
              <a:t>                              - </a:t>
            </a:r>
            <a:r>
              <a:rPr lang="cs-CZ" sz="1600" err="1"/>
              <a:t>gipuzkoánský</a:t>
            </a:r>
            <a:r>
              <a:rPr lang="cs-CZ" sz="1600" dirty="0"/>
              <a:t> (centrální)</a:t>
            </a:r>
          </a:p>
          <a:p>
            <a:pPr marL="914400" lvl="2" indent="0">
              <a:buNone/>
            </a:pPr>
            <a:r>
              <a:rPr lang="cs-CZ" sz="1600" dirty="0"/>
              <a:t>                              - </a:t>
            </a:r>
            <a:r>
              <a:rPr lang="cs-CZ" sz="1600" err="1"/>
              <a:t>hornonavarrský</a:t>
            </a:r>
            <a:endParaRPr lang="cs-CZ" sz="1600"/>
          </a:p>
          <a:p>
            <a:pPr marL="914400" lvl="2" indent="0">
              <a:buNone/>
            </a:pPr>
            <a:r>
              <a:rPr lang="cs-CZ" sz="1600" dirty="0"/>
              <a:t>                              -</a:t>
            </a:r>
            <a:r>
              <a:rPr lang="cs-CZ" sz="1600" dirty="0">
                <a:ea typeface="+mn-lt"/>
                <a:cs typeface="+mn-lt"/>
              </a:rPr>
              <a:t> </a:t>
            </a:r>
            <a:r>
              <a:rPr lang="cs-CZ" sz="1600" err="1">
                <a:ea typeface="+mn-lt"/>
                <a:cs typeface="+mn-lt"/>
              </a:rPr>
              <a:t>dolnonavarrský</a:t>
            </a:r>
            <a:r>
              <a:rPr lang="cs-CZ" sz="1600" dirty="0">
                <a:ea typeface="+mn-lt"/>
                <a:cs typeface="+mn-lt"/>
              </a:rPr>
              <a:t>, navarrsko-</a:t>
            </a:r>
            <a:r>
              <a:rPr lang="cs-CZ" sz="1600" err="1">
                <a:ea typeface="+mn-lt"/>
                <a:cs typeface="+mn-lt"/>
              </a:rPr>
              <a:t>labortánský</a:t>
            </a:r>
            <a:r>
              <a:rPr lang="cs-CZ" sz="1600" dirty="0">
                <a:ea typeface="+mn-lt"/>
                <a:cs typeface="+mn-lt"/>
              </a:rPr>
              <a:t> (</a:t>
            </a:r>
            <a:r>
              <a:rPr lang="cs-CZ" sz="1600" err="1">
                <a:ea typeface="+mn-lt"/>
                <a:cs typeface="+mn-lt"/>
              </a:rPr>
              <a:t>lapurdiánský</a:t>
            </a:r>
            <a:r>
              <a:rPr lang="cs-CZ" sz="1600" dirty="0">
                <a:ea typeface="+mn-lt"/>
                <a:cs typeface="+mn-lt"/>
              </a:rPr>
              <a:t>)</a:t>
            </a:r>
          </a:p>
          <a:p>
            <a:pPr marL="914400" lvl="2" indent="0">
              <a:buNone/>
            </a:pPr>
            <a:r>
              <a:rPr lang="cs-CZ" sz="1600" dirty="0"/>
              <a:t>                              - </a:t>
            </a:r>
            <a:r>
              <a:rPr lang="cs-CZ" sz="1600" err="1">
                <a:ea typeface="+mn-lt"/>
                <a:cs typeface="+mn-lt"/>
              </a:rPr>
              <a:t>suletinský</a:t>
            </a:r>
            <a:r>
              <a:rPr lang="cs-CZ" sz="1600" dirty="0">
                <a:ea typeface="+mn-lt"/>
                <a:cs typeface="+mn-lt"/>
              </a:rPr>
              <a:t> (</a:t>
            </a:r>
            <a:r>
              <a:rPr lang="cs-CZ" sz="1600" err="1">
                <a:ea typeface="+mn-lt"/>
                <a:cs typeface="+mn-lt"/>
              </a:rPr>
              <a:t>zuberoanský</a:t>
            </a:r>
            <a:r>
              <a:rPr lang="cs-CZ" sz="1600" dirty="0">
                <a:ea typeface="+mn-lt"/>
                <a:cs typeface="+mn-lt"/>
              </a:rPr>
              <a:t>) </a:t>
            </a:r>
          </a:p>
          <a:p>
            <a:pPr marL="914400" lvl="2" indent="0">
              <a:buNone/>
            </a:pPr>
            <a:r>
              <a:rPr lang="cs-CZ" sz="1600" dirty="0">
                <a:ea typeface="+mn-lt"/>
                <a:cs typeface="+mn-lt"/>
              </a:rPr>
              <a:t>                              - </a:t>
            </a:r>
            <a:r>
              <a:rPr lang="cs-CZ" sz="1600" err="1">
                <a:ea typeface="+mn-lt"/>
                <a:cs typeface="+mn-lt"/>
              </a:rPr>
              <a:t>ronkalský</a:t>
            </a:r>
            <a:endParaRPr lang="cs-CZ" sz="1600">
              <a:ea typeface="+mn-lt"/>
              <a:cs typeface="+mn-lt"/>
            </a:endParaRPr>
          </a:p>
          <a:p>
            <a:pPr marL="914400" lvl="2" indent="0">
              <a:buNone/>
            </a:pPr>
            <a:r>
              <a:rPr lang="cs-CZ" sz="1400" dirty="0"/>
              <a:t>                           </a:t>
            </a:r>
          </a:p>
          <a:p>
            <a:pPr lvl="2">
              <a:buFont typeface="Courier New" panose="02070309020205020404" pitchFamily="49" charset="0"/>
              <a:buChar char="o"/>
            </a:pPr>
            <a:endParaRPr lang="cs-CZ" sz="1400"/>
          </a:p>
          <a:p>
            <a:pPr marL="914400" lvl="2" indent="0">
              <a:buNone/>
            </a:pPr>
            <a:endParaRPr lang="cs-CZ" sz="1400"/>
          </a:p>
          <a:p>
            <a:pPr lvl="2">
              <a:buFont typeface="Courier New" panose="02070309020205020404" pitchFamily="49" charset="0"/>
              <a:buChar char="o"/>
            </a:pPr>
            <a:endParaRPr lang="cs-CZ" sz="1400"/>
          </a:p>
          <a:p>
            <a:pPr lvl="2">
              <a:buFont typeface="Courier New" panose="020B0604020202020204" pitchFamily="34" charset="0"/>
              <a:buChar char="o"/>
            </a:pPr>
            <a:endParaRPr lang="cs-CZ" sz="1400"/>
          </a:p>
          <a:p>
            <a:pPr marL="914400" lvl="2" indent="0">
              <a:buNone/>
            </a:pPr>
            <a:endParaRPr lang="cs-CZ" sz="1400"/>
          </a:p>
          <a:p>
            <a:pPr lvl="2">
              <a:buFont typeface="Courier New" panose="02070309020205020404" pitchFamily="49" charset="0"/>
              <a:buChar char="o"/>
            </a:pPr>
            <a:endParaRPr lang="cs-CZ" sz="1400"/>
          </a:p>
        </p:txBody>
      </p:sp>
      <p:pic>
        <p:nvPicPr>
          <p:cNvPr id="5" name="Obrázek 4" descr="Obsah obrázku text, snímek obrazovky, Písmo, číslo&#10;&#10;Popis se vygeneroval automaticky.">
            <a:extLst>
              <a:ext uri="{FF2B5EF4-FFF2-40B4-BE49-F238E27FC236}">
                <a16:creationId xmlns:a16="http://schemas.microsoft.com/office/drawing/2014/main" id="{9983C60D-8357-8688-58B0-96C8DD72F2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9048" y="757945"/>
            <a:ext cx="5458968" cy="5342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4734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4A716C7-8E25-B81C-EB80-F8169687E8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cs-CZ" sz="5400" dirty="0"/>
              <a:t>Historie</a:t>
            </a:r>
          </a:p>
        </p:txBody>
      </p:sp>
      <p:sp>
        <p:nvSpPr>
          <p:cNvPr id="6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D0FF160-D070-C783-3B7C-52EE4746C2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sz="2000" dirty="0"/>
              <a:t>Patrně nejstarší obyvatelé Evropy </a:t>
            </a:r>
          </a:p>
          <a:p>
            <a:r>
              <a:rPr lang="cs-CZ" sz="2000" dirty="0"/>
              <a:t>Pravděpodobně osídlili území dnešní Francie a Německa ještě před příchodem Keltů, Germánů a Slovanů</a:t>
            </a:r>
          </a:p>
          <a:p>
            <a:pPr lvl="1">
              <a:buFont typeface="Wingdings" panose="020B0604020202020204" pitchFamily="34" charset="0"/>
              <a:buChar char="§"/>
            </a:pPr>
            <a:r>
              <a:rPr lang="cs-CZ" sz="2000" dirty="0"/>
              <a:t>Poté osídlili území biskajského zálivu (cca dnešní území Baskicka)</a:t>
            </a:r>
          </a:p>
          <a:p>
            <a:r>
              <a:rPr lang="cs-CZ" sz="2000" dirty="0"/>
              <a:t>Baskům se povedlo za doby Římanů zachovat si svou kulturu a jazyk</a:t>
            </a:r>
          </a:p>
          <a:p>
            <a:pPr lvl="1">
              <a:buFont typeface="Wingdings" panose="020B0604020202020204" pitchFamily="34" charset="0"/>
              <a:buChar char="§"/>
            </a:pPr>
            <a:r>
              <a:rPr lang="cs-CZ" sz="2000" dirty="0"/>
              <a:t>Jazyk lehce ovlivněn </a:t>
            </a:r>
          </a:p>
          <a:p>
            <a:r>
              <a:rPr lang="cs-CZ" sz="2000" dirty="0"/>
              <a:t>818 Navarrské království (proti Maurům)</a:t>
            </a:r>
          </a:p>
          <a:p>
            <a:r>
              <a:rPr lang="cs-CZ" sz="2000" dirty="0"/>
              <a:t>Přijetí křesťanství - upraveno podle vlastních tradic a zvyků</a:t>
            </a:r>
          </a:p>
          <a:p>
            <a:r>
              <a:rPr lang="cs-CZ" sz="2000" dirty="0"/>
              <a:t>12. Století - </a:t>
            </a:r>
            <a:r>
              <a:rPr lang="cs-CZ" sz="2000" dirty="0" err="1"/>
              <a:t>fueros</a:t>
            </a:r>
            <a:r>
              <a:rPr lang="cs-CZ" sz="2000" dirty="0"/>
              <a:t> (</a:t>
            </a:r>
            <a:r>
              <a:rPr lang="cs-CZ" sz="2000" dirty="0" err="1"/>
              <a:t>vyjímky</a:t>
            </a:r>
            <a:r>
              <a:rPr lang="cs-CZ" sz="2000" dirty="0"/>
              <a:t> z branné povinnosti, placení </a:t>
            </a:r>
            <a:r>
              <a:rPr lang="cs-CZ" sz="2000" dirty="0" err="1"/>
              <a:t>danní</a:t>
            </a:r>
            <a:r>
              <a:rPr lang="cs-CZ" sz="2000" dirty="0"/>
              <a:t>,...)</a:t>
            </a:r>
          </a:p>
          <a:p>
            <a:r>
              <a:rPr lang="cs-CZ" sz="2000" dirty="0"/>
              <a:t>1512 - připojení ke Kastilské koruně</a:t>
            </a:r>
          </a:p>
          <a:p>
            <a:r>
              <a:rPr lang="cs-CZ" sz="2000" dirty="0"/>
              <a:t>1876 - zrušení </a:t>
            </a:r>
            <a:r>
              <a:rPr lang="cs-CZ" sz="2000" dirty="0" err="1"/>
              <a:t>fueros</a:t>
            </a:r>
            <a:r>
              <a:rPr lang="cs-CZ" sz="2000" dirty="0"/>
              <a:t> – nespokojenost, separatistické tendence</a:t>
            </a:r>
          </a:p>
          <a:p>
            <a:endParaRPr lang="cs-CZ" sz="2000"/>
          </a:p>
          <a:p>
            <a:endParaRPr lang="cs-CZ" sz="2000"/>
          </a:p>
        </p:txBody>
      </p:sp>
    </p:spTree>
    <p:extLst>
      <p:ext uri="{BB962C8B-B14F-4D97-AF65-F5344CB8AC3E}">
        <p14:creationId xmlns:p14="http://schemas.microsoft.com/office/powerpoint/2010/main" val="8992163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8483875-A78E-07AF-C202-14D0148899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cs-CZ" sz="5400" dirty="0"/>
              <a:t>Politika</a:t>
            </a:r>
          </a:p>
        </p:txBody>
      </p:sp>
      <p:sp>
        <p:nvSpPr>
          <p:cNvPr id="17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A0036F3-2334-2A91-5581-45E8E09C22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sz="2200" dirty="0"/>
              <a:t>vláda generála Franca</a:t>
            </a:r>
          </a:p>
          <a:p>
            <a:r>
              <a:rPr lang="cs-CZ" sz="2200" dirty="0"/>
              <a:t>založení organizace ETA </a:t>
            </a:r>
          </a:p>
          <a:p>
            <a:pPr lvl="1"/>
            <a:r>
              <a:rPr lang="cs-CZ" sz="2200"/>
              <a:t>Euskadi Ta Askatasuna  (Baskicko a jeho svoboda)</a:t>
            </a:r>
          </a:p>
          <a:p>
            <a:pPr lvl="1"/>
            <a:r>
              <a:rPr lang="cs-CZ" sz="2200"/>
              <a:t>1959 –2018</a:t>
            </a:r>
          </a:p>
          <a:p>
            <a:r>
              <a:rPr lang="cs-CZ" sz="2200" dirty="0"/>
              <a:t>1979 – Baskicko získává autonomii</a:t>
            </a:r>
          </a:p>
          <a:p>
            <a:r>
              <a:rPr lang="cs-CZ" sz="2200" dirty="0"/>
              <a:t>prezidentem (</a:t>
            </a:r>
            <a:r>
              <a:rPr lang="cs-CZ" sz="2200"/>
              <a:t>Lehendakari</a:t>
            </a:r>
            <a:r>
              <a:rPr lang="cs-CZ" sz="2200" dirty="0"/>
              <a:t>) je od roku 2012 člen Baskické nacionalistické strany </a:t>
            </a:r>
            <a:r>
              <a:rPr lang="cs-CZ" sz="2200"/>
              <a:t>Iñigo</a:t>
            </a:r>
            <a:r>
              <a:rPr lang="cs-CZ" sz="2200" dirty="0"/>
              <a:t> </a:t>
            </a:r>
            <a:r>
              <a:rPr lang="cs-CZ" sz="2200"/>
              <a:t>Urkullu</a:t>
            </a:r>
            <a:endParaRPr lang="cs-CZ" sz="2200" dirty="0"/>
          </a:p>
          <a:p>
            <a:endParaRPr lang="cs-CZ" sz="2200" dirty="0"/>
          </a:p>
        </p:txBody>
      </p:sp>
      <p:pic>
        <p:nvPicPr>
          <p:cNvPr id="4" name="Obrázek 3" descr="Baskická organizace ETA oznámila své rozpuštění, na svědomí má 829 životů -  iDNES.cz">
            <a:extLst>
              <a:ext uri="{FF2B5EF4-FFF2-40B4-BE49-F238E27FC236}">
                <a16:creationId xmlns:a16="http://schemas.microsoft.com/office/drawing/2014/main" id="{B8942E4C-92AD-7C8A-C47E-84248222413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3714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8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628A5A7-0470-271B-F627-82753E3123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anchor="b">
            <a:normAutofit/>
          </a:bodyPr>
          <a:lstStyle/>
          <a:p>
            <a:r>
              <a:rPr lang="cs-CZ" sz="5400"/>
              <a:t>Obyvatelstvo</a:t>
            </a:r>
          </a:p>
        </p:txBody>
      </p:sp>
      <p:sp>
        <p:nvSpPr>
          <p:cNvPr id="7" name="sketch line">
            <a:extLst>
              <a:ext uri="{FF2B5EF4-FFF2-40B4-BE49-F238E27FC236}">
                <a16:creationId xmlns:a16="http://schemas.microsoft.com/office/drawing/2014/main" id="{650D18FE-0824-4A46-B22C-A86B52E578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7CFDF78-B47F-5CDF-33CD-2486DA95B8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660904"/>
            <a:ext cx="4818888" cy="3547872"/>
          </a:xfrm>
        </p:spPr>
        <p:txBody>
          <a:bodyPr anchor="t">
            <a:normAutofit/>
          </a:bodyPr>
          <a:lstStyle/>
          <a:p>
            <a:r>
              <a:rPr lang="cs-CZ" sz="2200"/>
              <a:t>2 196 745 obyvatel (eustat.eus</a:t>
            </a:r>
            <a:r>
              <a:rPr lang="cs-CZ" sz="2200">
                <a:effectLst/>
                <a:latin typeface="Aptos"/>
                <a:ea typeface="Aptos" panose="020B0004020202020204" pitchFamily="34" charset="0"/>
                <a:cs typeface="Times New Roman"/>
              </a:rPr>
              <a:t>, </a:t>
            </a:r>
            <a:r>
              <a:rPr lang="cs-CZ" sz="2200"/>
              <a:t>2023)</a:t>
            </a:r>
          </a:p>
          <a:p>
            <a:pPr lvl="1"/>
            <a:r>
              <a:rPr lang="cs-CZ" sz="2200"/>
              <a:t>muži: 1 065 289</a:t>
            </a:r>
          </a:p>
          <a:p>
            <a:pPr lvl="1"/>
            <a:r>
              <a:rPr lang="cs-CZ" sz="2200"/>
              <a:t>ženy: 1 131 456</a:t>
            </a:r>
          </a:p>
          <a:p>
            <a:r>
              <a:rPr lang="cs-CZ" sz="2200"/>
              <a:t>Počet obyvatel se může lišit (záleží na tom kdo je počítán mezi basky)</a:t>
            </a:r>
          </a:p>
          <a:p>
            <a:endParaRPr lang="cs-CZ" sz="220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37736A69-CE89-BCC7-50C8-70D4BEE499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9048" y="1525185"/>
            <a:ext cx="5458968" cy="3807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9838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9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1507F71-5C64-22A0-8BFB-986BA9AFCC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anchor="b">
            <a:normAutofit/>
          </a:bodyPr>
          <a:lstStyle/>
          <a:p>
            <a:r>
              <a:rPr lang="cs-CZ" sz="5400"/>
              <a:t>Kultura</a:t>
            </a:r>
          </a:p>
        </p:txBody>
      </p:sp>
      <p:sp>
        <p:nvSpPr>
          <p:cNvPr id="18" name="sketch line">
            <a:extLst>
              <a:ext uri="{FF2B5EF4-FFF2-40B4-BE49-F238E27FC236}">
                <a16:creationId xmlns:a16="http://schemas.microsoft.com/office/drawing/2014/main" id="{650D18FE-0824-4A46-B22C-A86B52E578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9BBCB22-D730-5187-2D25-66AD3CE3CE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660904"/>
            <a:ext cx="4818888" cy="3547872"/>
          </a:xfrm>
        </p:spPr>
        <p:txBody>
          <a:bodyPr anchor="t">
            <a:normAutofit/>
          </a:bodyPr>
          <a:lstStyle/>
          <a:p>
            <a:r>
              <a:rPr lang="cs-CZ" sz="1700" b="1"/>
              <a:t>baserri</a:t>
            </a:r>
            <a:r>
              <a:rPr lang="cs-CZ" sz="1700"/>
              <a:t> = statek</a:t>
            </a:r>
          </a:p>
          <a:p>
            <a:pPr lvl="1"/>
            <a:r>
              <a:rPr lang="cs-CZ" sz="1700"/>
              <a:t>založený na rodinné jednotce</a:t>
            </a:r>
          </a:p>
          <a:p>
            <a:pPr lvl="1"/>
            <a:r>
              <a:rPr lang="cs-CZ" sz="1700"/>
              <a:t>fungoval jako samozásobitelské hospodářství</a:t>
            </a:r>
          </a:p>
          <a:p>
            <a:r>
              <a:rPr lang="cs-CZ" sz="1700" b="1"/>
              <a:t>auzo</a:t>
            </a:r>
            <a:r>
              <a:rPr lang="cs-CZ" sz="1700"/>
              <a:t> = sousedství, čtvrť</a:t>
            </a:r>
          </a:p>
          <a:p>
            <a:pPr lvl="1"/>
            <a:r>
              <a:rPr lang="cs-CZ" sz="1700" b="1"/>
              <a:t>auzolana</a:t>
            </a:r>
            <a:r>
              <a:rPr lang="cs-CZ" sz="1700"/>
              <a:t> = společné práce</a:t>
            </a:r>
          </a:p>
          <a:p>
            <a:pPr lvl="1"/>
            <a:r>
              <a:rPr lang="cs-CZ" sz="1700"/>
              <a:t>vztah s nejbližším sousedem -</a:t>
            </a:r>
            <a:r>
              <a:rPr lang="cs-CZ" sz="17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„Hobe senide urrunekoa baino auzo hurkoa“ (Blízký soused je lepší než vzdálený příbuzný)</a:t>
            </a:r>
            <a:endParaRPr lang="cs-CZ" sz="1700"/>
          </a:p>
          <a:p>
            <a:r>
              <a:rPr lang="cs-CZ" sz="1700"/>
              <a:t>města</a:t>
            </a:r>
          </a:p>
          <a:p>
            <a:pPr lvl="1"/>
            <a:r>
              <a:rPr lang="cs-CZ" sz="1700"/>
              <a:t>centrum tvoří náměstí a </a:t>
            </a:r>
            <a:r>
              <a:rPr lang="cs-CZ" sz="1700" b="1"/>
              <a:t>frontony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243E7C54-C4BA-067A-DE85-0CD91172403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9048" y="1607069"/>
            <a:ext cx="5458968" cy="3643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868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9AB13476-CE21-4746-B044-FD491AC841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A12AEAF-CA79-2C03-138E-17E672C4D3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328" y="429768"/>
            <a:ext cx="4095072" cy="1642533"/>
          </a:xfrm>
        </p:spPr>
        <p:txBody>
          <a:bodyPr anchor="b">
            <a:normAutofit/>
          </a:bodyPr>
          <a:lstStyle/>
          <a:p>
            <a:r>
              <a:rPr lang="cs-CZ" sz="5400"/>
              <a:t>Sporty</a:t>
            </a:r>
          </a:p>
        </p:txBody>
      </p:sp>
      <p:sp>
        <p:nvSpPr>
          <p:cNvPr id="20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9328" y="2423160"/>
            <a:ext cx="3877056" cy="18288"/>
          </a:xfrm>
          <a:custGeom>
            <a:avLst/>
            <a:gdLst>
              <a:gd name="connsiteX0" fmla="*/ 0 w 3877056"/>
              <a:gd name="connsiteY0" fmla="*/ 0 h 18288"/>
              <a:gd name="connsiteX1" fmla="*/ 723717 w 3877056"/>
              <a:gd name="connsiteY1" fmla="*/ 0 h 18288"/>
              <a:gd name="connsiteX2" fmla="*/ 1447434 w 3877056"/>
              <a:gd name="connsiteY2" fmla="*/ 0 h 18288"/>
              <a:gd name="connsiteX3" fmla="*/ 1977299 w 3877056"/>
              <a:gd name="connsiteY3" fmla="*/ 0 h 18288"/>
              <a:gd name="connsiteX4" fmla="*/ 2623475 w 3877056"/>
              <a:gd name="connsiteY4" fmla="*/ 0 h 18288"/>
              <a:gd name="connsiteX5" fmla="*/ 3192109 w 3877056"/>
              <a:gd name="connsiteY5" fmla="*/ 0 h 18288"/>
              <a:gd name="connsiteX6" fmla="*/ 3877056 w 3877056"/>
              <a:gd name="connsiteY6" fmla="*/ 0 h 18288"/>
              <a:gd name="connsiteX7" fmla="*/ 3877056 w 3877056"/>
              <a:gd name="connsiteY7" fmla="*/ 18288 h 18288"/>
              <a:gd name="connsiteX8" fmla="*/ 3230880 w 3877056"/>
              <a:gd name="connsiteY8" fmla="*/ 18288 h 18288"/>
              <a:gd name="connsiteX9" fmla="*/ 2662245 w 3877056"/>
              <a:gd name="connsiteY9" fmla="*/ 18288 h 18288"/>
              <a:gd name="connsiteX10" fmla="*/ 2016069 w 3877056"/>
              <a:gd name="connsiteY10" fmla="*/ 18288 h 18288"/>
              <a:gd name="connsiteX11" fmla="*/ 1408664 w 3877056"/>
              <a:gd name="connsiteY11" fmla="*/ 18288 h 18288"/>
              <a:gd name="connsiteX12" fmla="*/ 840029 w 3877056"/>
              <a:gd name="connsiteY12" fmla="*/ 18288 h 18288"/>
              <a:gd name="connsiteX13" fmla="*/ 0 w 3877056"/>
              <a:gd name="connsiteY13" fmla="*/ 18288 h 18288"/>
              <a:gd name="connsiteX14" fmla="*/ 0 w 3877056"/>
              <a:gd name="connsiteY14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77056" h="18288" fill="none" extrusionOk="0">
                <a:moveTo>
                  <a:pt x="0" y="0"/>
                </a:moveTo>
                <a:cubicBezTo>
                  <a:pt x="155902" y="14477"/>
                  <a:pt x="567164" y="18992"/>
                  <a:pt x="723717" y="0"/>
                </a:cubicBezTo>
                <a:cubicBezTo>
                  <a:pt x="880270" y="-18992"/>
                  <a:pt x="1230427" y="-33316"/>
                  <a:pt x="1447434" y="0"/>
                </a:cubicBezTo>
                <a:cubicBezTo>
                  <a:pt x="1664441" y="33316"/>
                  <a:pt x="1866557" y="5702"/>
                  <a:pt x="1977299" y="0"/>
                </a:cubicBezTo>
                <a:cubicBezTo>
                  <a:pt x="2088041" y="-5702"/>
                  <a:pt x="2302485" y="24099"/>
                  <a:pt x="2623475" y="0"/>
                </a:cubicBezTo>
                <a:cubicBezTo>
                  <a:pt x="2944465" y="-24099"/>
                  <a:pt x="2993399" y="-19795"/>
                  <a:pt x="3192109" y="0"/>
                </a:cubicBezTo>
                <a:cubicBezTo>
                  <a:pt x="3390819" y="19795"/>
                  <a:pt x="3581349" y="-26551"/>
                  <a:pt x="3877056" y="0"/>
                </a:cubicBezTo>
                <a:cubicBezTo>
                  <a:pt x="3877095" y="7328"/>
                  <a:pt x="3877675" y="9982"/>
                  <a:pt x="3877056" y="18288"/>
                </a:cubicBezTo>
                <a:cubicBezTo>
                  <a:pt x="3576596" y="42394"/>
                  <a:pt x="3502355" y="16962"/>
                  <a:pt x="3230880" y="18288"/>
                </a:cubicBezTo>
                <a:cubicBezTo>
                  <a:pt x="2959405" y="19614"/>
                  <a:pt x="2924948" y="18543"/>
                  <a:pt x="2662245" y="18288"/>
                </a:cubicBezTo>
                <a:cubicBezTo>
                  <a:pt x="2399543" y="18033"/>
                  <a:pt x="2231855" y="26028"/>
                  <a:pt x="2016069" y="18288"/>
                </a:cubicBezTo>
                <a:cubicBezTo>
                  <a:pt x="1800283" y="10548"/>
                  <a:pt x="1665927" y="755"/>
                  <a:pt x="1408664" y="18288"/>
                </a:cubicBezTo>
                <a:cubicBezTo>
                  <a:pt x="1151402" y="35821"/>
                  <a:pt x="1016899" y="28407"/>
                  <a:pt x="840029" y="18288"/>
                </a:cubicBezTo>
                <a:cubicBezTo>
                  <a:pt x="663160" y="8169"/>
                  <a:pt x="304031" y="-14425"/>
                  <a:pt x="0" y="18288"/>
                </a:cubicBezTo>
                <a:cubicBezTo>
                  <a:pt x="-593" y="9736"/>
                  <a:pt x="244" y="6610"/>
                  <a:pt x="0" y="0"/>
                </a:cubicBezTo>
                <a:close/>
              </a:path>
              <a:path w="3877056" h="18288" stroke="0" extrusionOk="0">
                <a:moveTo>
                  <a:pt x="0" y="0"/>
                </a:moveTo>
                <a:cubicBezTo>
                  <a:pt x="205869" y="28368"/>
                  <a:pt x="460328" y="6409"/>
                  <a:pt x="646176" y="0"/>
                </a:cubicBezTo>
                <a:cubicBezTo>
                  <a:pt x="832024" y="-6409"/>
                  <a:pt x="1043494" y="26447"/>
                  <a:pt x="1331123" y="0"/>
                </a:cubicBezTo>
                <a:cubicBezTo>
                  <a:pt x="1618752" y="-26447"/>
                  <a:pt x="1675797" y="-26969"/>
                  <a:pt x="1938528" y="0"/>
                </a:cubicBezTo>
                <a:cubicBezTo>
                  <a:pt x="2201259" y="26969"/>
                  <a:pt x="2439942" y="23453"/>
                  <a:pt x="2662245" y="0"/>
                </a:cubicBezTo>
                <a:cubicBezTo>
                  <a:pt x="2884548" y="-23453"/>
                  <a:pt x="3094562" y="-7899"/>
                  <a:pt x="3308421" y="0"/>
                </a:cubicBezTo>
                <a:cubicBezTo>
                  <a:pt x="3522280" y="7899"/>
                  <a:pt x="3615459" y="3066"/>
                  <a:pt x="3877056" y="0"/>
                </a:cubicBezTo>
                <a:cubicBezTo>
                  <a:pt x="3877383" y="8595"/>
                  <a:pt x="3876984" y="13110"/>
                  <a:pt x="3877056" y="18288"/>
                </a:cubicBezTo>
                <a:cubicBezTo>
                  <a:pt x="3624575" y="4903"/>
                  <a:pt x="3478089" y="20597"/>
                  <a:pt x="3230880" y="18288"/>
                </a:cubicBezTo>
                <a:cubicBezTo>
                  <a:pt x="2983671" y="15979"/>
                  <a:pt x="2743376" y="19903"/>
                  <a:pt x="2507163" y="18288"/>
                </a:cubicBezTo>
                <a:cubicBezTo>
                  <a:pt x="2270950" y="16673"/>
                  <a:pt x="1992617" y="19013"/>
                  <a:pt x="1822216" y="18288"/>
                </a:cubicBezTo>
                <a:cubicBezTo>
                  <a:pt x="1651815" y="17563"/>
                  <a:pt x="1370782" y="42338"/>
                  <a:pt x="1253581" y="18288"/>
                </a:cubicBezTo>
                <a:cubicBezTo>
                  <a:pt x="1136380" y="-5762"/>
                  <a:pt x="854528" y="8046"/>
                  <a:pt x="723717" y="18288"/>
                </a:cubicBezTo>
                <a:cubicBezTo>
                  <a:pt x="592906" y="28530"/>
                  <a:pt x="166343" y="24405"/>
                  <a:pt x="0" y="18288"/>
                </a:cubicBezTo>
                <a:cubicBezTo>
                  <a:pt x="822" y="10564"/>
                  <a:pt x="-23" y="457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448976505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BC6202C-4D6A-97E9-9BFA-173133EFD5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489" y="2706624"/>
            <a:ext cx="4098951" cy="3386399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cs-CZ" sz="2200" b="1"/>
              <a:t>pelota</a:t>
            </a:r>
          </a:p>
          <a:p>
            <a:r>
              <a:rPr lang="cs-CZ" sz="2200" b="1"/>
              <a:t>estropadak</a:t>
            </a:r>
            <a:r>
              <a:rPr lang="cs-CZ" sz="2200"/>
              <a:t> - veslování</a:t>
            </a:r>
          </a:p>
          <a:p>
            <a:r>
              <a:rPr lang="cs-CZ" sz="2200" b="1"/>
              <a:t>aizkolaritza</a:t>
            </a:r>
            <a:r>
              <a:rPr lang="cs-CZ" sz="2200"/>
              <a:t> – štípání dřeva</a:t>
            </a:r>
          </a:p>
          <a:p>
            <a:r>
              <a:rPr lang="cs-CZ" sz="2200" b="1"/>
              <a:t>harri-jasotze</a:t>
            </a:r>
            <a:r>
              <a:rPr lang="cs-CZ" sz="2200"/>
              <a:t> – zvedání kamenů</a:t>
            </a:r>
          </a:p>
          <a:p>
            <a:r>
              <a:rPr lang="cs-CZ" sz="2200" b="1"/>
              <a:t>sokatira</a:t>
            </a:r>
            <a:r>
              <a:rPr lang="cs-CZ" sz="2200"/>
              <a:t> – přetahování lanem</a:t>
            </a:r>
          </a:p>
          <a:p>
            <a:r>
              <a:rPr lang="cs-CZ" sz="2200" b="1"/>
              <a:t>fotbal </a:t>
            </a:r>
            <a:r>
              <a:rPr lang="cs-CZ" sz="2200"/>
              <a:t>(dlouholetá tradice pouze baskických hráčů)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966062E2-60F0-D770-FE68-F7A2A2DD6A0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27601" y="10"/>
            <a:ext cx="3044866" cy="3597029"/>
          </a:xfrm>
          <a:custGeom>
            <a:avLst/>
            <a:gdLst/>
            <a:ahLst/>
            <a:cxnLst/>
            <a:rect l="l" t="t" r="r" b="b"/>
            <a:pathLst>
              <a:path w="3044866" h="3597039">
                <a:moveTo>
                  <a:pt x="19840" y="0"/>
                </a:moveTo>
                <a:lnTo>
                  <a:pt x="3028263" y="0"/>
                </a:lnTo>
                <a:lnTo>
                  <a:pt x="3024697" y="140686"/>
                </a:lnTo>
                <a:cubicBezTo>
                  <a:pt x="3025259" y="312749"/>
                  <a:pt x="3037669" y="484544"/>
                  <a:pt x="3035552" y="655695"/>
                </a:cubicBezTo>
                <a:cubicBezTo>
                  <a:pt x="3034423" y="750938"/>
                  <a:pt x="3013255" y="845927"/>
                  <a:pt x="3017206" y="941424"/>
                </a:cubicBezTo>
                <a:cubicBezTo>
                  <a:pt x="3028778" y="1230836"/>
                  <a:pt x="3024968" y="1520375"/>
                  <a:pt x="3040069" y="1809660"/>
                </a:cubicBezTo>
                <a:cubicBezTo>
                  <a:pt x="3049835" y="1950657"/>
                  <a:pt x="3044683" y="2092164"/>
                  <a:pt x="3024686" y="2232285"/>
                </a:cubicBezTo>
                <a:cubicBezTo>
                  <a:pt x="3008033" y="2337306"/>
                  <a:pt x="3018335" y="2443217"/>
                  <a:pt x="3025391" y="2548746"/>
                </a:cubicBezTo>
                <a:cubicBezTo>
                  <a:pt x="3034000" y="2676499"/>
                  <a:pt x="3038657" y="2804125"/>
                  <a:pt x="3024544" y="2932131"/>
                </a:cubicBezTo>
                <a:cubicBezTo>
                  <a:pt x="3014384" y="3023183"/>
                  <a:pt x="3023839" y="3114743"/>
                  <a:pt x="3029484" y="3206050"/>
                </a:cubicBezTo>
                <a:cubicBezTo>
                  <a:pt x="3036822" y="3301343"/>
                  <a:pt x="3036822" y="3396994"/>
                  <a:pt x="3029484" y="3492287"/>
                </a:cubicBezTo>
                <a:lnTo>
                  <a:pt x="3026528" y="3584038"/>
                </a:lnTo>
                <a:lnTo>
                  <a:pt x="2536033" y="3578457"/>
                </a:lnTo>
                <a:cubicBezTo>
                  <a:pt x="2378057" y="3583558"/>
                  <a:pt x="2220080" y="3585390"/>
                  <a:pt x="2062105" y="3578457"/>
                </a:cubicBezTo>
                <a:cubicBezTo>
                  <a:pt x="1889685" y="3570479"/>
                  <a:pt x="1717648" y="3579504"/>
                  <a:pt x="1545736" y="3591536"/>
                </a:cubicBezTo>
                <a:cubicBezTo>
                  <a:pt x="1379525" y="3603177"/>
                  <a:pt x="1213695" y="3594544"/>
                  <a:pt x="1047737" y="3582381"/>
                </a:cubicBezTo>
                <a:cubicBezTo>
                  <a:pt x="872873" y="3569328"/>
                  <a:pt x="697288" y="3570585"/>
                  <a:pt x="522627" y="3586174"/>
                </a:cubicBezTo>
                <a:cubicBezTo>
                  <a:pt x="408103" y="3596376"/>
                  <a:pt x="293327" y="3581074"/>
                  <a:pt x="179310" y="3582119"/>
                </a:cubicBezTo>
                <a:lnTo>
                  <a:pt x="12768" y="3583434"/>
                </a:lnTo>
                <a:lnTo>
                  <a:pt x="14927" y="3541208"/>
                </a:lnTo>
                <a:cubicBezTo>
                  <a:pt x="24495" y="3440295"/>
                  <a:pt x="35084" y="3338234"/>
                  <a:pt x="15947" y="3236172"/>
                </a:cubicBezTo>
                <a:cubicBezTo>
                  <a:pt x="7719" y="3188816"/>
                  <a:pt x="7719" y="3140388"/>
                  <a:pt x="15947" y="3093031"/>
                </a:cubicBezTo>
                <a:cubicBezTo>
                  <a:pt x="25898" y="3029243"/>
                  <a:pt x="35339" y="2966092"/>
                  <a:pt x="22581" y="2901666"/>
                </a:cubicBezTo>
                <a:cubicBezTo>
                  <a:pt x="16968" y="2873599"/>
                  <a:pt x="12758" y="2845277"/>
                  <a:pt x="9823" y="2816955"/>
                </a:cubicBezTo>
                <a:cubicBezTo>
                  <a:pt x="3980" y="2744645"/>
                  <a:pt x="6072" y="2671926"/>
                  <a:pt x="16074" y="2600075"/>
                </a:cubicBezTo>
                <a:cubicBezTo>
                  <a:pt x="25643" y="2516640"/>
                  <a:pt x="10079" y="2432694"/>
                  <a:pt x="22836" y="2349514"/>
                </a:cubicBezTo>
                <a:cubicBezTo>
                  <a:pt x="31895" y="2282524"/>
                  <a:pt x="32239" y="2214640"/>
                  <a:pt x="23857" y="2147560"/>
                </a:cubicBezTo>
                <a:cubicBezTo>
                  <a:pt x="8778" y="2020749"/>
                  <a:pt x="9721" y="1892547"/>
                  <a:pt x="26663" y="1765978"/>
                </a:cubicBezTo>
                <a:cubicBezTo>
                  <a:pt x="37125" y="1692111"/>
                  <a:pt x="43121" y="1616076"/>
                  <a:pt x="24367" y="1543612"/>
                </a:cubicBezTo>
                <a:cubicBezTo>
                  <a:pt x="-19775" y="1373297"/>
                  <a:pt x="5996" y="1202727"/>
                  <a:pt x="24367" y="1033305"/>
                </a:cubicBezTo>
                <a:cubicBezTo>
                  <a:pt x="35530" y="942318"/>
                  <a:pt x="35786" y="850322"/>
                  <a:pt x="25133" y="759271"/>
                </a:cubicBezTo>
                <a:cubicBezTo>
                  <a:pt x="6226" y="624792"/>
                  <a:pt x="2577" y="488614"/>
                  <a:pt x="14289" y="353321"/>
                </a:cubicBezTo>
                <a:cubicBezTo>
                  <a:pt x="24877" y="242712"/>
                  <a:pt x="35339" y="131848"/>
                  <a:pt x="22581" y="20346"/>
                </a:cubicBezTo>
                <a:close/>
              </a:path>
            </a:pathLst>
          </a:cu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EF799D0D-90FF-8FC9-20C4-ED91AABF812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21993" y="3792430"/>
            <a:ext cx="3045969" cy="3065570"/>
          </a:xfrm>
          <a:custGeom>
            <a:avLst/>
            <a:gdLst/>
            <a:ahLst/>
            <a:cxnLst/>
            <a:rect l="l" t="t" r="r" b="b"/>
            <a:pathLst>
              <a:path w="3045969" h="3065570">
                <a:moveTo>
                  <a:pt x="2750933" y="0"/>
                </a:moveTo>
                <a:lnTo>
                  <a:pt x="3043770" y="11038"/>
                </a:lnTo>
                <a:lnTo>
                  <a:pt x="3045607" y="37526"/>
                </a:lnTo>
                <a:cubicBezTo>
                  <a:pt x="3047625" y="113720"/>
                  <a:pt x="3040851" y="189914"/>
                  <a:pt x="3034394" y="266109"/>
                </a:cubicBezTo>
                <a:cubicBezTo>
                  <a:pt x="3019012" y="444912"/>
                  <a:pt x="3025927" y="623588"/>
                  <a:pt x="3037217" y="802010"/>
                </a:cubicBezTo>
                <a:cubicBezTo>
                  <a:pt x="3044443" y="924849"/>
                  <a:pt x="3040477" y="1048016"/>
                  <a:pt x="3025363" y="1170283"/>
                </a:cubicBezTo>
                <a:cubicBezTo>
                  <a:pt x="3020000" y="1218920"/>
                  <a:pt x="3020987" y="1267685"/>
                  <a:pt x="3020000" y="1316450"/>
                </a:cubicBezTo>
                <a:cubicBezTo>
                  <a:pt x="3019717" y="1325847"/>
                  <a:pt x="3026069" y="1336767"/>
                  <a:pt x="3014637" y="1344641"/>
                </a:cubicBezTo>
                <a:lnTo>
                  <a:pt x="3014637" y="1357340"/>
                </a:lnTo>
                <a:cubicBezTo>
                  <a:pt x="3027198" y="1364325"/>
                  <a:pt x="3020706" y="1375754"/>
                  <a:pt x="3021693" y="1384898"/>
                </a:cubicBezTo>
                <a:cubicBezTo>
                  <a:pt x="3038360" y="1560005"/>
                  <a:pt x="3040872" y="1735963"/>
                  <a:pt x="3029173" y="1911401"/>
                </a:cubicBezTo>
                <a:cubicBezTo>
                  <a:pt x="3020564" y="2072933"/>
                  <a:pt x="3029455" y="2234211"/>
                  <a:pt x="3039899" y="2395617"/>
                </a:cubicBezTo>
                <a:cubicBezTo>
                  <a:pt x="3052317" y="2587500"/>
                  <a:pt x="3032560" y="2779256"/>
                  <a:pt x="3029596" y="2971138"/>
                </a:cubicBezTo>
                <a:cubicBezTo>
                  <a:pt x="3029314" y="2988346"/>
                  <a:pt x="3030372" y="3005585"/>
                  <a:pt x="3031678" y="3022824"/>
                </a:cubicBezTo>
                <a:lnTo>
                  <a:pt x="3034625" y="3065570"/>
                </a:lnTo>
                <a:lnTo>
                  <a:pt x="24938" y="3065570"/>
                </a:lnTo>
                <a:lnTo>
                  <a:pt x="25911" y="3001918"/>
                </a:lnTo>
                <a:cubicBezTo>
                  <a:pt x="28191" y="2973959"/>
                  <a:pt x="32318" y="2946151"/>
                  <a:pt x="38276" y="2918677"/>
                </a:cubicBezTo>
                <a:cubicBezTo>
                  <a:pt x="68779" y="2777462"/>
                  <a:pt x="65552" y="2631030"/>
                  <a:pt x="28835" y="2491295"/>
                </a:cubicBezTo>
                <a:cubicBezTo>
                  <a:pt x="-4463" y="2359636"/>
                  <a:pt x="-11352" y="2227594"/>
                  <a:pt x="21053" y="2094786"/>
                </a:cubicBezTo>
                <a:cubicBezTo>
                  <a:pt x="51646" y="1971356"/>
                  <a:pt x="50153" y="1842146"/>
                  <a:pt x="16716" y="1719456"/>
                </a:cubicBezTo>
                <a:cubicBezTo>
                  <a:pt x="9316" y="1687689"/>
                  <a:pt x="4787" y="1655323"/>
                  <a:pt x="3192" y="1622752"/>
                </a:cubicBezTo>
                <a:cubicBezTo>
                  <a:pt x="-6887" y="1503851"/>
                  <a:pt x="10081" y="1386608"/>
                  <a:pt x="24242" y="1269110"/>
                </a:cubicBezTo>
                <a:cubicBezTo>
                  <a:pt x="33683" y="1194222"/>
                  <a:pt x="48099" y="1118569"/>
                  <a:pt x="24242" y="1044447"/>
                </a:cubicBezTo>
                <a:cubicBezTo>
                  <a:pt x="7899" y="992791"/>
                  <a:pt x="4264" y="937959"/>
                  <a:pt x="13654" y="884594"/>
                </a:cubicBezTo>
                <a:cubicBezTo>
                  <a:pt x="29486" y="789881"/>
                  <a:pt x="32790" y="693497"/>
                  <a:pt x="23477" y="597929"/>
                </a:cubicBezTo>
                <a:cubicBezTo>
                  <a:pt x="17328" y="534919"/>
                  <a:pt x="18272" y="471411"/>
                  <a:pt x="26284" y="408605"/>
                </a:cubicBezTo>
                <a:cubicBezTo>
                  <a:pt x="36872" y="324149"/>
                  <a:pt x="53330" y="238162"/>
                  <a:pt x="33300" y="153452"/>
                </a:cubicBezTo>
                <a:cubicBezTo>
                  <a:pt x="25327" y="119804"/>
                  <a:pt x="19745" y="86163"/>
                  <a:pt x="16058" y="52511"/>
                </a:cubicBezTo>
                <a:lnTo>
                  <a:pt x="13611" y="10473"/>
                </a:lnTo>
                <a:lnTo>
                  <a:pt x="222689" y="5194"/>
                </a:lnTo>
                <a:cubicBezTo>
                  <a:pt x="477949" y="4054"/>
                  <a:pt x="733156" y="16119"/>
                  <a:pt x="988364" y="17002"/>
                </a:cubicBezTo>
                <a:cubicBezTo>
                  <a:pt x="1097946" y="17394"/>
                  <a:pt x="1207148" y="12424"/>
                  <a:pt x="1316477" y="7977"/>
                </a:cubicBezTo>
                <a:cubicBezTo>
                  <a:pt x="1457478" y="2353"/>
                  <a:pt x="1598225" y="13470"/>
                  <a:pt x="1738973" y="11247"/>
                </a:cubicBezTo>
                <a:cubicBezTo>
                  <a:pt x="1972073" y="7585"/>
                  <a:pt x="2205047" y="18310"/>
                  <a:pt x="2438148" y="11247"/>
                </a:cubicBezTo>
                <a:cubicBezTo>
                  <a:pt x="2542410" y="7977"/>
                  <a:pt x="2646671" y="3007"/>
                  <a:pt x="2750933" y="0"/>
                </a:cubicBezTo>
                <a:close/>
              </a:path>
            </a:pathLst>
          </a:cu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4B079B58-4830-105C-97DF-B784BECD7DA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63902" y="10"/>
            <a:ext cx="3928092" cy="4143496"/>
          </a:xfrm>
          <a:custGeom>
            <a:avLst/>
            <a:gdLst/>
            <a:ahLst/>
            <a:cxnLst/>
            <a:rect l="l" t="t" r="r" b="b"/>
            <a:pathLst>
              <a:path w="3928092" h="4143506">
                <a:moveTo>
                  <a:pt x="23605" y="0"/>
                </a:moveTo>
                <a:lnTo>
                  <a:pt x="3928092" y="0"/>
                </a:lnTo>
                <a:lnTo>
                  <a:pt x="3928092" y="4125656"/>
                </a:lnTo>
                <a:lnTo>
                  <a:pt x="3780617" y="4131078"/>
                </a:lnTo>
                <a:cubicBezTo>
                  <a:pt x="3614346" y="4131561"/>
                  <a:pt x="3448073" y="4118803"/>
                  <a:pt x="3281801" y="4125634"/>
                </a:cubicBezTo>
                <a:cubicBezTo>
                  <a:pt x="3062120" y="4134609"/>
                  <a:pt x="2842441" y="4144923"/>
                  <a:pt x="2622887" y="4130456"/>
                </a:cubicBezTo>
                <a:cubicBezTo>
                  <a:pt x="2472401" y="4120545"/>
                  <a:pt x="2321159" y="4107551"/>
                  <a:pt x="2169916" y="4111570"/>
                </a:cubicBezTo>
                <a:cubicBezTo>
                  <a:pt x="2014640" y="4115856"/>
                  <a:pt x="1859994" y="4129920"/>
                  <a:pt x="1705097" y="4140234"/>
                </a:cubicBezTo>
                <a:cubicBezTo>
                  <a:pt x="1591463" y="4147694"/>
                  <a:pt x="1477389" y="4142391"/>
                  <a:pt x="1364801" y="4124429"/>
                </a:cubicBezTo>
                <a:cubicBezTo>
                  <a:pt x="1284516" y="4111703"/>
                  <a:pt x="1203727" y="4117195"/>
                  <a:pt x="1123316" y="4121750"/>
                </a:cubicBezTo>
                <a:cubicBezTo>
                  <a:pt x="978124" y="4130323"/>
                  <a:pt x="833434" y="4143717"/>
                  <a:pt x="688243" y="4130323"/>
                </a:cubicBezTo>
                <a:cubicBezTo>
                  <a:pt x="558551" y="4118266"/>
                  <a:pt x="427601" y="4108489"/>
                  <a:pt x="298918" y="4118266"/>
                </a:cubicBezTo>
                <a:cubicBezTo>
                  <a:pt x="234577" y="4123155"/>
                  <a:pt x="170204" y="4128045"/>
                  <a:pt x="105785" y="4130037"/>
                </a:cubicBezTo>
                <a:lnTo>
                  <a:pt x="15503" y="4130462"/>
                </a:lnTo>
                <a:lnTo>
                  <a:pt x="14458" y="4122289"/>
                </a:lnTo>
                <a:cubicBezTo>
                  <a:pt x="3338" y="4042653"/>
                  <a:pt x="-1375" y="3962394"/>
                  <a:pt x="346" y="3882149"/>
                </a:cubicBezTo>
                <a:cubicBezTo>
                  <a:pt x="205" y="3686075"/>
                  <a:pt x="9942" y="3490383"/>
                  <a:pt x="27583" y="3294816"/>
                </a:cubicBezTo>
                <a:cubicBezTo>
                  <a:pt x="31859" y="3222826"/>
                  <a:pt x="29926" y="3150656"/>
                  <a:pt x="21797" y="3078932"/>
                </a:cubicBezTo>
                <a:cubicBezTo>
                  <a:pt x="13668" y="2997950"/>
                  <a:pt x="16505" y="2916372"/>
                  <a:pt x="30264" y="2835999"/>
                </a:cubicBezTo>
                <a:cubicBezTo>
                  <a:pt x="47622" y="2740756"/>
                  <a:pt x="39860" y="2645513"/>
                  <a:pt x="33510" y="2550270"/>
                </a:cubicBezTo>
                <a:cubicBezTo>
                  <a:pt x="16152" y="2288796"/>
                  <a:pt x="-5017" y="2027322"/>
                  <a:pt x="9096" y="1764959"/>
                </a:cubicBezTo>
                <a:cubicBezTo>
                  <a:pt x="12060" y="1708956"/>
                  <a:pt x="25042" y="1654350"/>
                  <a:pt x="30406" y="1598729"/>
                </a:cubicBezTo>
                <a:cubicBezTo>
                  <a:pt x="46071" y="1437069"/>
                  <a:pt x="27723" y="1276045"/>
                  <a:pt x="20244" y="1114767"/>
                </a:cubicBezTo>
                <a:cubicBezTo>
                  <a:pt x="9491" y="936281"/>
                  <a:pt x="11664" y="757351"/>
                  <a:pt x="26736" y="579120"/>
                </a:cubicBezTo>
                <a:cubicBezTo>
                  <a:pt x="36191" y="482353"/>
                  <a:pt x="39402" y="385459"/>
                  <a:pt x="38237" y="288533"/>
                </a:cubicBezTo>
                <a:close/>
              </a:path>
            </a:pathLst>
          </a:cu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163AC60A-1F9C-D54D-7EF7-1909E1669CB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 b="-2"/>
          <a:stretch/>
        </p:blipFill>
        <p:spPr>
          <a:xfrm>
            <a:off x="8281031" y="4328340"/>
            <a:ext cx="3910971" cy="2529660"/>
          </a:xfrm>
          <a:custGeom>
            <a:avLst/>
            <a:gdLst/>
            <a:ahLst/>
            <a:cxnLst/>
            <a:rect l="l" t="t" r="r" b="b"/>
            <a:pathLst>
              <a:path w="3910971" h="2529660">
                <a:moveTo>
                  <a:pt x="842684" y="662"/>
                </a:moveTo>
                <a:cubicBezTo>
                  <a:pt x="941895" y="-744"/>
                  <a:pt x="1041116" y="93"/>
                  <a:pt x="1140350" y="3173"/>
                </a:cubicBezTo>
                <a:cubicBezTo>
                  <a:pt x="1210804" y="5316"/>
                  <a:pt x="1279746" y="24605"/>
                  <a:pt x="1350451" y="29025"/>
                </a:cubicBezTo>
                <a:cubicBezTo>
                  <a:pt x="1535093" y="40276"/>
                  <a:pt x="1719483" y="30901"/>
                  <a:pt x="1903495" y="18310"/>
                </a:cubicBezTo>
                <a:cubicBezTo>
                  <a:pt x="2151898" y="628"/>
                  <a:pt x="2401172" y="2101"/>
                  <a:pt x="2649374" y="22730"/>
                </a:cubicBezTo>
                <a:cubicBezTo>
                  <a:pt x="2869445" y="43947"/>
                  <a:pt x="3091027" y="39942"/>
                  <a:pt x="3310304" y="10808"/>
                </a:cubicBezTo>
                <a:cubicBezTo>
                  <a:pt x="3434575" y="-7007"/>
                  <a:pt x="3559980" y="9067"/>
                  <a:pt x="3684881" y="10808"/>
                </a:cubicBezTo>
                <a:cubicBezTo>
                  <a:pt x="3752435" y="11746"/>
                  <a:pt x="3819992" y="12684"/>
                  <a:pt x="3887420" y="15630"/>
                </a:cubicBezTo>
                <a:lnTo>
                  <a:pt x="3910971" y="11103"/>
                </a:lnTo>
                <a:lnTo>
                  <a:pt x="3910971" y="2529660"/>
                </a:lnTo>
                <a:lnTo>
                  <a:pt x="6242" y="2529660"/>
                </a:lnTo>
                <a:lnTo>
                  <a:pt x="25280" y="2158134"/>
                </a:lnTo>
                <a:cubicBezTo>
                  <a:pt x="28243" y="1914439"/>
                  <a:pt x="36288" y="1670236"/>
                  <a:pt x="11167" y="1427303"/>
                </a:cubicBezTo>
                <a:cubicBezTo>
                  <a:pt x="-5908" y="1262723"/>
                  <a:pt x="865" y="1098905"/>
                  <a:pt x="3970" y="934453"/>
                </a:cubicBezTo>
                <a:cubicBezTo>
                  <a:pt x="7498" y="749680"/>
                  <a:pt x="5805" y="564783"/>
                  <a:pt x="5805" y="380010"/>
                </a:cubicBezTo>
                <a:cubicBezTo>
                  <a:pt x="5522" y="299625"/>
                  <a:pt x="10321" y="219748"/>
                  <a:pt x="18506" y="139744"/>
                </a:cubicBezTo>
                <a:lnTo>
                  <a:pt x="19072" y="23791"/>
                </a:lnTo>
                <a:lnTo>
                  <a:pt x="67093" y="27133"/>
                </a:lnTo>
                <a:cubicBezTo>
                  <a:pt x="226530" y="32207"/>
                  <a:pt x="385807" y="21156"/>
                  <a:pt x="545085" y="11612"/>
                </a:cubicBezTo>
                <a:cubicBezTo>
                  <a:pt x="644275" y="5719"/>
                  <a:pt x="743474" y="2069"/>
                  <a:pt x="842684" y="662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2335475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96B24"/>
      </a:accent1>
      <a:accent2>
        <a:srgbClr val="4EA72E"/>
      </a:accent2>
      <a:accent3>
        <a:srgbClr val="156082"/>
      </a:accent3>
      <a:accent4>
        <a:srgbClr val="0F9ED5"/>
      </a:accent4>
      <a:accent5>
        <a:srgbClr val="A02B93"/>
      </a:accent5>
      <a:accent6>
        <a:srgbClr val="E97132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97E0A228-C590-4D20-B05F-A6BF04A05448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620396163974014BBE8004A465F4F738" ma:contentTypeVersion="8" ma:contentTypeDescription="Vytvoří nový dokument" ma:contentTypeScope="" ma:versionID="309b914c02387e61382aeb751e065b16">
  <xsd:schema xmlns:xsd="http://www.w3.org/2001/XMLSchema" xmlns:xs="http://www.w3.org/2001/XMLSchema" xmlns:p="http://schemas.microsoft.com/office/2006/metadata/properties" xmlns:ns3="4a050313-0c68-4d1b-ab7b-35925f238be8" xmlns:ns4="29a54c4a-d552-4d44-8dbd-999345633eee" targetNamespace="http://schemas.microsoft.com/office/2006/metadata/properties" ma:root="true" ma:fieldsID="6f6207d8b7ecb86702271a763ae8f875" ns3:_="" ns4:_="">
    <xsd:import namespace="4a050313-0c68-4d1b-ab7b-35925f238be8"/>
    <xsd:import namespace="29a54c4a-d552-4d44-8dbd-999345633ee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_activity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050313-0c68-4d1b-ab7b-35925f238be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_activity" ma:index="11" nillable="true" ma:displayName="_activity" ma:hidden="true" ma:internalName="_activity">
      <xsd:simpleType>
        <xsd:restriction base="dms:Note"/>
      </xsd:simple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a54c4a-d552-4d44-8dbd-999345633eee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Hodnota hash upozornění na sdílení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4a050313-0c68-4d1b-ab7b-35925f238be8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B168182-4CA7-4F62-80F5-8938DCF1EC2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a050313-0c68-4d1b-ab7b-35925f238be8"/>
    <ds:schemaRef ds:uri="29a54c4a-d552-4d44-8dbd-999345633ee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1324AAE-3664-4E7C-AA04-266F8749A398}">
  <ds:schemaRefs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29a54c4a-d552-4d44-8dbd-999345633eee"/>
    <ds:schemaRef ds:uri="http://purl.org/dc/dcmitype/"/>
    <ds:schemaRef ds:uri="http://schemas.microsoft.com/office/2006/metadata/properties"/>
    <ds:schemaRef ds:uri="http://schemas.microsoft.com/office/2006/documentManagement/types"/>
    <ds:schemaRef ds:uri="4a050313-0c68-4d1b-ab7b-35925f238be8"/>
    <ds:schemaRef ds:uri="http://www.w3.org/XML/1998/namespa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67EE55EC-25EF-4CF8-9EA4-BD9F963CDB7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567</Words>
  <Application>Microsoft Office PowerPoint</Application>
  <PresentationFormat>Širokoúhlá obrazovka</PresentationFormat>
  <Paragraphs>102</Paragraphs>
  <Slides>13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9" baseType="lpstr">
      <vt:lpstr>Aptos</vt:lpstr>
      <vt:lpstr>Aptos Display</vt:lpstr>
      <vt:lpstr>Arial</vt:lpstr>
      <vt:lpstr>Courier New</vt:lpstr>
      <vt:lpstr>Wingdings</vt:lpstr>
      <vt:lpstr>Office Theme</vt:lpstr>
      <vt:lpstr>BASKOVÉ VE ŠPANĚLSKU</vt:lpstr>
      <vt:lpstr>Základní informace</vt:lpstr>
      <vt:lpstr>Geografie </vt:lpstr>
      <vt:lpstr>Jazyk</vt:lpstr>
      <vt:lpstr>Historie</vt:lpstr>
      <vt:lpstr>Politika</vt:lpstr>
      <vt:lpstr>Obyvatelstvo</vt:lpstr>
      <vt:lpstr>Kultura</vt:lpstr>
      <vt:lpstr>Sporty</vt:lpstr>
      <vt:lpstr>Festivaly</vt:lpstr>
      <vt:lpstr>Gastronomie</vt:lpstr>
      <vt:lpstr>Výzkumné otázky</vt:lpstr>
      <vt:lpstr>Zdroje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BASKOVÉ VE ŠPANĚLSKU</dc:title>
  <dc:creator>frantisek novotny</dc:creator>
  <cp:lastModifiedBy>Kokaisl Petr</cp:lastModifiedBy>
  <cp:revision>80</cp:revision>
  <dcterms:created xsi:type="dcterms:W3CDTF">2024-04-05T13:56:38Z</dcterms:created>
  <dcterms:modified xsi:type="dcterms:W3CDTF">2024-05-04T11:23:12Z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0x010100620396163974014BBE8004A465F4F738</vt:lpwstr>
  </property>
</Properties>
</file>