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1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6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A9A943-04D2-4F54-9375-AF675429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1"/>
            <a:ext cx="9486900" cy="41626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5935" y="2755006"/>
            <a:ext cx="8115300" cy="1713216"/>
          </a:xfrm>
        </p:spPr>
        <p:txBody>
          <a:bodyPr anchor="b">
            <a:normAutofit/>
          </a:bodyPr>
          <a:lstStyle/>
          <a:p>
            <a:r>
              <a:rPr lang="ru-RU" dirty="0" err="1">
                <a:solidFill>
                  <a:schemeClr val="bg2"/>
                </a:solidFill>
              </a:rPr>
              <a:t>Náboženské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svátky</a:t>
            </a:r>
            <a:r>
              <a:rPr lang="ru-RU" dirty="0">
                <a:solidFill>
                  <a:schemeClr val="bg2"/>
                </a:solidFill>
              </a:rPr>
              <a:t> a </a:t>
            </a:r>
            <a:r>
              <a:rPr lang="ru-RU" dirty="0" err="1">
                <a:solidFill>
                  <a:schemeClr val="bg2"/>
                </a:solidFill>
              </a:rPr>
              <a:t>obřady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Burjatů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 err="1">
                <a:solidFill>
                  <a:schemeClr val="bg2"/>
                </a:solidFill>
              </a:rPr>
              <a:t>buddhismus</a:t>
            </a:r>
            <a:r>
              <a:rPr lang="ru-RU" dirty="0">
                <a:solidFill>
                  <a:schemeClr val="bg2"/>
                </a:solidFill>
              </a:rPr>
              <a:t> &amp; </a:t>
            </a:r>
            <a:r>
              <a:rPr lang="ru-RU" dirty="0" err="1">
                <a:solidFill>
                  <a:schemeClr val="bg2"/>
                </a:solidFill>
              </a:rPr>
              <a:t>šamanismus</a:t>
            </a:r>
          </a:p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5935" y="4900459"/>
            <a:ext cx="8115300" cy="967381"/>
          </a:xfrm>
        </p:spPr>
        <p:txBody>
          <a:bodyPr anchor="t">
            <a:normAutofit/>
          </a:bodyPr>
          <a:lstStyle/>
          <a:p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Kostyleva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Mariia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в помещении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A47334AD-ADAD-FBBE-9CDF-205557AE6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ина, искусство, лошадь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E81677-46F3-336D-3DD9-1A67254CA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51BE5-706D-10D3-D7D6-28E34F51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656" y="2660149"/>
            <a:ext cx="2550941" cy="1031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Palden </a:t>
            </a:r>
            <a:r>
              <a:rPr lang="en-US" sz="3200" dirty="0" err="1"/>
              <a:t>Lhama</a:t>
            </a:r>
            <a:endParaRPr lang="en-US" sz="1100" b="1" kern="1200" cap="all" spc="300" baseline="0" dirty="0" err="1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15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7AE90-774A-57BB-886F-2A16734F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3061"/>
            <a:ext cx="9512429" cy="965458"/>
          </a:xfrm>
        </p:spPr>
        <p:txBody>
          <a:bodyPr/>
          <a:lstStyle/>
          <a:p>
            <a:r>
              <a:rPr lang="ru-RU" dirty="0" err="1"/>
              <a:t>Obřad</a:t>
            </a:r>
            <a:r>
              <a:rPr lang="ru-RU" dirty="0"/>
              <a:t> </a:t>
            </a:r>
            <a:r>
              <a:rPr lang="ru-RU" dirty="0" err="1"/>
              <a:t>Hii</a:t>
            </a:r>
            <a:r>
              <a:rPr lang="ru-RU" dirty="0"/>
              <a:t> </a:t>
            </a:r>
            <a:r>
              <a:rPr lang="ru-RU" dirty="0" err="1"/>
              <a:t>Morin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4844F0-D000-615D-AE61-5C4AD518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98" y="1836189"/>
            <a:ext cx="4574321" cy="4119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err="1"/>
              <a:t>Hii</a:t>
            </a:r>
            <a:r>
              <a:rPr lang="ru-RU" dirty="0"/>
              <a:t> </a:t>
            </a:r>
            <a:r>
              <a:rPr lang="ru-RU" err="1"/>
              <a:t>Morin</a:t>
            </a:r>
            <a:r>
              <a:rPr lang="ru-RU" dirty="0"/>
              <a:t> (</a:t>
            </a:r>
            <a:r>
              <a:rPr lang="ru-RU" err="1"/>
              <a:t>Kůň</a:t>
            </a:r>
            <a:r>
              <a:rPr lang="ru-RU" dirty="0"/>
              <a:t> </a:t>
            </a:r>
            <a:r>
              <a:rPr lang="ru-RU" err="1"/>
              <a:t>větru</a:t>
            </a:r>
            <a:r>
              <a:rPr lang="ru-RU" dirty="0"/>
              <a:t>) </a:t>
            </a:r>
            <a:endParaRPr lang="ru-RU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symbol</a:t>
            </a:r>
            <a:r>
              <a:rPr lang="ru-RU" dirty="0"/>
              <a:t> v </a:t>
            </a:r>
            <a:r>
              <a:rPr lang="ru-RU" dirty="0" err="1"/>
              <a:t>tibetském</a:t>
            </a:r>
            <a:r>
              <a:rPr lang="ru-RU" dirty="0"/>
              <a:t> </a:t>
            </a:r>
            <a:r>
              <a:rPr lang="ru-RU" dirty="0" err="1"/>
              <a:t>buddhismu</a:t>
            </a:r>
            <a:r>
              <a:rPr lang="ru-RU" dirty="0"/>
              <a:t> v </a:t>
            </a:r>
            <a:r>
              <a:rPr lang="ru-RU" dirty="0" err="1"/>
              <a:t>podobě</a:t>
            </a:r>
            <a:r>
              <a:rPr lang="ru-RU" dirty="0"/>
              <a:t> </a:t>
            </a:r>
            <a:r>
              <a:rPr lang="ru-RU" dirty="0" err="1"/>
              <a:t>koně</a:t>
            </a:r>
            <a:r>
              <a:rPr lang="ru-RU" dirty="0"/>
              <a:t> </a:t>
            </a:r>
            <a:r>
              <a:rPr lang="ru-RU" dirty="0" err="1"/>
              <a:t>nesoucího</a:t>
            </a:r>
            <a:r>
              <a:rPr lang="ru-RU" dirty="0"/>
              <a:t> </a:t>
            </a:r>
            <a:r>
              <a:rPr lang="ru-RU" dirty="0" err="1"/>
              <a:t>na</a:t>
            </a:r>
            <a:r>
              <a:rPr lang="ru-RU" dirty="0"/>
              <a:t> </a:t>
            </a:r>
            <a:r>
              <a:rPr lang="ru-RU" dirty="0" err="1"/>
              <a:t>zádech</a:t>
            </a:r>
            <a:r>
              <a:rPr lang="ru-RU" dirty="0"/>
              <a:t> „</a:t>
            </a:r>
            <a:r>
              <a:rPr lang="ru-RU" dirty="0" err="1"/>
              <a:t>čintamani</a:t>
            </a:r>
            <a:r>
              <a:rPr lang="ru-RU" dirty="0"/>
              <a:t>“, </a:t>
            </a:r>
            <a:r>
              <a:rPr lang="ru-RU" dirty="0" err="1"/>
              <a:t>tedy</a:t>
            </a:r>
            <a:r>
              <a:rPr lang="ru-RU" dirty="0"/>
              <a:t> </a:t>
            </a:r>
            <a:r>
              <a:rPr lang="ru-RU" dirty="0" err="1"/>
              <a:t>šperku</a:t>
            </a:r>
            <a:r>
              <a:rPr lang="ru-RU" dirty="0"/>
              <a:t>, </a:t>
            </a:r>
            <a:r>
              <a:rPr lang="ru-RU" dirty="0" err="1"/>
              <a:t>který</a:t>
            </a:r>
            <a:r>
              <a:rPr lang="ru-RU" dirty="0"/>
              <a:t> </a:t>
            </a:r>
            <a:r>
              <a:rPr lang="ru-RU" dirty="0" err="1"/>
              <a:t>plní</a:t>
            </a:r>
            <a:r>
              <a:rPr lang="ru-RU" dirty="0"/>
              <a:t> </a:t>
            </a:r>
            <a:r>
              <a:rPr lang="ru-RU" dirty="0" err="1"/>
              <a:t>přání</a:t>
            </a:r>
            <a:r>
              <a:rPr lang="ru-RU" dirty="0"/>
              <a:t> a </a:t>
            </a:r>
            <a:r>
              <a:rPr lang="ru-RU" dirty="0" err="1"/>
              <a:t>přináší</a:t>
            </a:r>
            <a:r>
              <a:rPr lang="ru-RU" dirty="0"/>
              <a:t> </a:t>
            </a:r>
            <a:r>
              <a:rPr lang="ru-RU" dirty="0" err="1"/>
              <a:t>blahobyt</a:t>
            </a:r>
            <a:r>
              <a:rPr lang="ru-RU" dirty="0"/>
              <a:t>.</a:t>
            </a:r>
          </a:p>
        </p:txBody>
      </p:sp>
      <p:pic>
        <p:nvPicPr>
          <p:cNvPr id="7" name="Объект 6" descr="Изображение выглядит как картина, искусство, рисунок, Изобразительн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83DD2D-6564-88F8-12A9-39C3D9828C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716" y="1430303"/>
            <a:ext cx="6983697" cy="5174973"/>
          </a:xfrm>
        </p:spPr>
      </p:pic>
      <p:pic>
        <p:nvPicPr>
          <p:cNvPr id="8" name="Рисунок 7" descr="Изображение выглядит как текст, рисунок, искусство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6C5C1F75-A703-BB2B-626C-F62936B3F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64" y="3797446"/>
            <a:ext cx="4036290" cy="30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на открытом воздухе, человек, земля, флаг&#10;&#10;Автоматически созданное описание">
            <a:extLst>
              <a:ext uri="{FF2B5EF4-FFF2-40B4-BE49-F238E27FC236}">
                <a16:creationId xmlns:a16="http://schemas.microsoft.com/office/drawing/2014/main" id="{2944CB0F-77F5-A217-59B6-4BF3E7D81E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7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дерево, на открытом воздухе, туман&#10;&#10;Автоматически созданное описание">
            <a:extLst>
              <a:ext uri="{FF2B5EF4-FFF2-40B4-BE49-F238E27FC236}">
                <a16:creationId xmlns:a16="http://schemas.microsoft.com/office/drawing/2014/main" id="{64961712-AE1A-D9B4-CD58-CECE7DB4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7" y="234895"/>
            <a:ext cx="9475303" cy="63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на открытом воздух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416088B-B6D2-881A-D775-4F5E981DF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261" y="233806"/>
            <a:ext cx="9508433" cy="63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на открытом воздухе, строительств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10A12C0F-A63B-3FEA-90E4-DF29599F6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869" y="79514"/>
            <a:ext cx="9544262" cy="66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8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45DA7-9980-E886-3C13-A90B1C5D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4" y="1971"/>
            <a:ext cx="3405697" cy="804473"/>
          </a:xfrm>
        </p:spPr>
        <p:txBody>
          <a:bodyPr/>
          <a:lstStyle/>
          <a:p>
            <a:r>
              <a:rPr lang="ru-RU" dirty="0" err="1"/>
              <a:t>Burjati</a:t>
            </a:r>
          </a:p>
        </p:txBody>
      </p:sp>
      <p:pic>
        <p:nvPicPr>
          <p:cNvPr id="6" name="Объект 5" descr="Изображение выглядит как человек, одежда, на открытом воздухе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A0EE7D9-D83F-4F76-61DF-D783558C1E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35" y="1952523"/>
            <a:ext cx="7321826" cy="4793145"/>
          </a:xfrm>
        </p:spPr>
      </p:pic>
      <p:pic>
        <p:nvPicPr>
          <p:cNvPr id="5" name="Объект 4" descr="Изображение выглядит как текст, карта, атлас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ACD8213-E79A-604E-4130-9BE7425BD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66" y="2773408"/>
            <a:ext cx="3735577" cy="3938105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13D120-C055-6931-6BBC-4045E5B4CAEF}"/>
              </a:ext>
            </a:extLst>
          </p:cNvPr>
          <p:cNvSpPr/>
          <p:nvPr/>
        </p:nvSpPr>
        <p:spPr>
          <a:xfrm>
            <a:off x="4174434" y="2142435"/>
            <a:ext cx="11043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C14A0E-70CB-22B5-9990-189EC63563AF}"/>
              </a:ext>
            </a:extLst>
          </p:cNvPr>
          <p:cNvSpPr/>
          <p:nvPr/>
        </p:nvSpPr>
        <p:spPr>
          <a:xfrm>
            <a:off x="4486413" y="1979543"/>
            <a:ext cx="99391" cy="4737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14EEE25-D93C-5C2B-B22D-4DF614B8F8C9}"/>
              </a:ext>
            </a:extLst>
          </p:cNvPr>
          <p:cNvSpPr txBox="1">
            <a:spLocks/>
          </p:cNvSpPr>
          <p:nvPr/>
        </p:nvSpPr>
        <p:spPr>
          <a:xfrm>
            <a:off x="738040" y="1005627"/>
            <a:ext cx="9957690" cy="195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Burjati</a:t>
            </a:r>
            <a:r>
              <a:rPr lang="ru-RU" dirty="0"/>
              <a:t> - </a:t>
            </a:r>
            <a:r>
              <a:rPr lang="ru-RU" dirty="0" err="1"/>
              <a:t>je</a:t>
            </a:r>
            <a:r>
              <a:rPr lang="ru-RU" dirty="0"/>
              <a:t> </a:t>
            </a:r>
            <a:r>
              <a:rPr lang="ru-RU" dirty="0" err="1"/>
              <a:t>malý</a:t>
            </a:r>
            <a:r>
              <a:rPr lang="ru-RU" dirty="0"/>
              <a:t> </a:t>
            </a:r>
            <a:r>
              <a:rPr lang="ru-RU" dirty="0" err="1"/>
              <a:t>národ</a:t>
            </a:r>
            <a:r>
              <a:rPr lang="ru-RU" dirty="0"/>
              <a:t>, </a:t>
            </a:r>
            <a:r>
              <a:rPr lang="ru-RU" dirty="0" err="1"/>
              <a:t>který</a:t>
            </a:r>
            <a:r>
              <a:rPr lang="ru-RU" dirty="0"/>
              <a:t> </a:t>
            </a:r>
            <a:r>
              <a:rPr lang="ru-RU" dirty="0" err="1"/>
              <a:t>se</a:t>
            </a:r>
            <a:r>
              <a:rPr lang="ru-RU" dirty="0"/>
              <a:t> </a:t>
            </a:r>
            <a:r>
              <a:rPr lang="ru-RU" dirty="0" err="1"/>
              <a:t>nachází</a:t>
            </a:r>
            <a:r>
              <a:rPr lang="ru-RU" dirty="0"/>
              <a:t> </a:t>
            </a:r>
            <a:r>
              <a:rPr lang="ru-RU" dirty="0" err="1"/>
              <a:t>především</a:t>
            </a:r>
            <a:r>
              <a:rPr lang="ru-RU" dirty="0"/>
              <a:t> </a:t>
            </a:r>
            <a:r>
              <a:rPr lang="ru-RU" dirty="0" err="1"/>
              <a:t>na</a:t>
            </a:r>
            <a:r>
              <a:rPr lang="ru-RU" dirty="0"/>
              <a:t> </a:t>
            </a:r>
            <a:r>
              <a:rPr lang="ru-RU" dirty="0" err="1"/>
              <a:t>území</a:t>
            </a:r>
            <a:r>
              <a:rPr lang="ru-RU" dirty="0"/>
              <a:t> </a:t>
            </a:r>
            <a:r>
              <a:rPr lang="ru-RU" dirty="0" err="1"/>
              <a:t>Burjatské</a:t>
            </a:r>
            <a:r>
              <a:rPr lang="ru-RU" dirty="0"/>
              <a:t> </a:t>
            </a:r>
            <a:r>
              <a:rPr lang="ru-RU" dirty="0" err="1"/>
              <a:t>republiky</a:t>
            </a:r>
            <a:r>
              <a:rPr lang="ru-RU" dirty="0"/>
              <a:t> a </a:t>
            </a:r>
            <a:r>
              <a:rPr lang="ru-RU" dirty="0" err="1"/>
              <a:t>Irkutské</a:t>
            </a:r>
            <a:r>
              <a:rPr lang="ru-RU" dirty="0"/>
              <a:t> </a:t>
            </a:r>
            <a:r>
              <a:rPr lang="ru-RU" dirty="0" err="1"/>
              <a:t>oblasti</a:t>
            </a:r>
            <a:r>
              <a:rPr lang="ru-RU" dirty="0"/>
              <a:t> v </a:t>
            </a:r>
            <a:r>
              <a:rPr lang="ru-RU" dirty="0" err="1"/>
              <a:t>Rusku</a:t>
            </a:r>
            <a:r>
              <a:rPr lang="ru-RU" dirty="0"/>
              <a:t>.</a:t>
            </a:r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296933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DB3BD9E-E9E5-4FE1-8F3B-B32A5E56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F566212-BF1A-4B26-9F2A-EC11D81A0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текст, графический дизайн, График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192669D7-270A-3049-F32C-0765F7F9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371600" y="1371601"/>
            <a:ext cx="9486899" cy="4114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057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14140-F9AE-3A70-2A38-73C93450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92" y="149180"/>
            <a:ext cx="2940141" cy="663262"/>
          </a:xfrm>
        </p:spPr>
        <p:txBody>
          <a:bodyPr/>
          <a:lstStyle/>
          <a:p>
            <a:r>
              <a:rPr lang="ru-RU" dirty="0" err="1"/>
              <a:t>Sagaalgan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B4AD5-BC98-BEAE-2798-7A65D9AF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439841"/>
            <a:ext cx="6323178" cy="30238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err="1"/>
              <a:t>Sagaalgan</a:t>
            </a:r>
            <a:r>
              <a:rPr lang="ru-RU" dirty="0"/>
              <a:t> (</a:t>
            </a:r>
            <a:r>
              <a:rPr lang="ru-RU" dirty="0">
                <a:ea typeface="+mj-lt"/>
                <a:cs typeface="+mj-lt"/>
              </a:rPr>
              <a:t>z </a:t>
            </a:r>
            <a:r>
              <a:rPr lang="ru-RU" err="1">
                <a:ea typeface="+mj-lt"/>
                <a:cs typeface="+mj-lt"/>
              </a:rPr>
              <a:t>burjatštiny</a:t>
            </a:r>
            <a:r>
              <a:rPr lang="ru-RU" dirty="0">
                <a:ea typeface="+mj-lt"/>
                <a:cs typeface="+mj-lt"/>
              </a:rPr>
              <a:t> -  </a:t>
            </a:r>
            <a:r>
              <a:rPr lang="ru-RU" err="1">
                <a:ea typeface="+mj-lt"/>
                <a:cs typeface="+mj-lt"/>
              </a:rPr>
              <a:t>bílý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měsíc</a:t>
            </a:r>
            <a:r>
              <a:rPr lang="ru-RU" dirty="0"/>
              <a:t>) </a:t>
            </a:r>
            <a:r>
              <a:rPr lang="ru-RU" err="1"/>
              <a:t>je</a:t>
            </a:r>
            <a:r>
              <a:rPr lang="ru-RU" dirty="0"/>
              <a:t> </a:t>
            </a:r>
            <a:r>
              <a:rPr lang="ru-RU" err="1"/>
              <a:t>buddhistický</a:t>
            </a:r>
            <a:r>
              <a:rPr lang="ru-RU" dirty="0"/>
              <a:t> </a:t>
            </a:r>
            <a:r>
              <a:rPr lang="ru-RU" err="1"/>
              <a:t>nový</a:t>
            </a:r>
            <a:r>
              <a:rPr lang="ru-RU" dirty="0"/>
              <a:t> </a:t>
            </a:r>
            <a:r>
              <a:rPr lang="ru-RU" err="1"/>
              <a:t>rok</a:t>
            </a:r>
            <a:r>
              <a:rPr lang="ru-RU" dirty="0"/>
              <a:t> </a:t>
            </a:r>
            <a:r>
              <a:rPr lang="ru-RU" err="1"/>
              <a:t>podle</a:t>
            </a:r>
            <a:r>
              <a:rPr lang="ru-RU" dirty="0"/>
              <a:t> </a:t>
            </a:r>
            <a:r>
              <a:rPr lang="ru-RU" err="1"/>
              <a:t>lunárního</a:t>
            </a:r>
            <a:r>
              <a:rPr lang="ru-RU" dirty="0"/>
              <a:t> </a:t>
            </a:r>
            <a:r>
              <a:rPr lang="ru-RU" err="1"/>
              <a:t>kalendáře</a:t>
            </a:r>
            <a:r>
              <a:rPr lang="ru-RU" dirty="0"/>
              <a:t> a </a:t>
            </a:r>
            <a:r>
              <a:rPr lang="ru-RU" err="1"/>
              <a:t>jeden</a:t>
            </a:r>
            <a:r>
              <a:rPr lang="ru-RU" dirty="0"/>
              <a:t> z </a:t>
            </a:r>
            <a:r>
              <a:rPr lang="ru-RU" err="1"/>
              <a:t>největších</a:t>
            </a:r>
            <a:r>
              <a:rPr lang="ru-RU" dirty="0"/>
              <a:t> </a:t>
            </a:r>
            <a:r>
              <a:rPr lang="ru-RU" err="1"/>
              <a:t>svátků</a:t>
            </a:r>
            <a:r>
              <a:rPr lang="ru-RU" dirty="0"/>
              <a:t> </a:t>
            </a:r>
            <a:r>
              <a:rPr lang="ru-RU" err="1"/>
              <a:t>burjat</a:t>
            </a:r>
            <a:r>
              <a:rPr lang="ru-RU" dirty="0"/>
              <a:t>. </a:t>
            </a:r>
          </a:p>
          <a:p>
            <a:endParaRPr lang="ru-RU" dirty="0"/>
          </a:p>
          <a:p>
            <a:r>
              <a:rPr lang="ru-RU" dirty="0" err="1"/>
              <a:t>Menge</a:t>
            </a:r>
            <a:r>
              <a:rPr lang="ru-RU" dirty="0"/>
              <a:t> — </a:t>
            </a:r>
            <a:r>
              <a:rPr lang="ru-RU" dirty="0" err="1"/>
              <a:t>je</a:t>
            </a:r>
            <a:r>
              <a:rPr lang="ru-RU" dirty="0"/>
              <a:t> </a:t>
            </a:r>
            <a:r>
              <a:rPr lang="ru-RU" dirty="0" err="1"/>
              <a:t>rodová</a:t>
            </a:r>
            <a:r>
              <a:rPr lang="ru-RU" dirty="0"/>
              <a:t> </a:t>
            </a:r>
            <a:r>
              <a:rPr lang="ru-RU" dirty="0" err="1"/>
              <a:t>meta</a:t>
            </a:r>
            <a:r>
              <a:rPr lang="ru-RU" dirty="0"/>
              <a:t>, </a:t>
            </a:r>
            <a:r>
              <a:rPr lang="ru-RU" dirty="0" err="1"/>
              <a:t>znamení</a:t>
            </a:r>
            <a:r>
              <a:rPr lang="ru-RU" dirty="0"/>
              <a:t>, </a:t>
            </a:r>
            <a:r>
              <a:rPr lang="ru-RU" dirty="0" err="1"/>
              <a:t>které</a:t>
            </a:r>
            <a:r>
              <a:rPr lang="ru-RU" dirty="0"/>
              <a:t> </a:t>
            </a:r>
            <a:r>
              <a:rPr lang="ru-RU" dirty="0" err="1"/>
              <a:t>má</a:t>
            </a:r>
            <a:r>
              <a:rPr lang="ru-RU" dirty="0"/>
              <a:t> </a:t>
            </a:r>
            <a:r>
              <a:rPr lang="ru-RU" dirty="0" err="1"/>
              <a:t>každý</a:t>
            </a:r>
            <a:r>
              <a:rPr lang="ru-RU" dirty="0"/>
              <a:t> </a:t>
            </a:r>
            <a:r>
              <a:rPr lang="ru-RU" dirty="0" err="1"/>
              <a:t>člověk</a:t>
            </a:r>
            <a:r>
              <a:rPr lang="ru-RU" dirty="0"/>
              <a:t>, </a:t>
            </a:r>
            <a:r>
              <a:rPr lang="ru-RU" dirty="0" err="1"/>
              <a:t>ovlivňuje</a:t>
            </a:r>
            <a:r>
              <a:rPr lang="ru-RU" dirty="0"/>
              <a:t> </a:t>
            </a:r>
            <a:r>
              <a:rPr lang="ru-RU" dirty="0" err="1"/>
              <a:t>zdraví</a:t>
            </a:r>
            <a:r>
              <a:rPr lang="ru-RU" dirty="0"/>
              <a:t>, </a:t>
            </a:r>
            <a:r>
              <a:rPr lang="ru-RU" dirty="0" err="1"/>
              <a:t>ducha</a:t>
            </a:r>
            <a:r>
              <a:rPr lang="ru-RU" dirty="0"/>
              <a:t>, </a:t>
            </a:r>
            <a:r>
              <a:rPr lang="ru-RU" dirty="0" err="1"/>
              <a:t>tělo</a:t>
            </a:r>
            <a:r>
              <a:rPr lang="ru-RU" dirty="0"/>
              <a:t>, </a:t>
            </a:r>
            <a:r>
              <a:rPr lang="ru-RU" dirty="0" err="1"/>
              <a:t>charakter</a:t>
            </a:r>
            <a:r>
              <a:rPr lang="ru-RU" dirty="0"/>
              <a:t>, </a:t>
            </a:r>
            <a:r>
              <a:rPr lang="ru-RU" dirty="0" err="1"/>
              <a:t>mysl</a:t>
            </a:r>
            <a:r>
              <a:rPr lang="ru-RU" dirty="0"/>
              <a:t>. </a:t>
            </a:r>
            <a:r>
              <a:rPr lang="ru-RU" dirty="0" err="1"/>
              <a:t>Existuje</a:t>
            </a:r>
            <a:r>
              <a:rPr lang="ru-RU" dirty="0"/>
              <a:t> </a:t>
            </a:r>
            <a:r>
              <a:rPr lang="ru-RU" dirty="0" err="1"/>
              <a:t>celkem</a:t>
            </a:r>
            <a:r>
              <a:rPr lang="ru-RU" dirty="0"/>
              <a:t> 9 </a:t>
            </a:r>
            <a:r>
              <a:rPr lang="ru-RU" dirty="0" err="1"/>
              <a:t>mange</a:t>
            </a:r>
            <a:r>
              <a:rPr lang="ru-RU" dirty="0"/>
              <a:t>.</a:t>
            </a:r>
          </a:p>
        </p:txBody>
      </p:sp>
      <p:pic>
        <p:nvPicPr>
          <p:cNvPr id="6" name="Рисунок 5" descr="Изображение выглядит как круг, зарисовка, рисунок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3DAFA576-AA4B-3D39-15C1-3D217F13A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632" y="813049"/>
            <a:ext cx="5706723" cy="562666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811399DC-ECAA-9AD3-2BEB-B8F01C3AB5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79" y="4746535"/>
            <a:ext cx="6659216" cy="19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161D8-1745-E049-1FD3-EDF3B316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223889"/>
            <a:ext cx="2705101" cy="2508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dugjuuba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1EC94-DF31-985D-6663-CFE17395F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867" y="4340181"/>
            <a:ext cx="2715833" cy="1543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cap="all" spc="300" dirty="0">
                <a:ea typeface="+mj-ea"/>
                <a:cs typeface="+mj-cs"/>
              </a:rPr>
              <a:t> </a:t>
            </a:r>
            <a:r>
              <a:rPr lang="en-US" cap="all" spc="300" err="1">
                <a:ea typeface="+mj-ea"/>
                <a:cs typeface="+mj-cs"/>
              </a:rPr>
              <a:t>rituální</a:t>
            </a:r>
            <a:r>
              <a:rPr lang="en-US" cap="all" spc="300" dirty="0">
                <a:ea typeface="+mj-ea"/>
                <a:cs typeface="+mj-cs"/>
              </a:rPr>
              <a:t> </a:t>
            </a:r>
            <a:r>
              <a:rPr lang="en-US" cap="all" spc="300" err="1">
                <a:ea typeface="+mj-ea"/>
                <a:cs typeface="+mj-cs"/>
              </a:rPr>
              <a:t>oheň</a:t>
            </a:r>
            <a:r>
              <a:rPr lang="en-US" cap="all" spc="300" dirty="0">
                <a:ea typeface="+mj-ea"/>
                <a:cs typeface="+mj-cs"/>
              </a:rPr>
              <a:t> </a:t>
            </a:r>
          </a:p>
        </p:txBody>
      </p:sp>
      <p:pic>
        <p:nvPicPr>
          <p:cNvPr id="4" name="Рисунок 3" descr="Изображение выглядит как пожар, на открытом воздухе, жара, фейерверк&#10;&#10;Автоматически созданное описание">
            <a:extLst>
              <a:ext uri="{FF2B5EF4-FFF2-40B4-BE49-F238E27FC236}">
                <a16:creationId xmlns:a16="http://schemas.microsoft.com/office/drawing/2014/main" id="{74D26013-4257-6121-9E80-446C1800C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0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A0ED4-7EEB-3E28-7FAE-2FFA5DAE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55235"/>
            <a:ext cx="9512429" cy="965458"/>
          </a:xfrm>
        </p:spPr>
        <p:txBody>
          <a:bodyPr/>
          <a:lstStyle/>
          <a:p>
            <a:r>
              <a:rPr lang="ru-RU" dirty="0" err="1"/>
              <a:t>Butuu</a:t>
            </a:r>
            <a:r>
              <a:rPr lang="ru-RU" dirty="0"/>
              <a:t> </a:t>
            </a:r>
            <a:r>
              <a:rPr lang="ru-RU" dirty="0" err="1"/>
              <a:t>Uder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2E110-EF73-BB01-7078-2D5B9E41F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889" y="2057400"/>
            <a:ext cx="4722304" cy="4616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/>
          </a:p>
          <a:p>
            <a:r>
              <a:rPr lang="ru-RU" dirty="0"/>
              <a:t> </a:t>
            </a:r>
            <a:r>
              <a:rPr lang="ru-RU" dirty="0" err="1"/>
              <a:t>vaření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jídla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na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svátek</a:t>
            </a:r>
            <a:endParaRPr lang="ru-RU" dirty="0">
              <a:ea typeface="+mj-lt"/>
              <a:cs typeface="+mj-lt"/>
            </a:endParaRPr>
          </a:p>
          <a:p>
            <a:r>
              <a:rPr lang="ru-RU" dirty="0">
                <a:ea typeface="+mj-lt"/>
                <a:cs typeface="+mj-lt"/>
              </a:rPr>
              <a:t> </a:t>
            </a:r>
            <a:r>
              <a:rPr lang="ru-RU" dirty="0" err="1">
                <a:ea typeface="+mj-lt"/>
                <a:cs typeface="+mj-lt"/>
              </a:rPr>
              <a:t>úklid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domu</a:t>
            </a:r>
            <a:endParaRPr lang="ru-RU" dirty="0">
              <a:ea typeface="+mj-lt"/>
              <a:cs typeface="+mj-lt"/>
            </a:endParaRPr>
          </a:p>
          <a:p>
            <a:r>
              <a:rPr lang="ru-RU" dirty="0"/>
              <a:t> </a:t>
            </a:r>
            <a:r>
              <a:rPr lang="ru-RU" dirty="0" err="1"/>
              <a:t>nákup</a:t>
            </a:r>
            <a:r>
              <a:rPr lang="ru-RU" dirty="0"/>
              <a:t> </a:t>
            </a:r>
            <a:r>
              <a:rPr lang="ru-RU" dirty="0" err="1"/>
              <a:t>vlajek</a:t>
            </a:r>
            <a:r>
              <a:rPr lang="ru-RU" dirty="0"/>
              <a:t> „</a:t>
            </a:r>
            <a:r>
              <a:rPr lang="ru-RU" dirty="0" err="1"/>
              <a:t>Hii</a:t>
            </a:r>
            <a:r>
              <a:rPr lang="ru-RU" dirty="0"/>
              <a:t> </a:t>
            </a:r>
            <a:r>
              <a:rPr lang="ru-RU" dirty="0" err="1"/>
              <a:t>Morin</a:t>
            </a:r>
            <a:r>
              <a:rPr lang="ru-RU" dirty="0"/>
              <a:t>“ </a:t>
            </a:r>
          </a:p>
          <a:p>
            <a:r>
              <a:rPr lang="ru-RU" err="1"/>
              <a:t>příprava</a:t>
            </a:r>
            <a:r>
              <a:rPr lang="ru-RU" dirty="0"/>
              <a:t> </a:t>
            </a:r>
            <a:r>
              <a:rPr lang="ru-RU" err="1"/>
              <a:t>obětního</a:t>
            </a:r>
            <a:r>
              <a:rPr lang="ru-RU" dirty="0"/>
              <a:t> </a:t>
            </a:r>
            <a:r>
              <a:rPr lang="ru-RU" err="1"/>
              <a:t>oltáře</a:t>
            </a:r>
            <a:endParaRPr lang="ru-RU"/>
          </a:p>
          <a:p>
            <a:r>
              <a:rPr lang="ru-RU" dirty="0" err="1"/>
              <a:t>zákaz</a:t>
            </a:r>
            <a:r>
              <a:rPr lang="ru-RU" dirty="0"/>
              <a:t> </a:t>
            </a:r>
            <a:r>
              <a:rPr lang="ru-RU" dirty="0" err="1"/>
              <a:t>konzumace</a:t>
            </a:r>
            <a:r>
              <a:rPr lang="ru-RU" dirty="0"/>
              <a:t> </a:t>
            </a:r>
            <a:r>
              <a:rPr lang="ru-RU" dirty="0" err="1"/>
              <a:t>masa</a:t>
            </a:r>
            <a:r>
              <a:rPr lang="ru-RU" dirty="0"/>
              <a:t> a </a:t>
            </a:r>
            <a:r>
              <a:rPr lang="ru-RU" dirty="0" err="1"/>
              <a:t>alkoholu</a:t>
            </a:r>
            <a:endParaRPr lang="ru-RU" dirty="0" err="1">
              <a:solidFill>
                <a:srgbClr val="000000"/>
              </a:solidFill>
            </a:endParaRPr>
          </a:p>
          <a:p>
            <a:r>
              <a:rPr lang="ru-RU" dirty="0" err="1"/>
              <a:t>zakázáno</a:t>
            </a:r>
            <a:r>
              <a:rPr lang="ru-RU" dirty="0"/>
              <a:t> </a:t>
            </a:r>
            <a:r>
              <a:rPr lang="ru-RU" dirty="0" err="1"/>
              <a:t>nadávat</a:t>
            </a:r>
            <a:endParaRPr lang="ru-RU" dirty="0"/>
          </a:p>
        </p:txBody>
      </p:sp>
      <p:pic>
        <p:nvPicPr>
          <p:cNvPr id="6" name="Рисунок 5" descr="Изображение выглядит как еда, Кулинария, блюдо, Легкая закуска&#10;&#10;Автоматически созданное описание">
            <a:extLst>
              <a:ext uri="{FF2B5EF4-FFF2-40B4-BE49-F238E27FC236}">
                <a16:creationId xmlns:a16="http://schemas.microsoft.com/office/drawing/2014/main" id="{2B75843D-8438-535A-1B69-D2C440D1B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48" y="2060335"/>
            <a:ext cx="6703390" cy="44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CFD91-EDA5-03A4-4BC5-6762431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281" y="-2717"/>
            <a:ext cx="4077772" cy="1303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cap="all" spc="300" baseline="0" dirty="0">
                <a:latin typeface="+mj-lt"/>
                <a:ea typeface="+mj-ea"/>
                <a:cs typeface="+mj-cs"/>
              </a:rPr>
              <a:t>Pravidla pro vytvoření oltáře:</a:t>
            </a:r>
          </a:p>
          <a:p>
            <a:endParaRPr lang="en-US" sz="27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50817-8848-3D8D-36DA-A15AA08F8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0880" y="1052733"/>
            <a:ext cx="4431939" cy="52529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V </a:t>
            </a:r>
            <a:r>
              <a:rPr lang="en-US" sz="1600" err="1"/>
              <a:t>první</a:t>
            </a:r>
            <a:r>
              <a:rPr lang="en-US" sz="1600" dirty="0"/>
              <a:t> </a:t>
            </a:r>
            <a:r>
              <a:rPr lang="en-US" sz="1600" err="1"/>
              <a:t>misce</a:t>
            </a:r>
            <a:r>
              <a:rPr lang="en-US" sz="1600" dirty="0"/>
              <a:t> je </a:t>
            </a:r>
            <a:r>
              <a:rPr lang="en-US" sz="1600" err="1"/>
              <a:t>voda</a:t>
            </a:r>
            <a:r>
              <a:rPr lang="en-US" sz="1600" dirty="0"/>
              <a:t> (Burhan z </a:t>
            </a:r>
            <a:r>
              <a:rPr lang="en-US" sz="1600" err="1"/>
              <a:t>ní</a:t>
            </a:r>
            <a:r>
              <a:rPr lang="en-US" sz="1600" dirty="0"/>
              <a:t> </a:t>
            </a:r>
            <a:r>
              <a:rPr lang="en-US" sz="1600" err="1"/>
              <a:t>pije</a:t>
            </a:r>
            <a:r>
              <a:rPr lang="en-US" sz="1600" dirty="0"/>
              <a:t>).</a:t>
            </a:r>
          </a:p>
          <a:p>
            <a:r>
              <a:rPr lang="en-US" sz="1600" dirty="0"/>
              <a:t>Ve </a:t>
            </a:r>
            <a:r>
              <a:rPr lang="en-US" sz="1600" err="1"/>
              <a:t>druhém</a:t>
            </a:r>
            <a:r>
              <a:rPr lang="en-US" sz="1600" dirty="0"/>
              <a:t> </a:t>
            </a:r>
            <a:r>
              <a:rPr lang="en-US" sz="1600" err="1"/>
              <a:t>šálku</a:t>
            </a:r>
            <a:r>
              <a:rPr lang="en-US" sz="1600" dirty="0"/>
              <a:t> </a:t>
            </a:r>
            <a:r>
              <a:rPr lang="en-US" sz="1600" err="1"/>
              <a:t>voda</a:t>
            </a:r>
            <a:r>
              <a:rPr lang="en-US" sz="1600" dirty="0"/>
              <a:t> (v </a:t>
            </a:r>
            <a:r>
              <a:rPr lang="en-US" sz="1600" err="1"/>
              <a:t>něm</a:t>
            </a:r>
            <a:r>
              <a:rPr lang="en-US" sz="1600" dirty="0"/>
              <a:t> Burhan </a:t>
            </a:r>
            <a:r>
              <a:rPr lang="en-US" sz="1600" err="1"/>
              <a:t>myje</a:t>
            </a:r>
            <a:r>
              <a:rPr lang="en-US" sz="1600" dirty="0"/>
              <a:t> </a:t>
            </a:r>
            <a:r>
              <a:rPr lang="en-US" sz="1600" err="1"/>
              <a:t>nohy</a:t>
            </a:r>
            <a:r>
              <a:rPr lang="en-US" sz="1600" dirty="0"/>
              <a:t>);</a:t>
            </a:r>
          </a:p>
          <a:p>
            <a:r>
              <a:rPr lang="en-US" sz="1600" dirty="0"/>
              <a:t>Ve </a:t>
            </a:r>
            <a:r>
              <a:rPr lang="en-US" sz="1600" err="1"/>
              <a:t>třetí</a:t>
            </a:r>
            <a:r>
              <a:rPr lang="en-US" sz="1600" dirty="0"/>
              <a:t> je </a:t>
            </a:r>
            <a:r>
              <a:rPr lang="en-US" sz="1600" err="1"/>
              <a:t>květina</a:t>
            </a:r>
            <a:r>
              <a:rPr lang="en-US" sz="1600" dirty="0"/>
              <a:t>, </a:t>
            </a:r>
            <a:r>
              <a:rPr lang="en-US" sz="1600" err="1"/>
              <a:t>může</a:t>
            </a:r>
            <a:r>
              <a:rPr lang="en-US" sz="1600" dirty="0"/>
              <a:t> </a:t>
            </a:r>
            <a:r>
              <a:rPr lang="en-US" sz="1600" err="1"/>
              <a:t>být</a:t>
            </a:r>
            <a:r>
              <a:rPr lang="en-US" sz="1600" dirty="0"/>
              <a:t> </a:t>
            </a:r>
            <a:r>
              <a:rPr lang="en-US" sz="1600" err="1"/>
              <a:t>umělá</a:t>
            </a:r>
            <a:r>
              <a:rPr lang="en-US" sz="1600" dirty="0"/>
              <a:t> (</a:t>
            </a:r>
            <a:r>
              <a:rPr lang="en-US" sz="1600" err="1"/>
              <a:t>ideálně</a:t>
            </a:r>
            <a:r>
              <a:rPr lang="en-US" sz="1600" dirty="0"/>
              <a:t> by </a:t>
            </a:r>
            <a:r>
              <a:rPr lang="en-US" sz="1600" err="1"/>
              <a:t>měl</a:t>
            </a:r>
            <a:r>
              <a:rPr lang="en-US" sz="1600" dirty="0"/>
              <a:t> </a:t>
            </a:r>
            <a:r>
              <a:rPr lang="en-US" sz="1600" err="1"/>
              <a:t>být</a:t>
            </a:r>
            <a:r>
              <a:rPr lang="en-US" sz="1600" dirty="0"/>
              <a:t> lotos)</a:t>
            </a:r>
          </a:p>
          <a:p>
            <a:r>
              <a:rPr lang="en-US" sz="1600" dirty="0"/>
              <a:t>Ve </a:t>
            </a:r>
            <a:r>
              <a:rPr lang="en-US" sz="1600" err="1"/>
              <a:t>čtvrté</a:t>
            </a:r>
            <a:r>
              <a:rPr lang="en-US" sz="1600" dirty="0"/>
              <a:t> </a:t>
            </a:r>
            <a:r>
              <a:rPr lang="en-US" sz="1600" err="1"/>
              <a:t>misce</a:t>
            </a:r>
            <a:r>
              <a:rPr lang="en-US" sz="1600" dirty="0"/>
              <a:t> je </a:t>
            </a:r>
            <a:r>
              <a:rPr lang="en-US" sz="1600" err="1"/>
              <a:t>také</a:t>
            </a:r>
            <a:r>
              <a:rPr lang="en-US" sz="1600" dirty="0"/>
              <a:t> </a:t>
            </a:r>
            <a:r>
              <a:rPr lang="en-US" sz="1600" err="1"/>
              <a:t>rýže</a:t>
            </a:r>
            <a:r>
              <a:rPr lang="en-US" sz="1600" dirty="0"/>
              <a:t> a do </a:t>
            </a:r>
            <a:r>
              <a:rPr lang="en-US" sz="1600" err="1"/>
              <a:t>ní</a:t>
            </a:r>
            <a:r>
              <a:rPr lang="en-US" sz="1600" dirty="0"/>
              <a:t> </a:t>
            </a:r>
            <a:r>
              <a:rPr lang="en-US" sz="1600" err="1"/>
              <a:t>vložíme</a:t>
            </a:r>
            <a:r>
              <a:rPr lang="en-US" sz="1600" dirty="0"/>
              <a:t> </a:t>
            </a:r>
            <a:r>
              <a:rPr lang="en-US" sz="1600" err="1"/>
              <a:t>nějaké</a:t>
            </a:r>
            <a:r>
              <a:rPr lang="en-US" sz="1600" dirty="0"/>
              <a:t> </a:t>
            </a:r>
            <a:r>
              <a:rPr lang="en-US" sz="1600" err="1"/>
              <a:t>kadidlo</a:t>
            </a:r>
            <a:r>
              <a:rPr lang="en-US" sz="1600" dirty="0"/>
              <a:t> (</a:t>
            </a:r>
            <a:r>
              <a:rPr lang="en-US" sz="1600" err="1"/>
              <a:t>Huze</a:t>
            </a:r>
            <a:r>
              <a:rPr lang="en-US" sz="1600" dirty="0"/>
              <a:t>). Tyto </a:t>
            </a:r>
            <a:r>
              <a:rPr lang="en-US" sz="1600" err="1"/>
              <a:t>kadidlo</a:t>
            </a:r>
            <a:r>
              <a:rPr lang="en-US" sz="1600" dirty="0"/>
              <a:t> </a:t>
            </a:r>
            <a:r>
              <a:rPr lang="en-US" sz="1600" err="1"/>
              <a:t>nikdy</a:t>
            </a:r>
            <a:r>
              <a:rPr lang="en-US" sz="1600" dirty="0"/>
              <a:t> </a:t>
            </a:r>
            <a:r>
              <a:rPr lang="en-US" sz="1600" err="1"/>
              <a:t>nezapálí</a:t>
            </a:r>
            <a:r>
              <a:rPr lang="en-US" sz="1600" dirty="0"/>
              <a:t>, </a:t>
            </a:r>
            <a:r>
              <a:rPr lang="en-US" sz="1600" err="1"/>
              <a:t>jsou</a:t>
            </a:r>
            <a:r>
              <a:rPr lang="en-US" sz="1600" dirty="0"/>
              <a:t> </a:t>
            </a:r>
            <a:r>
              <a:rPr lang="en-US" sz="1600" err="1"/>
              <a:t>jako</a:t>
            </a:r>
            <a:r>
              <a:rPr lang="en-US" sz="1600" dirty="0"/>
              <a:t> symbol </a:t>
            </a:r>
            <a:r>
              <a:rPr lang="en-US" sz="1600" err="1"/>
              <a:t>oběti</a:t>
            </a:r>
            <a:r>
              <a:rPr lang="en-US" sz="1600" dirty="0"/>
              <a:t> </a:t>
            </a:r>
            <a:r>
              <a:rPr lang="en-US" sz="1600" err="1"/>
              <a:t>zápachu</a:t>
            </a:r>
            <a:r>
              <a:rPr lang="en-US" sz="1600" dirty="0"/>
              <a:t>.</a:t>
            </a:r>
          </a:p>
          <a:p>
            <a:r>
              <a:rPr lang="en-US" sz="1600" err="1"/>
              <a:t>Dále</a:t>
            </a:r>
            <a:r>
              <a:rPr lang="en-US" sz="1600" dirty="0"/>
              <a:t> </a:t>
            </a:r>
            <a:r>
              <a:rPr lang="en-US" sz="1600" err="1"/>
              <a:t>instalují</a:t>
            </a:r>
            <a:r>
              <a:rPr lang="en-US" sz="1600" dirty="0"/>
              <a:t> Zulu (</a:t>
            </a:r>
            <a:r>
              <a:rPr lang="en-US" sz="1600" err="1"/>
              <a:t>lampa</a:t>
            </a:r>
            <a:r>
              <a:rPr lang="en-US" sz="1600" dirty="0"/>
              <a:t>) </a:t>
            </a:r>
            <a:r>
              <a:rPr lang="en-US" sz="1600" err="1"/>
              <a:t>nebo</a:t>
            </a:r>
            <a:r>
              <a:rPr lang="en-US" sz="1600" dirty="0"/>
              <a:t> </a:t>
            </a:r>
            <a:r>
              <a:rPr lang="en-US" sz="1600" err="1"/>
              <a:t>nahatu</a:t>
            </a:r>
            <a:r>
              <a:rPr lang="en-US" sz="1600" dirty="0"/>
              <a:t> (</a:t>
            </a:r>
            <a:r>
              <a:rPr lang="en-US" sz="1600" err="1"/>
              <a:t>speciální</a:t>
            </a:r>
            <a:r>
              <a:rPr lang="en-US" sz="1600" dirty="0"/>
              <a:t> </a:t>
            </a:r>
            <a:r>
              <a:rPr lang="en-US" sz="1600" err="1"/>
              <a:t>lampu</a:t>
            </a:r>
            <a:r>
              <a:rPr lang="en-US" sz="1600" dirty="0"/>
              <a:t> </a:t>
            </a:r>
            <a:r>
              <a:rPr lang="en-US" sz="1600" err="1"/>
              <a:t>na</a:t>
            </a:r>
            <a:r>
              <a:rPr lang="en-US" sz="1600" dirty="0"/>
              <a:t> </a:t>
            </a:r>
            <a:r>
              <a:rPr lang="en-US" sz="1600" err="1"/>
              <a:t>nohu</a:t>
            </a:r>
            <a:r>
              <a:rPr lang="en-US" sz="1600" dirty="0"/>
              <a:t>) a </a:t>
            </a:r>
            <a:r>
              <a:rPr lang="en-US" sz="1600" err="1"/>
              <a:t>uvnitř</a:t>
            </a:r>
            <a:r>
              <a:rPr lang="en-US" sz="1600" dirty="0"/>
              <a:t> </a:t>
            </a:r>
            <a:r>
              <a:rPr lang="en-US" sz="1600" err="1"/>
              <a:t>umístit</a:t>
            </a:r>
            <a:r>
              <a:rPr lang="en-US" sz="1600" dirty="0"/>
              <a:t> </a:t>
            </a:r>
            <a:r>
              <a:rPr lang="en-US" sz="1600" err="1"/>
              <a:t>svíčku</a:t>
            </a:r>
            <a:r>
              <a:rPr lang="en-US" sz="1600" dirty="0"/>
              <a:t>.</a:t>
            </a:r>
          </a:p>
          <a:p>
            <a:r>
              <a:rPr lang="en-US" sz="1600" dirty="0"/>
              <a:t>V 6 </a:t>
            </a:r>
            <a:r>
              <a:rPr lang="en-US" sz="1600" err="1"/>
              <a:t>misce</a:t>
            </a:r>
            <a:r>
              <a:rPr lang="en-US" sz="1600" dirty="0"/>
              <a:t> je </a:t>
            </a:r>
            <a:r>
              <a:rPr lang="en-US" sz="1600" err="1"/>
              <a:t>čistá</a:t>
            </a:r>
            <a:r>
              <a:rPr lang="en-US" sz="1600" dirty="0"/>
              <a:t> </a:t>
            </a:r>
            <a:r>
              <a:rPr lang="en-US" sz="1600" err="1"/>
              <a:t>voda</a:t>
            </a:r>
            <a:r>
              <a:rPr lang="en-US" sz="1600" dirty="0"/>
              <a:t> (</a:t>
            </a:r>
            <a:r>
              <a:rPr lang="en-US" sz="1600" err="1"/>
              <a:t>symbolizuje</a:t>
            </a:r>
            <a:r>
              <a:rPr lang="en-US" sz="1600" dirty="0"/>
              <a:t> </a:t>
            </a:r>
            <a:r>
              <a:rPr lang="en-US" sz="1600" err="1"/>
              <a:t>obětování</a:t>
            </a:r>
            <a:r>
              <a:rPr lang="en-US" sz="1600" dirty="0"/>
              <a:t> </a:t>
            </a:r>
            <a:r>
              <a:rPr lang="en-US" sz="1600" err="1"/>
              <a:t>vůně</a:t>
            </a:r>
            <a:r>
              <a:rPr lang="en-US" sz="1600" dirty="0"/>
              <a:t>.</a:t>
            </a:r>
          </a:p>
          <a:p>
            <a:r>
              <a:rPr lang="en-US" sz="1600" dirty="0"/>
              <a:t>K </a:t>
            </a:r>
            <a:r>
              <a:rPr lang="en-US" sz="1600" err="1"/>
              <a:t>vytvoření</a:t>
            </a:r>
            <a:r>
              <a:rPr lang="en-US" sz="1600" dirty="0"/>
              <a:t> </a:t>
            </a:r>
            <a:r>
              <a:rPr lang="en-US" sz="1600" err="1"/>
              <a:t>sedmé</a:t>
            </a:r>
            <a:r>
              <a:rPr lang="en-US" sz="1600" dirty="0"/>
              <a:t> </a:t>
            </a:r>
            <a:r>
              <a:rPr lang="en-US" sz="1600" err="1"/>
              <a:t>misky</a:t>
            </a:r>
            <a:r>
              <a:rPr lang="en-US" sz="1600" dirty="0"/>
              <a:t> je </a:t>
            </a:r>
            <a:r>
              <a:rPr lang="en-US" sz="1600" err="1"/>
              <a:t>třeba</a:t>
            </a:r>
            <a:r>
              <a:rPr lang="en-US" sz="1600" dirty="0"/>
              <a:t> </a:t>
            </a:r>
            <a:r>
              <a:rPr lang="en-US" sz="1600" err="1"/>
              <a:t>použít</a:t>
            </a:r>
            <a:r>
              <a:rPr lang="en-US" sz="1600" dirty="0"/>
              <a:t> </a:t>
            </a:r>
            <a:r>
              <a:rPr lang="en-US" sz="1600" err="1"/>
              <a:t>dva</a:t>
            </a:r>
            <a:r>
              <a:rPr lang="en-US" sz="1600" dirty="0"/>
              <a:t> </a:t>
            </a:r>
            <a:r>
              <a:rPr lang="en-US" sz="1600" err="1"/>
              <a:t>šálky</a:t>
            </a:r>
            <a:r>
              <a:rPr lang="en-US" sz="1600" dirty="0"/>
              <a:t>. </a:t>
            </a:r>
            <a:r>
              <a:rPr lang="en-US" sz="1600" err="1"/>
              <a:t>Nejprve</a:t>
            </a:r>
            <a:r>
              <a:rPr lang="en-US" sz="1600" dirty="0"/>
              <a:t> se do </a:t>
            </a:r>
            <a:r>
              <a:rPr lang="en-US" sz="1600" err="1"/>
              <a:t>mouky</a:t>
            </a:r>
            <a:r>
              <a:rPr lang="en-US" sz="1600" dirty="0"/>
              <a:t> </a:t>
            </a:r>
            <a:r>
              <a:rPr lang="en-US" sz="1600" err="1"/>
              <a:t>umístí</a:t>
            </a:r>
            <a:r>
              <a:rPr lang="en-US" sz="1600" dirty="0"/>
              <a:t> </a:t>
            </a:r>
            <a:r>
              <a:rPr lang="en-US" sz="1600" err="1"/>
              <a:t>sušenky</a:t>
            </a:r>
            <a:r>
              <a:rPr lang="en-US" sz="1600" dirty="0"/>
              <a:t>, </a:t>
            </a:r>
            <a:r>
              <a:rPr lang="en-US" sz="1600" err="1"/>
              <a:t>perníčky</a:t>
            </a:r>
            <a:r>
              <a:rPr lang="en-US" sz="1600" dirty="0"/>
              <a:t> s </a:t>
            </a:r>
            <a:r>
              <a:rPr lang="en-US" sz="1600" err="1"/>
              <a:t>hráškem</a:t>
            </a:r>
            <a:r>
              <a:rPr lang="en-US" sz="1600" dirty="0"/>
              <a:t> a </a:t>
            </a:r>
            <a:r>
              <a:rPr lang="en-US" sz="1600" err="1"/>
              <a:t>ve</a:t>
            </a:r>
            <a:r>
              <a:rPr lang="en-US" sz="1600" dirty="0"/>
              <a:t> </a:t>
            </a:r>
            <a:r>
              <a:rPr lang="en-US" sz="1600" err="1"/>
              <a:t>druhém</a:t>
            </a:r>
            <a:r>
              <a:rPr lang="en-US" sz="1600" dirty="0"/>
              <a:t> </a:t>
            </a:r>
            <a:r>
              <a:rPr lang="en-US" sz="1600" err="1"/>
              <a:t>jen</a:t>
            </a:r>
            <a:r>
              <a:rPr lang="en-US" sz="1600" dirty="0"/>
              <a:t> </a:t>
            </a:r>
            <a:r>
              <a:rPr lang="en-US" sz="1600" err="1"/>
              <a:t>na</a:t>
            </a:r>
            <a:r>
              <a:rPr lang="en-US" sz="1600" dirty="0"/>
              <a:t> </a:t>
            </a:r>
            <a:r>
              <a:rPr lang="en-US" sz="1600" err="1"/>
              <a:t>dno</a:t>
            </a:r>
            <a:r>
              <a:rPr lang="en-US" sz="1600" dirty="0"/>
              <a:t> </a:t>
            </a:r>
            <a:r>
              <a:rPr lang="en-US" sz="1600" err="1"/>
              <a:t>různobarevné</a:t>
            </a:r>
            <a:r>
              <a:rPr lang="en-US" sz="1600" dirty="0"/>
              <a:t> </a:t>
            </a:r>
            <a:r>
              <a:rPr lang="en-US" sz="1600" err="1"/>
              <a:t>bonbóny</a:t>
            </a:r>
            <a:r>
              <a:rPr lang="en-US" sz="1600" dirty="0"/>
              <a:t>, </a:t>
            </a:r>
            <a:r>
              <a:rPr lang="en-US" sz="1600" err="1"/>
              <a:t>poté</a:t>
            </a:r>
            <a:r>
              <a:rPr lang="en-US" sz="1600" dirty="0"/>
              <a:t> se </a:t>
            </a:r>
            <a:r>
              <a:rPr lang="en-US" sz="1600" err="1"/>
              <a:t>misky</a:t>
            </a:r>
            <a:r>
              <a:rPr lang="en-US" sz="1600" dirty="0"/>
              <a:t> </a:t>
            </a:r>
            <a:r>
              <a:rPr lang="en-US" sz="1600" err="1"/>
              <a:t>spojí</a:t>
            </a:r>
            <a:r>
              <a:rPr lang="en-US" sz="1600" dirty="0"/>
              <a:t> a </a:t>
            </a:r>
            <a:r>
              <a:rPr lang="en-US" sz="1600" err="1"/>
              <a:t>zmáčknou</a:t>
            </a:r>
            <a:r>
              <a:rPr lang="en-US" sz="1600" dirty="0"/>
              <a:t>. </a:t>
            </a:r>
            <a:r>
              <a:rPr lang="en-US" sz="1600" err="1"/>
              <a:t>Když</a:t>
            </a:r>
            <a:r>
              <a:rPr lang="en-US" sz="1600" dirty="0"/>
              <a:t> </a:t>
            </a:r>
            <a:r>
              <a:rPr lang="en-US" sz="1600" err="1"/>
              <a:t>sundáte</a:t>
            </a:r>
            <a:r>
              <a:rPr lang="en-US" sz="1600" dirty="0"/>
              <a:t> </a:t>
            </a:r>
            <a:r>
              <a:rPr lang="en-US" sz="1600" err="1"/>
              <a:t>první</a:t>
            </a:r>
            <a:r>
              <a:rPr lang="en-US" sz="1600" dirty="0"/>
              <a:t> </a:t>
            </a:r>
            <a:r>
              <a:rPr lang="en-US" sz="1600" err="1"/>
              <a:t>misku</a:t>
            </a:r>
            <a:r>
              <a:rPr lang="en-US" sz="1600" dirty="0"/>
              <a:t>, </a:t>
            </a:r>
            <a:r>
              <a:rPr lang="en-US" sz="1600" err="1"/>
              <a:t>získáte</a:t>
            </a:r>
            <a:r>
              <a:rPr lang="en-US" sz="1600" dirty="0"/>
              <a:t> „Balim“ s </a:t>
            </a:r>
            <a:r>
              <a:rPr lang="en-US" sz="1600" err="1"/>
              <a:t>krásným</a:t>
            </a:r>
            <a:r>
              <a:rPr lang="en-US" sz="1600" dirty="0"/>
              <a:t> </a:t>
            </a:r>
            <a:r>
              <a:rPr lang="en-US" sz="1600" err="1"/>
              <a:t>hráškem</a:t>
            </a:r>
            <a:r>
              <a:rPr lang="en-US" sz="1600" dirty="0"/>
              <a:t> z </a:t>
            </a:r>
            <a:r>
              <a:rPr lang="en-US" sz="1600" err="1"/>
              <a:t>barevných</a:t>
            </a:r>
            <a:r>
              <a:rPr lang="en-US" sz="1600" dirty="0"/>
              <a:t> </a:t>
            </a:r>
            <a:r>
              <a:rPr lang="en-US" sz="1600" err="1"/>
              <a:t>bonbónů</a:t>
            </a:r>
            <a:r>
              <a:rPr lang="en-US" sz="1600" dirty="0"/>
              <a:t>.</a:t>
            </a:r>
          </a:p>
          <a:p>
            <a:r>
              <a:rPr lang="en-US" sz="1600" err="1"/>
              <a:t>Poslední</a:t>
            </a:r>
            <a:r>
              <a:rPr lang="en-US" sz="1600" dirty="0"/>
              <a:t> </a:t>
            </a:r>
            <a:r>
              <a:rPr lang="en-US" sz="1600" err="1"/>
              <a:t>kalich</a:t>
            </a:r>
            <a:r>
              <a:rPr lang="en-US" sz="1600" dirty="0"/>
              <a:t> </a:t>
            </a:r>
            <a:r>
              <a:rPr lang="en-US" sz="1600" err="1"/>
              <a:t>představuje</a:t>
            </a:r>
            <a:r>
              <a:rPr lang="en-US" sz="1600" dirty="0"/>
              <a:t> </a:t>
            </a:r>
            <a:r>
              <a:rPr lang="en-US" sz="1600" err="1"/>
              <a:t>Hudba</a:t>
            </a:r>
            <a:r>
              <a:rPr lang="en-US" sz="1600" dirty="0"/>
              <a:t>. </a:t>
            </a:r>
            <a:r>
              <a:rPr lang="en-US" sz="1600" err="1"/>
              <a:t>Plní</a:t>
            </a:r>
            <a:r>
              <a:rPr lang="en-US" sz="1600" dirty="0"/>
              <a:t> se </a:t>
            </a:r>
            <a:r>
              <a:rPr lang="en-US" sz="1600" err="1"/>
              <a:t>rýží</a:t>
            </a:r>
            <a:r>
              <a:rPr lang="en-US" sz="1600" dirty="0"/>
              <a:t>.</a:t>
            </a:r>
          </a:p>
        </p:txBody>
      </p:sp>
      <p:pic>
        <p:nvPicPr>
          <p:cNvPr id="6" name="Рисунок 5" descr="Изображение выглядит как в помещении, посуда, стол, скатерть&#10;&#10;Автоматически созданное описание">
            <a:extLst>
              <a:ext uri="{FF2B5EF4-FFF2-40B4-BE49-F238E27FC236}">
                <a16:creationId xmlns:a16="http://schemas.microsoft.com/office/drawing/2014/main" id="{DB670B3C-25F6-68E0-298F-7DBF47536E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3" y="764210"/>
            <a:ext cx="7054572" cy="53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DC08E3-BC7B-468A-8ADA-3C0D6880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74F74-15DB-45F3-BCE0-6428F35D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4114800"/>
            <a:ext cx="10820400" cy="2057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FB911-189E-2974-1276-315CC15A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256369"/>
            <a:ext cx="7839214" cy="5583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HAdak</a:t>
            </a:r>
            <a:endParaRPr lang="en-US" sz="3200" kern="1200" cap="all" spc="300" baseline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71D31-5048-A3D5-CC13-0C927862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00" y="4829711"/>
            <a:ext cx="8542020" cy="98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ostřih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hedvábného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materiálu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podobě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dlouhého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šátku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Používá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se </a:t>
            </a:r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jako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dar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bohům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nebo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lidem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.</a:t>
            </a:r>
            <a:endParaRPr lang="en-US" i="1" kern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 descr="Изображение выглядит как одежда, человек, Традиция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4FF2AA5-A8AD-CAF1-0424-199CD2E2E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685800"/>
            <a:ext cx="5456816" cy="3429000"/>
          </a:xfrm>
          <a:prstGeom prst="rect">
            <a:avLst/>
          </a:prstGeom>
        </p:spPr>
      </p:pic>
      <p:pic>
        <p:nvPicPr>
          <p:cNvPr id="5" name="Объект 4" descr="Изображение выглядит как одежда, человек, Человеческое лиц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D5E48BE-80DD-D634-F7B6-3AC5E96384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85800"/>
            <a:ext cx="5410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9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место поклонения&#10;&#10;Автоматически созданное описание">
            <a:extLst>
              <a:ext uri="{FF2B5EF4-FFF2-40B4-BE49-F238E27FC236}">
                <a16:creationId xmlns:a16="http://schemas.microsoft.com/office/drawing/2014/main" id="{3B9ACE5F-0D9C-CADA-3AD5-D81E93D7D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3" y="178904"/>
            <a:ext cx="8387053" cy="6489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D266A-30F2-0575-8219-3BE23B56F6E7}"/>
              </a:ext>
            </a:extLst>
          </p:cNvPr>
          <p:cNvSpPr txBox="1"/>
          <p:nvPr/>
        </p:nvSpPr>
        <p:spPr>
          <a:xfrm>
            <a:off x="8663189" y="291921"/>
            <a:ext cx="3365678" cy="2626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buSzPct val="70000"/>
            </a:pPr>
            <a:r>
              <a:rPr lang="en-US" sz="2800" err="1">
                <a:solidFill>
                  <a:schemeClr val="tx2"/>
                </a:solidFill>
                <a:latin typeface="+mj-lt"/>
              </a:rPr>
              <a:t>Ivolginskij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2"/>
                </a:solidFill>
                <a:latin typeface="+mj-lt"/>
              </a:rPr>
              <a:t>dacan</a:t>
            </a:r>
            <a:endParaRPr lang="en-US" sz="2800" err="1">
              <a:solidFill>
                <a:schemeClr val="tx2"/>
              </a:solidFill>
              <a:latin typeface="Goudy Old Style"/>
            </a:endParaRPr>
          </a:p>
          <a:p>
            <a:pPr>
              <a:spcBef>
                <a:spcPts val="1000"/>
              </a:spcBef>
              <a:buSzPct val="70000"/>
            </a:pPr>
            <a:endParaRPr lang="en-US" sz="240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Rusko,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Burjatsko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Věrchnaja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Ivolga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51°45′32,77″ s. š., 107°12′11,66″ v. d.</a:t>
            </a:r>
          </a:p>
        </p:txBody>
      </p:sp>
    </p:spTree>
    <p:extLst>
      <p:ext uri="{BB962C8B-B14F-4D97-AF65-F5344CB8AC3E}">
        <p14:creationId xmlns:p14="http://schemas.microsoft.com/office/powerpoint/2010/main" val="23042678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Širokoúhlá obrazovka</PresentationFormat>
  <Paragraphs>36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Goudy Old Style</vt:lpstr>
      <vt:lpstr>ClassicFrameVTI</vt:lpstr>
      <vt:lpstr>Náboženské svátky a obřady Burjatů buddhismus &amp; šamanismus </vt:lpstr>
      <vt:lpstr>Burjati</vt:lpstr>
      <vt:lpstr>Prezentace aplikace PowerPoint</vt:lpstr>
      <vt:lpstr>Sagaalgan</vt:lpstr>
      <vt:lpstr>dugjuuba</vt:lpstr>
      <vt:lpstr>Butuu Uder</vt:lpstr>
      <vt:lpstr>Pravidla pro vytvoření oltáře: </vt:lpstr>
      <vt:lpstr>HAdak</vt:lpstr>
      <vt:lpstr>Prezentace aplikace PowerPoint</vt:lpstr>
      <vt:lpstr>Prezentace aplikace PowerPoint</vt:lpstr>
      <vt:lpstr>Palden Lhama</vt:lpstr>
      <vt:lpstr>Obřad Hii Morin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Kokaisl Petr</cp:lastModifiedBy>
  <cp:revision>347</cp:revision>
  <dcterms:created xsi:type="dcterms:W3CDTF">2024-05-03T07:37:11Z</dcterms:created>
  <dcterms:modified xsi:type="dcterms:W3CDTF">2024-05-04T11:14:21Z</dcterms:modified>
</cp:coreProperties>
</file>