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88" r:id="rId4"/>
    <p:sldId id="291" r:id="rId5"/>
    <p:sldId id="299" r:id="rId6"/>
    <p:sldId id="292" r:id="rId7"/>
    <p:sldId id="293" r:id="rId8"/>
    <p:sldId id="294" r:id="rId9"/>
    <p:sldId id="295" r:id="rId10"/>
    <p:sldId id="296" r:id="rId11"/>
    <p:sldId id="297" r:id="rId12"/>
    <p:sldId id="298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257" r:id="rId21"/>
    <p:sldId id="258" r:id="rId22"/>
    <p:sldId id="259" r:id="rId23"/>
    <p:sldId id="260" r:id="rId24"/>
    <p:sldId id="261" r:id="rId25"/>
    <p:sldId id="262" r:id="rId26"/>
    <p:sldId id="265" r:id="rId27"/>
    <p:sldId id="264" r:id="rId28"/>
    <p:sldId id="268" r:id="rId29"/>
    <p:sldId id="271" r:id="rId30"/>
    <p:sldId id="276" r:id="rId31"/>
    <p:sldId id="277" r:id="rId32"/>
    <p:sldId id="290" r:id="rId33"/>
    <p:sldId id="289" r:id="rId34"/>
    <p:sldId id="266" r:id="rId35"/>
    <p:sldId id="280" r:id="rId36"/>
    <p:sldId id="282" r:id="rId37"/>
    <p:sldId id="283" r:id="rId38"/>
    <p:sldId id="284" r:id="rId39"/>
    <p:sldId id="269" r:id="rId40"/>
    <p:sldId id="270" r:id="rId41"/>
    <p:sldId id="278" r:id="rId42"/>
    <p:sldId id="267" r:id="rId43"/>
    <p:sldId id="272" r:id="rId44"/>
    <p:sldId id="273" r:id="rId45"/>
    <p:sldId id="274" r:id="rId46"/>
    <p:sldId id="275" r:id="rId47"/>
    <p:sldId id="279" r:id="rId48"/>
    <p:sldId id="285" r:id="rId49"/>
    <p:sldId id="286" r:id="rId50"/>
    <p:sldId id="287" r:id="rId51"/>
    <p:sldId id="307" r:id="rId5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077599-955A-77D9-B0F8-0F0DF8E003ED}" v="213" dt="2024-03-25T13:41:06.394"/>
    <p1510:client id="{59FDE432-1F94-162C-892D-0E4BA0AB7821}" v="4" dt="2024-03-26T16:41:00.140"/>
    <p1510:client id="{603B0A82-BB51-1A11-FF48-3B607DD5E9F5}" v="5" dt="2024-03-26T17:57:15.915"/>
    <p1510:client id="{8833C757-1453-3641-2D57-06D18A09D9BB}" v="633" dt="2024-03-26T19:46:13.598"/>
    <p1510:client id="{EB02898A-7D6C-87F9-BF18-85B1E080ECDC}" v="26" dt="2024-03-26T17:11:25.349"/>
    <p1510:client id="{F0C01AAA-C111-21F8-7C93-3A8B8A09E4E0}" v="2402" dt="2024-03-26T17:06:50.129"/>
    <p1510:client id="{FE36A70E-01C3-7AC9-BEA9-1C9A4218A01F}" v="650" dt="2024-03-27T00:28:46.4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0"/>
  </p:normalViewPr>
  <p:slideViewPr>
    <p:cSldViewPr snapToGrid="0">
      <p:cViewPr varScale="1">
        <p:scale>
          <a:sx n="81" d="100"/>
          <a:sy n="81" d="100"/>
        </p:scale>
        <p:origin x="72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04.05.2024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30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04.05.2024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188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04.05.2024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787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04.05.2024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5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04.05.2024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285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04.05.2024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106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04.05.2024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57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04.05.2024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983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04.05.2024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794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04.05.2024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30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04.05.2024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59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A43DF-04A3-4662-88CA-28FDED1CFC09}" type="datetimeFigureOut">
              <a:rPr lang="cs-CZ" smtClean="0"/>
              <a:t>04.05.2024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25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manticscholar.org/paper/An-Economic-History-of-Education-in-Colonial-India-Chaudhary/41896a1d514128ca080e3ef7b1921a43db88f285" TargetMode="External"/><Relationship Id="rId2" Type="http://schemas.openxmlformats.org/officeDocument/2006/relationships/hyperlink" Target="http://www.iasir.net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epository.globethics.net/handle/20.500.12424/220599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kids.britannica.com/kids/article/Macau/353404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hinahighlights.com/macau/attraction/ruins-of-st-paul-cathedral.htm" TargetMode="External"/><Relationship Id="rId4" Type="http://schemas.openxmlformats.org/officeDocument/2006/relationships/hyperlink" Target="https://www.secretmacau.com/carmo-fair-taipa-old-market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ksen.cz/blog/macao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ator.com/Macau-SAR-attractions/Eiffel-Tower-at-the-Parisian-Macao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svetobeznik.info/cinane-mohli-obeplout-svet-o-stoleti-drive-nez-evropane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ddit.com/r/MapPorn/comments/3hvolx/the_lines_of_demarcation_laid_out_by_the_treaties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ianstudies.org/publications/eaa/archives/the-early-modern-jesuit-mission-to-china-a-marriage-of-faith-and-culture/" TargetMode="External"/><Relationship Id="rId2" Type="http://schemas.openxmlformats.org/officeDocument/2006/relationships/hyperlink" Target="https://www.britannica.com/biography/Adam-Schall-von-Bell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naissancejapan.org/what-was-japans-christian-century/" TargetMode="External"/><Relationship Id="rId2" Type="http://schemas.openxmlformats.org/officeDocument/2006/relationships/hyperlink" Target="https://japanese-christian-arch.tumblr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ritannica.com/place/Japan/Religion" TargetMode="External"/><Relationship Id="rId5" Type="http://schemas.openxmlformats.org/officeDocument/2006/relationships/hyperlink" Target="https://www.nakasendoway.com/western-influences/" TargetMode="External"/><Relationship Id="rId4" Type="http://schemas.openxmlformats.org/officeDocument/2006/relationships/hyperlink" Target="https://www.japanpitt.pitt.edu/essays-and-articles/culture/buddhism-and-shint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Slide Background">
            <a:extLst>
              <a:ext uri="{FF2B5EF4-FFF2-40B4-BE49-F238E27FC236}">
                <a16:creationId xmlns:a16="http://schemas.microsoft.com/office/drawing/2014/main" id="{39DAB0B9-C5FE-465E-BE0E-3E505C1CAD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9536" y="1609447"/>
            <a:ext cx="8404261" cy="2667001"/>
          </a:xfrm>
        </p:spPr>
        <p:txBody>
          <a:bodyPr anchor="t">
            <a:normAutofit/>
          </a:bodyPr>
          <a:lstStyle/>
          <a:p>
            <a:pPr algn="l"/>
            <a:r>
              <a:rPr lang="cs-CZ" sz="4800" b="1" dirty="0">
                <a:ea typeface="+mj-lt"/>
                <a:cs typeface="+mj-lt"/>
              </a:rPr>
              <a:t>Evropané v Indii, Číně a Japonsku</a:t>
            </a:r>
            <a:endParaRPr lang="cs-CZ" sz="4800" b="1" dirty="0">
              <a:cs typeface="Calibri Light"/>
            </a:endParaRPr>
          </a:p>
          <a:p>
            <a:pPr algn="l"/>
            <a:endParaRPr lang="cs-CZ" sz="4800" b="1" dirty="0">
              <a:ea typeface="Calibri Light"/>
              <a:cs typeface="Calibri Light"/>
            </a:endParaRPr>
          </a:p>
        </p:txBody>
      </p:sp>
      <p:sp useBgFill="1">
        <p:nvSpPr>
          <p:cNvPr id="19" name="Rectangle 15">
            <a:extLst>
              <a:ext uri="{FF2B5EF4-FFF2-40B4-BE49-F238E27FC236}">
                <a16:creationId xmlns:a16="http://schemas.microsoft.com/office/drawing/2014/main" id="{8D38B9FD-FA99-4001-B0B1-D11E1C323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0327"/>
            <a:ext cx="12191999" cy="2287673"/>
          </a:xfrm>
          <a:prstGeom prst="rect">
            <a:avLst/>
          </a:prstGeom>
          <a:ln>
            <a:noFill/>
          </a:ln>
          <a:effectLst>
            <a:outerShdw blurRad="228600" sx="90000" sy="90000" algn="t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58952" y="4994710"/>
            <a:ext cx="7321792" cy="14057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cs-CZ" sz="1900" dirty="0">
                <a:ea typeface="Calibri"/>
                <a:cs typeface="Calibri"/>
              </a:rPr>
              <a:t>Evropská civilizace a svět</a:t>
            </a:r>
          </a:p>
          <a:p>
            <a:pPr algn="l"/>
            <a:r>
              <a:rPr lang="cs-CZ" sz="1900" dirty="0">
                <a:ea typeface="Calibri"/>
                <a:cs typeface="Calibri"/>
              </a:rPr>
              <a:t>HKS, 2024</a:t>
            </a:r>
          </a:p>
          <a:p>
            <a:pPr algn="l"/>
            <a:r>
              <a:rPr lang="cs-CZ" sz="1900" dirty="0">
                <a:ea typeface="Calibri"/>
                <a:cs typeface="Calibri"/>
              </a:rPr>
              <a:t>Kateřina Knittlová, Aneta Němcová, Aneta Špronglová, Lucie Vacíková</a:t>
            </a:r>
          </a:p>
        </p:txBody>
      </p:sp>
      <p:pic>
        <p:nvPicPr>
          <p:cNvPr id="7" name="Obrázek 6" descr="Obsah obrázku logo, Grafika, snímek obrazovky, grafický design&#10;&#10;Popis byl vytvořen automaticky">
            <a:extLst>
              <a:ext uri="{FF2B5EF4-FFF2-40B4-BE49-F238E27FC236}">
                <a16:creationId xmlns:a16="http://schemas.microsoft.com/office/drawing/2014/main" id="{167A8612-317B-0FE6-B7BB-DF16B61B39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3336" y="-5"/>
            <a:ext cx="3568662" cy="2304273"/>
          </a:xfrm>
          <a:prstGeom prst="rect">
            <a:avLst/>
          </a:prstGeom>
          <a:effectLst/>
        </p:spPr>
      </p:pic>
      <p:pic>
        <p:nvPicPr>
          <p:cNvPr id="9" name="Obrázek 8" descr="Obsah obrázku kruh, Grafika&#10;&#10;Popis byl vytvořen automaticky">
            <a:extLst>
              <a:ext uri="{FF2B5EF4-FFF2-40B4-BE49-F238E27FC236}">
                <a16:creationId xmlns:a16="http://schemas.microsoft.com/office/drawing/2014/main" id="{018DA77D-308F-5F0A-640C-7EE5F11C7D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3335" y="4553732"/>
            <a:ext cx="3568663" cy="2287673"/>
          </a:xfrm>
          <a:prstGeom prst="rect">
            <a:avLst/>
          </a:prstGeom>
          <a:effectLst>
            <a:outerShdw blurRad="368300" dist="38100" dir="16200000" sx="96000" sy="96000" rotWithShape="0">
              <a:prstClr val="black">
                <a:alpha val="40000"/>
              </a:prstClr>
            </a:outerShdw>
          </a:effectLst>
        </p:spPr>
      </p:pic>
      <p:pic>
        <p:nvPicPr>
          <p:cNvPr id="5" name="Obrázek 4" descr="Obsah obrázku vlajka, symbol, červená, hvězda&#10;&#10;Popis byl vytvořen automaticky">
            <a:extLst>
              <a:ext uri="{FF2B5EF4-FFF2-40B4-BE49-F238E27FC236}">
                <a16:creationId xmlns:a16="http://schemas.microsoft.com/office/drawing/2014/main" id="{0E9C824B-4607-B342-66E9-E97AAF150C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3337" y="2304268"/>
            <a:ext cx="3568663" cy="2287673"/>
          </a:xfrm>
          <a:prstGeom prst="rect">
            <a:avLst/>
          </a:prstGeom>
          <a:effectLst>
            <a:outerShdw blurRad="317500" dist="38100" dir="16200000" sx="97000" sy="97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B95EC01-334C-E9CE-65FA-13AFD37BA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656" y="204116"/>
            <a:ext cx="5334197" cy="1708242"/>
          </a:xfrm>
        </p:spPr>
        <p:txBody>
          <a:bodyPr anchor="ctr">
            <a:normAutofit/>
          </a:bodyPr>
          <a:lstStyle/>
          <a:p>
            <a:r>
              <a:rPr lang="cs-CZ" sz="4800" b="1" dirty="0"/>
              <a:t>Protestanství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E2C527-041E-EA97-38C1-21011A56C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910" y="1787703"/>
            <a:ext cx="6369977" cy="410966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b="1" dirty="0"/>
              <a:t>1) </a:t>
            </a:r>
            <a:r>
              <a:rPr lang="cs-CZ" b="1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Dánsko-</a:t>
            </a:r>
            <a:r>
              <a:rPr lang="cs-CZ" b="1" kern="1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halleovská</a:t>
            </a:r>
            <a:r>
              <a:rPr lang="cs-CZ" b="1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misie</a:t>
            </a:r>
          </a:p>
          <a:p>
            <a:pPr>
              <a:buFontTx/>
              <a:buChar char="-"/>
            </a:pPr>
            <a:r>
              <a:rPr lang="cs-CZ" sz="2000" dirty="0"/>
              <a:t>Misie sponzorovaná dánským králem ve spolupráci s německým městem Halle</a:t>
            </a:r>
          </a:p>
          <a:p>
            <a:pPr>
              <a:buFontTx/>
              <a:buChar char="-"/>
            </a:pPr>
            <a:r>
              <a:rPr lang="cs-CZ" sz="2000" dirty="0"/>
              <a:t>první protestantská misie v Indii</a:t>
            </a:r>
          </a:p>
          <a:p>
            <a:pPr>
              <a:buFontTx/>
              <a:buChar char="-"/>
            </a:pPr>
            <a:r>
              <a:rPr lang="cs-CZ" sz="2000" dirty="0"/>
              <a:t>1706 – příchod do </a:t>
            </a:r>
            <a:r>
              <a:rPr lang="cs-CZ" sz="2000" dirty="0" err="1"/>
              <a:t>Tranquebaru</a:t>
            </a:r>
            <a:r>
              <a:rPr lang="cs-CZ" sz="2000" dirty="0"/>
              <a:t> - němečtí misionáři </a:t>
            </a:r>
            <a:r>
              <a:rPr lang="cs-CZ" sz="2000" dirty="0" err="1"/>
              <a:t>Bartholomäus</a:t>
            </a:r>
            <a:r>
              <a:rPr lang="cs-CZ" sz="2000" dirty="0"/>
              <a:t> </a:t>
            </a:r>
            <a:r>
              <a:rPr lang="cs-CZ" sz="2000" dirty="0" err="1"/>
              <a:t>Ziegenbalg</a:t>
            </a:r>
            <a:r>
              <a:rPr lang="cs-CZ" sz="2000" dirty="0"/>
              <a:t> a Henry </a:t>
            </a:r>
            <a:r>
              <a:rPr lang="cs-CZ" sz="2000" dirty="0" err="1"/>
              <a:t>Plutshau</a:t>
            </a:r>
            <a:endParaRPr lang="cs-CZ" sz="2000" dirty="0"/>
          </a:p>
          <a:p>
            <a:pPr>
              <a:buFontTx/>
              <a:buChar char="-"/>
            </a:pPr>
            <a:r>
              <a:rPr lang="cs-CZ" sz="2000" dirty="0"/>
              <a:t>přeložení Bible do tamilštiny, zavedení tiskárny v tamilštině, zřízení protestanského semináře pro domorodé duchovenstvo a založení škol, včetně průkopnického internátního školního zařízení pro dívky v roce</a:t>
            </a:r>
          </a:p>
        </p:txBody>
      </p:sp>
      <p:pic>
        <p:nvPicPr>
          <p:cNvPr id="5" name="Obrázek 4" descr="Obsah obrázku Lidská tvář, oblečení, osoba, portrét&#10;&#10;Popis byl vytvořen automaticky">
            <a:extLst>
              <a:ext uri="{FF2B5EF4-FFF2-40B4-BE49-F238E27FC236}">
                <a16:creationId xmlns:a16="http://schemas.microsoft.com/office/drawing/2014/main" id="{B2A80B34-F52B-F1D3-A904-54EAB5A51E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957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AFB797-0C98-EA0E-05E7-0226F0EC4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225" y="431515"/>
            <a:ext cx="6236413" cy="618504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b="1" u="sng" dirty="0"/>
              <a:t>2) Christian Friedrich Schwarz (Dánsko)</a:t>
            </a:r>
          </a:p>
          <a:p>
            <a:r>
              <a:rPr lang="cs-CZ" sz="20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Začal svou práci v </a:t>
            </a:r>
            <a:r>
              <a:rPr lang="cs-CZ" sz="2000" kern="1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Tranquebaru</a:t>
            </a:r>
            <a:r>
              <a:rPr lang="cs-CZ" sz="20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a pokračovat na jih kde působil v městech jako </a:t>
            </a:r>
            <a:r>
              <a:rPr lang="cs-CZ" sz="2000" kern="1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Tiruchirapalli</a:t>
            </a:r>
            <a:r>
              <a:rPr lang="cs-CZ" sz="20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000" kern="1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Thanjavuru</a:t>
            </a:r>
            <a:r>
              <a:rPr lang="cs-CZ" sz="20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000" kern="1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Tirunelveli</a:t>
            </a:r>
            <a:endParaRPr lang="cs-CZ" sz="2000" kern="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Díky své schopnosti mluvit několika jazyky exceloval jako kazatel, pedagog a diplomat</a:t>
            </a:r>
          </a:p>
          <a:p>
            <a:r>
              <a:rPr lang="cs-CZ" sz="20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cs-CZ" sz="20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ýznamně přispěl k založení a růstu </a:t>
            </a:r>
            <a:r>
              <a:rPr lang="cs-CZ" sz="2000" kern="1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tamilskeého</a:t>
            </a:r>
            <a:r>
              <a:rPr lang="cs-CZ" sz="20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evangelického protestantského křesťanství navzdory odporu a válečným výzvám</a:t>
            </a:r>
          </a:p>
          <a:p>
            <a:r>
              <a:rPr lang="cs-CZ" sz="20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Založil školy, kostely a poskytoval pastorační péči vojákům během konfliktů</a:t>
            </a:r>
          </a:p>
          <a:p>
            <a:r>
              <a:rPr lang="cs-CZ" sz="20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Díky svým humanitárním snahám byl jmenován kaplanem Východoindické společnosti</a:t>
            </a:r>
          </a:p>
          <a:p>
            <a:r>
              <a:rPr lang="cs-CZ" sz="20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cs-CZ" sz="20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elký přínos v oblasti vzdělání, křesťanství a mírových snahách v Indii</a:t>
            </a:r>
          </a:p>
          <a:p>
            <a:pPr marL="0" indent="0">
              <a:buNone/>
            </a:pPr>
            <a:endParaRPr lang="cs-CZ" sz="1400" b="1" u="sng" dirty="0"/>
          </a:p>
        </p:txBody>
      </p:sp>
      <p:pic>
        <p:nvPicPr>
          <p:cNvPr id="7" name="Obrázek 6" descr="Obsah obrázku portrét, Lidská tvář, skica, oblečení&#10;&#10;Popis byl vytvořen automaticky">
            <a:extLst>
              <a:ext uri="{FF2B5EF4-FFF2-40B4-BE49-F238E27FC236}">
                <a16:creationId xmlns:a16="http://schemas.microsoft.com/office/drawing/2014/main" id="{DC29D50E-2A28-F3E1-9E0B-24E219FB8B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471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046BB9-445D-349E-E1F7-A4C029B0F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483" y="606175"/>
            <a:ext cx="8373438" cy="6092576"/>
          </a:xfrm>
        </p:spPr>
        <p:txBody>
          <a:bodyPr anchor="t">
            <a:normAutofit fontScale="92500" lnSpcReduction="20000"/>
          </a:bodyPr>
          <a:lstStyle/>
          <a:p>
            <a:pPr marL="0" indent="0">
              <a:buNone/>
            </a:pPr>
            <a:r>
              <a:rPr lang="cs-CZ" sz="3000" b="1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cs-CZ" sz="3000" b="1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 Britský vliv a </a:t>
            </a:r>
            <a:r>
              <a:rPr lang="cs-CZ" sz="3000" b="1" kern="1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Seramporská</a:t>
            </a:r>
            <a:r>
              <a:rPr lang="cs-CZ" sz="3000" b="1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misie (William </a:t>
            </a:r>
            <a:r>
              <a:rPr lang="cs-CZ" sz="3000" b="1" kern="1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Carey</a:t>
            </a:r>
            <a:r>
              <a:rPr lang="cs-CZ" sz="3000" b="1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cs-CZ" sz="3000" kern="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720000"/>
            <a:r>
              <a:rPr lang="cs-CZ" sz="22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Východoindická společnost ustanovila svou vládu nad Indií v roce 1757 po porážce </a:t>
            </a:r>
            <a:r>
              <a:rPr lang="cs-CZ" sz="2200" kern="1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Mughalské</a:t>
            </a:r>
            <a:r>
              <a:rPr lang="cs-CZ" sz="22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říše a začala rozšiřovat své území</a:t>
            </a:r>
          </a:p>
          <a:p>
            <a:pPr defTabSz="720000"/>
            <a:r>
              <a:rPr lang="cs-CZ" sz="22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Zpočátku podporovala misijní práci, ale postupem času se vyhýbala zásahům do tradičních kultur</a:t>
            </a:r>
          </a:p>
          <a:p>
            <a:pPr defTabSz="720000"/>
            <a:r>
              <a:rPr lang="cs-CZ" sz="2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cs-CZ" sz="22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bnovení chart v letech 1813 a 1833 + tlak anglických evangelíků -&gt; došlo k nové spolupráci mezi misionáři a koloniální mocností -&gt; podpora vzdělávání, znalostí a náboženského zlepšení mezi domorodými obyvateli Indie, poskytnutí právní finanční podpory</a:t>
            </a:r>
          </a:p>
          <a:p>
            <a:pPr defTabSz="720000"/>
            <a:r>
              <a:rPr lang="cs-CZ" sz="22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Misijní aktivity </a:t>
            </a:r>
            <a:r>
              <a:rPr lang="cs-CZ" sz="2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sz="22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zejména v Kalkatě (Západní Bengálsko) -&gt; politické a kulturní centrum britské koloniální vlády v Indii </a:t>
            </a:r>
          </a:p>
          <a:p>
            <a:pPr defTabSz="720000"/>
            <a:r>
              <a:rPr lang="cs-CZ" sz="22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William </a:t>
            </a:r>
            <a:r>
              <a:rPr lang="cs-CZ" sz="2200" kern="1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Carey</a:t>
            </a:r>
            <a:r>
              <a:rPr lang="cs-CZ" sz="22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- britský křesťanský misionář, často nazývaný "Otec moderních misií"</a:t>
            </a:r>
          </a:p>
          <a:p>
            <a:pPr defTabSz="720000"/>
            <a:r>
              <a:rPr lang="cs-CZ" sz="2200" kern="1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Seramporské</a:t>
            </a:r>
            <a:r>
              <a:rPr lang="cs-CZ" sz="22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trio - William </a:t>
            </a:r>
            <a:r>
              <a:rPr lang="cs-CZ" sz="2200" kern="1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Carey</a:t>
            </a:r>
            <a:r>
              <a:rPr lang="cs-CZ" sz="2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2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Joshua </a:t>
            </a:r>
            <a:r>
              <a:rPr lang="cs-CZ" sz="2200" kern="1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Marshman</a:t>
            </a:r>
            <a:r>
              <a:rPr lang="cs-CZ" sz="22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a William </a:t>
            </a:r>
            <a:r>
              <a:rPr lang="cs-CZ" sz="2200" kern="1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Ward</a:t>
            </a:r>
            <a:r>
              <a:rPr lang="cs-CZ" sz="22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720000"/>
            <a:r>
              <a:rPr lang="cs-CZ" sz="2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cs-CZ" sz="22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isijní práce v </a:t>
            </a:r>
            <a:r>
              <a:rPr lang="cs-CZ" sz="2200" kern="1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Seramporu</a:t>
            </a:r>
            <a:r>
              <a:rPr lang="cs-CZ" sz="22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zahrnovaly šíření křesťanské víry, tak i boj proti sociálním nespravedlnostem v indické společnosti</a:t>
            </a:r>
          </a:p>
          <a:p>
            <a:pPr defTabSz="720000"/>
            <a:r>
              <a:rPr lang="cs-CZ" sz="22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Založení škol a kolejí - poskytování křesťanského a sekulárního vzdělání indické mládeži, překlad textů do místních jazyků</a:t>
            </a:r>
          </a:p>
          <a:p>
            <a:pPr defTabSz="720000"/>
            <a:r>
              <a:rPr lang="cs-CZ" sz="22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Prosazování sociálních reforem prostřednictvím novin</a:t>
            </a:r>
          </a:p>
          <a:p>
            <a:pPr defTabSz="720000"/>
            <a:r>
              <a:rPr lang="cs-CZ" sz="2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Došlo k </a:t>
            </a:r>
            <a:r>
              <a:rPr lang="cs-CZ" sz="22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zákazu praxe </a:t>
            </a:r>
            <a:r>
              <a:rPr lang="cs-CZ" sz="2200" kern="1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cs-CZ" sz="2200" kern="1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ati</a:t>
            </a:r>
            <a:r>
              <a:rPr lang="cs-CZ" sz="22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a dětské infanticidy</a:t>
            </a:r>
          </a:p>
          <a:p>
            <a:pPr defTabSz="720000"/>
            <a:r>
              <a:rPr lang="cs-CZ" sz="2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cs-CZ" sz="22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ozvoj zemědělství a péče o </a:t>
            </a:r>
            <a:r>
              <a:rPr lang="cs-CZ" sz="2200" kern="1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marginalizované</a:t>
            </a:r>
            <a:r>
              <a:rPr lang="cs-CZ" sz="22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skupiny</a:t>
            </a:r>
            <a:endParaRPr lang="cs-CZ" sz="2200" dirty="0"/>
          </a:p>
        </p:txBody>
      </p:sp>
      <p:pic>
        <p:nvPicPr>
          <p:cNvPr id="5" name="Obrázek 4" descr="Obsah obrázku Lidská tvář, skica, portrét, ovál&#10;&#10;Popis byl vytvořen automaticky">
            <a:extLst>
              <a:ext uri="{FF2B5EF4-FFF2-40B4-BE49-F238E27FC236}">
                <a16:creationId xmlns:a16="http://schemas.microsoft.com/office/drawing/2014/main" id="{90122257-9D0B-6281-5058-0FBFFA81FF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3436" y="3319521"/>
            <a:ext cx="2424408" cy="3330273"/>
          </a:xfrm>
          <a:prstGeom prst="rect">
            <a:avLst/>
          </a:prstGeom>
        </p:spPr>
      </p:pic>
      <p:pic>
        <p:nvPicPr>
          <p:cNvPr id="7" name="Obrázek 6" descr="Obsah obrázku mapa, text, atlas&#10;&#10;Popis byl vytvořen automaticky">
            <a:extLst>
              <a:ext uri="{FF2B5EF4-FFF2-40B4-BE49-F238E27FC236}">
                <a16:creationId xmlns:a16="http://schemas.microsoft.com/office/drawing/2014/main" id="{E9C9DC3F-375E-AB12-5A49-26B1D73CC6E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0178" y="208206"/>
            <a:ext cx="2456921" cy="286521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D0C1AE9-D8C2-E885-B89B-037A69B0E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8688506" y="3353096"/>
            <a:ext cx="6886450" cy="123364"/>
            <a:chOff x="1" y="6737460"/>
            <a:chExt cx="12192000" cy="12336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7EAD615-E63A-F20D-91BA-7765F02C76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34320" y="703141"/>
              <a:ext cx="123362" cy="12192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0AB335E-7C02-B00F-9AFE-AB859E1A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40559" y="4909383"/>
              <a:ext cx="123362" cy="3779520"/>
            </a:xfrm>
            <a:prstGeom prst="rect">
              <a:avLst/>
            </a:prstGeom>
            <a:gradFill>
              <a:gsLst>
                <a:gs pos="13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  <a:alpha val="9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7415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4B6F31-420F-1835-BF8B-C93925CD2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870" y="3429000"/>
            <a:ext cx="11391205" cy="2519363"/>
          </a:xfrm>
        </p:spPr>
        <p:txBody>
          <a:bodyPr>
            <a:normAutofit/>
          </a:bodyPr>
          <a:lstStyle/>
          <a:p>
            <a:r>
              <a:rPr lang="cs-CZ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Evropané v Indii – vzdělání a jazyk</a:t>
            </a:r>
            <a:endParaRPr lang="cs-CZ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458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0E284D9-58F8-E3B0-C92B-5518E20F5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665" y="292383"/>
            <a:ext cx="6002110" cy="1495425"/>
          </a:xfrm>
        </p:spPr>
        <p:txBody>
          <a:bodyPr>
            <a:normAutofit/>
          </a:bodyPr>
          <a:lstStyle/>
          <a:p>
            <a:r>
              <a:rPr lang="cs-CZ" sz="3400" b="1" kern="100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Macaulay’s</a:t>
            </a:r>
            <a:r>
              <a:rPr lang="cs-CZ" sz="3400" b="1" kern="1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„</a:t>
            </a:r>
            <a:r>
              <a:rPr lang="cs-CZ" sz="3400" b="1" kern="100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Minute</a:t>
            </a:r>
            <a:r>
              <a:rPr lang="cs-CZ" sz="3400" b="1" kern="1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“ / </a:t>
            </a:r>
            <a:r>
              <a:rPr lang="cs-CZ" sz="3400" b="1" kern="100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Minute</a:t>
            </a:r>
            <a:r>
              <a:rPr lang="cs-CZ" sz="3400" b="1" kern="1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on Indian </a:t>
            </a:r>
            <a:r>
              <a:rPr lang="cs-CZ" sz="3400" b="1" kern="100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Education</a:t>
            </a:r>
            <a:r>
              <a:rPr lang="cs-CZ" sz="3400" b="1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400" b="1" kern="1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(1835)</a:t>
            </a:r>
            <a:br>
              <a:rPr lang="cs-CZ" sz="3400" kern="1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3400" dirty="0"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FB8247-89AB-1D48-DE47-89521C9DD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321" y="1510302"/>
            <a:ext cx="6489469" cy="5219272"/>
          </a:xfrm>
        </p:spPr>
        <p:txBody>
          <a:bodyPr>
            <a:normAutofit/>
          </a:bodyPr>
          <a:lstStyle/>
          <a:p>
            <a:r>
              <a:rPr lang="cs-CZ" sz="20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Iniciace, aby se angličtina stala úředním jazykem správy a soudu v Indii</a:t>
            </a:r>
          </a:p>
          <a:p>
            <a:r>
              <a:rPr lang="cs-CZ" sz="2000" dirty="0"/>
              <a:t>1834 Thomas B. </a:t>
            </a:r>
            <a:r>
              <a:rPr lang="cs-CZ" sz="2000" dirty="0" err="1"/>
              <a:t>Macaulay</a:t>
            </a:r>
            <a:r>
              <a:rPr lang="cs-CZ" sz="2000" dirty="0"/>
              <a:t> – první zákonný člen Rady generálního guvernéra Indie </a:t>
            </a:r>
          </a:p>
          <a:p>
            <a:r>
              <a:rPr lang="cs-CZ" sz="2000" dirty="0"/>
              <a:t>1835 </a:t>
            </a:r>
            <a:r>
              <a:rPr lang="cs-CZ" sz="2000" dirty="0" err="1"/>
              <a:t>Macaulay</a:t>
            </a:r>
            <a:r>
              <a:rPr lang="cs-CZ" sz="2000" dirty="0"/>
              <a:t> - hluboce prosazoval anglický jazyk -&gt; vzdělávací program v Indii -&gt; schválen zákon o šíření západního vzdělání prostřednictvím angličtiny</a:t>
            </a:r>
          </a:p>
          <a:p>
            <a:r>
              <a:rPr lang="cs-CZ" sz="2000" dirty="0"/>
              <a:t>Cíl: vzdělávat elitní skupinu, která by později vzdělávala veřejnost jako celek a usmíření indického lidu s britskou nadvládou</a:t>
            </a:r>
          </a:p>
          <a:p>
            <a:r>
              <a:rPr lang="cs-CZ" sz="2000" dirty="0"/>
              <a:t>Odmítala důležitost indických jazyků a indické literatury a vnutila nadřazenost angličtiny v Indii</a:t>
            </a:r>
          </a:p>
          <a:p>
            <a:r>
              <a:rPr lang="cs-CZ" sz="2000" dirty="0" err="1"/>
              <a:t>Macaulayova</a:t>
            </a:r>
            <a:r>
              <a:rPr lang="cs-CZ" sz="2000" dirty="0"/>
              <a:t> „Minuta“ – velký vliv na vzdělávací politiku a klasický příklad Západního přístupu k indické civilizaci</a:t>
            </a:r>
          </a:p>
          <a:p>
            <a:endParaRPr lang="cs-CZ" sz="1400" dirty="0"/>
          </a:p>
        </p:txBody>
      </p:sp>
      <p:pic>
        <p:nvPicPr>
          <p:cNvPr id="5" name="Obrázek 4" descr="Obsah obrázku Lidská tvář, osoba, portrét, oblečení&#10;&#10;Popis byl vytvořen automaticky">
            <a:extLst>
              <a:ext uri="{FF2B5EF4-FFF2-40B4-BE49-F238E27FC236}">
                <a16:creationId xmlns:a16="http://schemas.microsoft.com/office/drawing/2014/main" id="{3F88AB1C-D596-A3BA-2EAE-611DBADBB7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5446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AB9240-35C6-AA6F-EE80-63C0C7DBF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53" y="606176"/>
            <a:ext cx="10778447" cy="5570788"/>
          </a:xfrm>
        </p:spPr>
        <p:txBody>
          <a:bodyPr>
            <a:normAutofit/>
          </a:bodyPr>
          <a:lstStyle/>
          <a:p>
            <a:r>
              <a:rPr lang="cs-CZ" dirty="0"/>
              <a:t>Orientalisté - </a:t>
            </a:r>
            <a:r>
              <a:rPr lang="cs-CZ" dirty="0">
                <a:solidFill>
                  <a:srgbClr val="0D0D0D"/>
                </a:solidFill>
              </a:rPr>
              <a:t>st</a:t>
            </a:r>
            <a:r>
              <a:rPr lang="cs-CZ" b="0" i="0" dirty="0">
                <a:solidFill>
                  <a:srgbClr val="0D0D0D"/>
                </a:solidFill>
                <a:effectLst/>
              </a:rPr>
              <a:t>udium indického jazyka, kultury a náboženství</a:t>
            </a:r>
          </a:p>
          <a:p>
            <a:pPr marL="0" indent="0">
              <a:buNone/>
            </a:pPr>
            <a:r>
              <a:rPr lang="cs-CZ" dirty="0"/>
              <a:t>					x </a:t>
            </a:r>
          </a:p>
          <a:p>
            <a:pPr marL="0" indent="0">
              <a:buNone/>
            </a:pPr>
            <a:r>
              <a:rPr lang="cs-CZ" dirty="0"/>
              <a:t>Anglicisté - </a:t>
            </a:r>
            <a:r>
              <a:rPr lang="pl-PL" b="0" i="0" dirty="0">
                <a:solidFill>
                  <a:srgbClr val="0D0D0D"/>
                </a:solidFill>
                <a:effectLst/>
              </a:rPr>
              <a:t>propagace anglické literatury, kultury a jazyka, nadřazenost angličtiny</a:t>
            </a:r>
          </a:p>
          <a:p>
            <a:r>
              <a:rPr lang="pl-PL" dirty="0">
                <a:solidFill>
                  <a:srgbClr val="0D0D0D"/>
                </a:solidFill>
              </a:rPr>
              <a:t>Perština, urdština, arabština a sanskrt</a:t>
            </a:r>
          </a:p>
          <a:p>
            <a:r>
              <a:rPr lang="pl-PL" dirty="0">
                <a:solidFill>
                  <a:srgbClr val="0D0D0D"/>
                </a:solidFill>
              </a:rPr>
              <a:t>Britská společnost –&gt; podpora udržování a studia indické kultury</a:t>
            </a:r>
          </a:p>
          <a:p>
            <a:pPr lvl="1"/>
            <a:r>
              <a:rPr lang="sv-SE" sz="2800" dirty="0"/>
              <a:t>Kalkata Madrassa a Banaras Sanskrit College</a:t>
            </a:r>
            <a:endParaRPr lang="cs-CZ" sz="2800" dirty="0"/>
          </a:p>
          <a:p>
            <a:pPr lvl="1"/>
            <a:r>
              <a:rPr lang="cs-CZ" sz="2800" dirty="0"/>
              <a:t>Generální guvernér Warren </a:t>
            </a:r>
            <a:r>
              <a:rPr lang="cs-CZ" sz="2800" dirty="0" err="1"/>
              <a:t>Hasting</a:t>
            </a:r>
            <a:r>
              <a:rPr lang="cs-CZ" sz="2800" dirty="0"/>
              <a:t>, Sir William Jones, </a:t>
            </a:r>
            <a:r>
              <a:rPr lang="en-US" sz="2800" dirty="0"/>
              <a:t>Alexander Cunningham a Sir John Marshall</a:t>
            </a:r>
            <a:endParaRPr lang="cs-CZ" sz="2800" dirty="0"/>
          </a:p>
          <a:p>
            <a:pPr marL="457200" lvl="1" indent="0">
              <a:buNone/>
            </a:pPr>
            <a:endParaRPr lang="cs-CZ" sz="2800" dirty="0"/>
          </a:p>
          <a:p>
            <a:r>
              <a:rPr lang="cs-CZ" dirty="0" err="1"/>
              <a:t>Macaulay</a:t>
            </a:r>
            <a:r>
              <a:rPr lang="cs-CZ" dirty="0"/>
              <a:t> - sestupné filtrace s cílem vychovat elitní třídu, která by pak vzdělávala masy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2087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474B4D-AA76-94F9-975B-1CE63B6273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627" y="1171254"/>
            <a:ext cx="10768173" cy="5005709"/>
          </a:xfrm>
        </p:spPr>
        <p:txBody>
          <a:bodyPr>
            <a:normAutofit/>
          </a:bodyPr>
          <a:lstStyle/>
          <a:p>
            <a:r>
              <a:rPr lang="cs-CZ" dirty="0"/>
              <a:t>Situace po zavedení této politiky (pozitiva a negativa)</a:t>
            </a:r>
          </a:p>
          <a:p>
            <a:pPr lvl="1"/>
            <a:r>
              <a:rPr lang="cs-CZ" sz="2800" dirty="0"/>
              <a:t>Anglická vzdělaná indická třída zlepšila svůj vlastní způsob života, ale odklonila se od běžné populace</a:t>
            </a:r>
          </a:p>
          <a:p>
            <a:pPr lvl="1"/>
            <a:r>
              <a:rPr lang="cs-CZ" sz="2800" dirty="0"/>
              <a:t>Příliš mnoho anglicky vzdělaných Indů -&gt; obrovská nezaměstnanost</a:t>
            </a:r>
          </a:p>
          <a:p>
            <a:pPr lvl="1"/>
            <a:r>
              <a:rPr lang="cs-CZ" sz="2800" dirty="0"/>
              <a:t>Otevření škol podle západního vzoru -&gt; vznikla řada nových anglických škol</a:t>
            </a:r>
          </a:p>
          <a:p>
            <a:pPr lvl="1"/>
            <a:r>
              <a:rPr lang="cs-CZ" sz="2800" dirty="0"/>
              <a:t>Společný jazyk -&gt; větší sjednocení Indie</a:t>
            </a:r>
          </a:p>
          <a:p>
            <a:pPr lvl="1"/>
            <a:r>
              <a:rPr lang="cs-CZ" sz="2800" dirty="0"/>
              <a:t>Příležitost získat znalosti o moderní vědě a technice, politických a ekonomických myšlenkách </a:t>
            </a:r>
          </a:p>
          <a:p>
            <a:pPr lvl="1"/>
            <a:r>
              <a:rPr lang="cs-CZ" sz="2800" dirty="0"/>
              <a:t>Zaměstnání ve vládních službách (x továrny na levné zásobování úředníků)</a:t>
            </a:r>
          </a:p>
        </p:txBody>
      </p:sp>
    </p:spTree>
    <p:extLst>
      <p:ext uri="{BB962C8B-B14F-4D97-AF65-F5344CB8AC3E}">
        <p14:creationId xmlns:p14="http://schemas.microsoft.com/office/powerpoint/2010/main" val="411715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74F7F6E-7BB0-A1B9-38A0-8E9DC2A0F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665" y="0"/>
            <a:ext cx="6002110" cy="1495425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</a:pPr>
            <a:r>
              <a:rPr lang="cs-CZ" sz="3400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cs-CZ" sz="3400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3400" b="1" kern="100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Wood´s</a:t>
            </a:r>
            <a:r>
              <a:rPr lang="cs-CZ" sz="3400" b="1" kern="1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400" b="1" kern="100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Despatch</a:t>
            </a:r>
            <a:r>
              <a:rPr lang="cs-CZ" sz="3400" b="1" kern="1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(1854)</a:t>
            </a:r>
            <a:br>
              <a:rPr lang="cs-CZ" sz="3400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3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9742FA-2D5F-B354-5C68-369F70388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773" y="1171254"/>
            <a:ext cx="6510017" cy="5527497"/>
          </a:xfrm>
        </p:spPr>
        <p:txBody>
          <a:bodyPr>
            <a:normAutofit lnSpcReduction="10000"/>
          </a:bodyPr>
          <a:lstStyle/>
          <a:p>
            <a:pPr>
              <a:spcAft>
                <a:spcPts val="800"/>
              </a:spcAft>
            </a:pPr>
            <a:r>
              <a:rPr lang="cs-CZ" sz="20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1844 - úřední jazyk angličtina -&gt; lidé se znalostí angličtiny budou preferováni pro veřejné zaměstnání</a:t>
            </a:r>
          </a:p>
          <a:p>
            <a:pPr>
              <a:spcAft>
                <a:spcPts val="800"/>
              </a:spcAft>
            </a:pPr>
            <a:r>
              <a:rPr lang="cs-CZ" sz="20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1854 Charles </a:t>
            </a:r>
            <a:r>
              <a:rPr lang="cs-CZ" sz="2000" kern="1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Wood</a:t>
            </a:r>
            <a:r>
              <a:rPr lang="cs-CZ" sz="20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předseda správní rady společnosti -&gt; plán na reorganizaci vzdělávání</a:t>
            </a:r>
          </a:p>
          <a:p>
            <a:pPr>
              <a:spcAft>
                <a:spcPts val="800"/>
              </a:spcAft>
            </a:pPr>
            <a:r>
              <a:rPr lang="cs-CZ" sz="20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cs-CZ" sz="20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ytvoření řádně členěného systému vzdělávání od základní školy až po univerzitní úroveň</a:t>
            </a:r>
          </a:p>
          <a:p>
            <a:pPr>
              <a:spcAft>
                <a:spcPts val="800"/>
              </a:spcAft>
            </a:pPr>
            <a:r>
              <a:rPr lang="cs-CZ" sz="20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cs-CZ" sz="20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rvní oficiální dokument, který nastiňuje roli společnosti s ohledem na poskytování školní docházky v Britské Indii</a:t>
            </a:r>
          </a:p>
          <a:p>
            <a:pPr>
              <a:spcAft>
                <a:spcPts val="800"/>
              </a:spcAft>
            </a:pPr>
            <a:r>
              <a:rPr lang="cs-CZ" sz="20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Odlišný přístup ke vzdělání v Indii než </a:t>
            </a:r>
            <a:r>
              <a:rPr lang="cs-CZ" sz="2000" kern="1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Macaulayho</a:t>
            </a:r>
            <a:r>
              <a:rPr lang="cs-CZ" sz="20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minuta </a:t>
            </a:r>
            <a:endParaRPr lang="cs-CZ" sz="2000" kern="1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cs-CZ" sz="20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Zatímco </a:t>
            </a:r>
            <a:r>
              <a:rPr lang="cs-CZ" sz="2000" kern="1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Macaulayho</a:t>
            </a:r>
            <a:r>
              <a:rPr lang="cs-CZ" sz="20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minuta zdůrazňovala vzdělání v angličtině pro malý počet elity, </a:t>
            </a:r>
            <a:r>
              <a:rPr lang="cs-CZ" sz="2000" kern="1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Woodova</a:t>
            </a:r>
            <a:r>
              <a:rPr lang="cs-CZ" sz="20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depeše se zaměřila na rozšíření vzdělání mezi masami a uznala důležitost lidových jazyků Indie</a:t>
            </a:r>
            <a:r>
              <a:rPr lang="cs-CZ" sz="20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cs-CZ" sz="20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založení univerzit v Kalkatě, Bombaji a Madrasu. </a:t>
            </a:r>
          </a:p>
          <a:p>
            <a:pPr>
              <a:spcAft>
                <a:spcPts val="800"/>
              </a:spcAft>
            </a:pPr>
            <a:r>
              <a:rPr lang="cs-CZ" sz="20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cs-CZ" sz="20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eřejné dotace známé jako "grant-in-aids -&gt; podporované školy</a:t>
            </a:r>
            <a:endParaRPr lang="cs-CZ" sz="1200" dirty="0"/>
          </a:p>
        </p:txBody>
      </p:sp>
      <p:pic>
        <p:nvPicPr>
          <p:cNvPr id="5" name="Obrázek 4" descr="Obsah obrázku oblečení, osoba, Lidská tvář, interiér&#10;&#10;Popis byl vytvořen automaticky">
            <a:extLst>
              <a:ext uri="{FF2B5EF4-FFF2-40B4-BE49-F238E27FC236}">
                <a16:creationId xmlns:a16="http://schemas.microsoft.com/office/drawing/2014/main" id="{AEE40185-F76C-FEA5-BD22-DEA3E36F98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1761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BEB327-4D81-79D5-EE15-8A95FF7E0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kern="100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Education</a:t>
            </a:r>
            <a:r>
              <a:rPr lang="cs-CZ" sz="4000" b="1" kern="1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4000" b="1" kern="100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Commission</a:t>
            </a:r>
            <a:r>
              <a:rPr lang="cs-CZ" sz="4000" b="1" kern="1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Report (1883)</a:t>
            </a:r>
            <a:br>
              <a:rPr lang="cs-CZ" sz="4000" kern="1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4000" dirty="0"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D0AF43-FFEE-4E84-EDD2-E0BF9219E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611" y="1325366"/>
            <a:ext cx="10881189" cy="5352836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24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1883 - Zpráva indické vzdělávací komise - prosazovala důležitost základního vzdělání ještě ve větší míře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24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cs-CZ" sz="24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ýznamný milník ve vývoji vzdělávání v Indii během britské nadvlády</a:t>
            </a:r>
          </a:p>
          <a:p>
            <a:pPr marL="800100" lvl="1" indent="-342900">
              <a:lnSpc>
                <a:spcPct val="115000"/>
              </a:lnSpc>
              <a:buFont typeface="Aptos" panose="020B0004020202020204" pitchFamily="34" charset="0"/>
              <a:buChar char="-"/>
            </a:pPr>
            <a:r>
              <a:rPr lang="cs-CZ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Decentralizace</a:t>
            </a:r>
          </a:p>
          <a:p>
            <a:pPr marL="800100" lvl="1" indent="-342900">
              <a:lnSpc>
                <a:spcPct val="115000"/>
              </a:lnSpc>
              <a:buFont typeface="Aptos" panose="020B0004020202020204" pitchFamily="34" charset="0"/>
              <a:buChar char="-"/>
            </a:pPr>
            <a:r>
              <a:rPr lang="cs-CZ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Rozšíření základních škol</a:t>
            </a:r>
          </a:p>
          <a:p>
            <a:pPr marL="800100" lvl="1" indent="-342900">
              <a:lnSpc>
                <a:spcPct val="115000"/>
              </a:lnSpc>
              <a:buFont typeface="Aptos" panose="020B0004020202020204" pitchFamily="34" charset="0"/>
              <a:buChar char="-"/>
            </a:pPr>
            <a:r>
              <a:rPr lang="cs-CZ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Povýšení </a:t>
            </a:r>
            <a:r>
              <a:rPr lang="cs-CZ" kern="1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marginalizovaných</a:t>
            </a:r>
            <a:r>
              <a:rPr lang="cs-CZ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skupin: Komise nastínila schémata, jak zlepšit stav vzdělání </a:t>
            </a:r>
            <a:r>
              <a:rPr lang="cs-CZ" kern="1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marginalizovaných</a:t>
            </a:r>
            <a:r>
              <a:rPr lang="cs-CZ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skupin, včetně muslimů, domorodých kmenů, nižších kast a žen</a:t>
            </a:r>
          </a:p>
          <a:p>
            <a:pPr marL="800100" lvl="1" indent="-342900">
              <a:lnSpc>
                <a:spcPct val="115000"/>
              </a:lnSpc>
              <a:buFont typeface="Aptos" panose="020B0004020202020204" pitchFamily="34" charset="0"/>
              <a:buChar char="-"/>
            </a:pPr>
            <a:r>
              <a:rPr lang="cs-CZ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Zvýšení míry zápisu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1488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7EBA27-252C-6B35-E42C-CA4845915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233" y="164387"/>
            <a:ext cx="7935932" cy="1325563"/>
          </a:xfrm>
        </p:spPr>
        <p:txBody>
          <a:bodyPr>
            <a:normAutofit/>
          </a:bodyPr>
          <a:lstStyle/>
          <a:p>
            <a:r>
              <a:rPr lang="cs-CZ" b="1" dirty="0">
                <a:latin typeface="+mn-lt"/>
              </a:rPr>
              <a:t>Změny na začátku 20. století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B01FA6-0A28-49BE-8367-184C953B4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491" y="1489950"/>
            <a:ext cx="11342670" cy="460282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2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19. století - zaměření na kvantitativní zlepšení vzdělání a soukromou podporu školství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2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c- důraz na kvalitativní zlepšení a větší státním dohled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cs-CZ" sz="22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ostoucí politický neklid a nacionalismus mezi vzdělanými Indii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cs-CZ" sz="22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puštěno od podpory dotovaných škol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cs-CZ" sz="22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řizování vládních škol jako vzorů pro podporované školy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2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Důležitost masového základního vzdělávání a programy na zvýšení gramotnosti, která v roce 1911 dosahovala pouhých 7 %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2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Veřejné výdaje na vzdělávání výrazně nízké s nerovnoměrným zaměřením na střední a vyšší školy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2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Střední a vyšší vzdělání se rozšiřovalo a naopak základní vzdělání výrazně zaostávalo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cs-CZ" sz="22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elková gramotnost Britské Indie byla významně nízká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2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1919 </a:t>
            </a:r>
            <a:r>
              <a:rPr lang="cs-CZ" sz="2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sz="22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vzdělávání přeneseno pod kontrolu provinciálních vlád s volenými indickými ministry - součástí reforem </a:t>
            </a:r>
            <a:r>
              <a:rPr lang="cs-CZ" sz="2200" kern="1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Montague-Chelmsford</a:t>
            </a:r>
            <a:r>
              <a:rPr lang="cs-CZ" sz="22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cs-CZ" sz="22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důležitý krok směrem k postupnému převodu moci a odpovědnosti na místní vlády a indické subjekty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5143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AF614B-AEFD-0ECF-7F9F-B5EA6B3FC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125" y="114916"/>
            <a:ext cx="10515600" cy="1325563"/>
          </a:xfrm>
        </p:spPr>
        <p:txBody>
          <a:bodyPr>
            <a:normAutofit/>
          </a:bodyPr>
          <a:lstStyle/>
          <a:p>
            <a:r>
              <a:rPr lang="cs-CZ" b="1" dirty="0">
                <a:latin typeface="Times New Roman"/>
                <a:ea typeface="Calibri Light"/>
                <a:cs typeface="Calibri Light"/>
              </a:rPr>
              <a:t>Použitá literatura</a:t>
            </a:r>
            <a:endParaRPr lang="cs-CZ" sz="4800" dirty="0">
              <a:latin typeface="Times New Roman"/>
              <a:cs typeface="Times New Roman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BB6834-1569-6DE9-859B-BE8936997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3067"/>
            <a:ext cx="10515600" cy="4967660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cs-CZ" sz="2400" dirty="0">
              <a:latin typeface="Times New Roman"/>
              <a:cs typeface="Calibri"/>
            </a:endParaRPr>
          </a:p>
          <a:p>
            <a:endParaRPr lang="cs-CZ" sz="2000">
              <a:solidFill>
                <a:srgbClr val="000000"/>
              </a:solidFill>
              <a:latin typeface="Times New Roman"/>
              <a:ea typeface="Calibri"/>
              <a:cs typeface="Calibri"/>
            </a:endParaRPr>
          </a:p>
          <a:p>
            <a:endParaRPr lang="cs-CZ" sz="1800">
              <a:ea typeface="Calibri"/>
              <a:cs typeface="Calibri"/>
            </a:endParaRPr>
          </a:p>
          <a:p>
            <a:endParaRPr lang="cs-CZ">
              <a:ea typeface="Calibri"/>
              <a:cs typeface="Calibri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00F3A21-911B-4484-D6C7-8865E0C564D8}"/>
              </a:ext>
            </a:extLst>
          </p:cNvPr>
          <p:cNvSpPr txBox="1"/>
          <p:nvPr/>
        </p:nvSpPr>
        <p:spPr>
          <a:xfrm>
            <a:off x="283951" y="1364021"/>
            <a:ext cx="11624250" cy="57410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cs-CZ" sz="2400" dirty="0">
                <a:solidFill>
                  <a:srgbClr val="000000"/>
                </a:solidFill>
                <a:latin typeface="Times New Roman"/>
                <a:ea typeface="+mn-lt"/>
                <a:cs typeface="+mn-lt"/>
              </a:rPr>
              <a:t>KUMAR MEENA, </a:t>
            </a:r>
            <a:r>
              <a:rPr lang="cs-CZ" sz="2400" dirty="0" err="1">
                <a:solidFill>
                  <a:srgbClr val="000000"/>
                </a:solidFill>
                <a:latin typeface="Times New Roman"/>
                <a:ea typeface="+mn-lt"/>
                <a:cs typeface="Times New Roman"/>
              </a:rPr>
              <a:t>Hareet</a:t>
            </a:r>
            <a:r>
              <a:rPr lang="cs-CZ" sz="2400" dirty="0">
                <a:solidFill>
                  <a:srgbClr val="000000"/>
                </a:solidFill>
                <a:latin typeface="Times New Roman"/>
                <a:ea typeface="+mn-lt"/>
                <a:cs typeface="Times New Roman"/>
              </a:rPr>
              <a:t>,</a:t>
            </a:r>
            <a:r>
              <a:rPr lang="cs-CZ" sz="2400" dirty="0">
                <a:solidFill>
                  <a:srgbClr val="000000"/>
                </a:solidFill>
                <a:latin typeface="Times New Roman"/>
                <a:ea typeface="+mn-lt"/>
                <a:cs typeface="+mn-lt"/>
              </a:rPr>
              <a:t> 2015. </a:t>
            </a:r>
            <a:r>
              <a:rPr lang="cs-CZ" sz="2400" dirty="0" err="1">
                <a:solidFill>
                  <a:srgbClr val="000000"/>
                </a:solidFill>
                <a:latin typeface="Times New Roman"/>
                <a:ea typeface="+mn-lt"/>
                <a:cs typeface="+mn-lt"/>
              </a:rPr>
              <a:t>American</a:t>
            </a:r>
            <a:r>
              <a:rPr lang="cs-CZ" sz="2400" dirty="0">
                <a:solidFill>
                  <a:srgbClr val="000000"/>
                </a:solidFill>
                <a:latin typeface="Times New Roman"/>
                <a:ea typeface="+mn-lt"/>
                <a:cs typeface="+mn-lt"/>
              </a:rPr>
              <a:t> International </a:t>
            </a:r>
            <a:r>
              <a:rPr lang="cs-CZ" sz="2400" dirty="0" err="1">
                <a:solidFill>
                  <a:srgbClr val="000000"/>
                </a:solidFill>
                <a:latin typeface="Times New Roman"/>
                <a:ea typeface="+mn-lt"/>
                <a:cs typeface="+mn-lt"/>
              </a:rPr>
              <a:t>Journal</a:t>
            </a:r>
            <a:r>
              <a:rPr lang="cs-CZ" sz="2400" dirty="0">
                <a:solidFill>
                  <a:srgbClr val="000000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Times New Roman"/>
                <a:ea typeface="+mn-lt"/>
                <a:cs typeface="+mn-lt"/>
              </a:rPr>
              <a:t>of</a:t>
            </a:r>
            <a:r>
              <a:rPr lang="cs-CZ" sz="2400" dirty="0">
                <a:solidFill>
                  <a:srgbClr val="000000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Times New Roman"/>
                <a:ea typeface="+mn-lt"/>
                <a:cs typeface="+mn-lt"/>
              </a:rPr>
              <a:t>Research</a:t>
            </a:r>
            <a:r>
              <a:rPr lang="cs-CZ" sz="2400" dirty="0">
                <a:solidFill>
                  <a:srgbClr val="000000"/>
                </a:solidFill>
                <a:latin typeface="Times New Roman"/>
                <a:ea typeface="+mn-lt"/>
                <a:cs typeface="+mn-lt"/>
              </a:rPr>
              <a:t> in </a:t>
            </a:r>
            <a:r>
              <a:rPr lang="cs-CZ" sz="2400" dirty="0" err="1">
                <a:solidFill>
                  <a:srgbClr val="000000"/>
                </a:solidFill>
                <a:latin typeface="Times New Roman"/>
                <a:ea typeface="+mn-lt"/>
                <a:cs typeface="+mn-lt"/>
              </a:rPr>
              <a:t>Humanities</a:t>
            </a:r>
            <a:r>
              <a:rPr lang="cs-CZ" sz="2400" dirty="0">
                <a:solidFill>
                  <a:srgbClr val="000000"/>
                </a:solidFill>
                <a:latin typeface="Times New Roman"/>
                <a:ea typeface="+mn-lt"/>
                <a:cs typeface="+mn-lt"/>
              </a:rPr>
              <a:t>, </a:t>
            </a:r>
            <a:r>
              <a:rPr lang="cs-CZ" sz="2400" dirty="0" err="1">
                <a:solidFill>
                  <a:srgbClr val="000000"/>
                </a:solidFill>
                <a:latin typeface="Times New Roman"/>
                <a:ea typeface="+mn-lt"/>
                <a:cs typeface="+mn-lt"/>
              </a:rPr>
              <a:t>Arts</a:t>
            </a:r>
            <a:r>
              <a:rPr lang="cs-CZ" sz="2400" dirty="0">
                <a:solidFill>
                  <a:srgbClr val="000000"/>
                </a:solidFill>
                <a:latin typeface="Times New Roman"/>
                <a:ea typeface="+mn-lt"/>
                <a:cs typeface="+mn-lt"/>
              </a:rPr>
              <a:t> and </a:t>
            </a:r>
            <a:r>
              <a:rPr lang="cs-CZ" sz="2400" dirty="0" err="1">
                <a:solidFill>
                  <a:srgbClr val="000000"/>
                </a:solidFill>
                <a:latin typeface="Times New Roman"/>
                <a:ea typeface="+mn-lt"/>
                <a:cs typeface="+mn-lt"/>
              </a:rPr>
              <a:t>Social</a:t>
            </a:r>
            <a:r>
              <a:rPr lang="cs-CZ" sz="2400" dirty="0">
                <a:solidFill>
                  <a:srgbClr val="000000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Times New Roman"/>
                <a:ea typeface="+mn-lt"/>
                <a:cs typeface="+mn-lt"/>
              </a:rPr>
              <a:t>Sciences</a:t>
            </a:r>
            <a:r>
              <a:rPr lang="cs-CZ" sz="2400" dirty="0">
                <a:solidFill>
                  <a:srgbClr val="000000"/>
                </a:solidFill>
                <a:latin typeface="Times New Roman"/>
                <a:ea typeface="+mn-lt"/>
                <a:cs typeface="+mn-lt"/>
              </a:rPr>
              <a:t>,  </a:t>
            </a:r>
            <a:r>
              <a:rPr lang="cs-CZ" sz="2400" dirty="0" err="1">
                <a:solidFill>
                  <a:srgbClr val="000000"/>
                </a:solidFill>
                <a:latin typeface="Times New Roman"/>
                <a:ea typeface="+mn-lt"/>
                <a:cs typeface="+mn-lt"/>
              </a:rPr>
              <a:t>Educational</a:t>
            </a:r>
            <a:r>
              <a:rPr lang="cs-CZ" sz="2400" dirty="0">
                <a:solidFill>
                  <a:srgbClr val="000000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Times New Roman"/>
                <a:ea typeface="+mn-lt"/>
                <a:cs typeface="+mn-lt"/>
              </a:rPr>
              <a:t>Structure</a:t>
            </a:r>
            <a:r>
              <a:rPr lang="cs-CZ" sz="2400" dirty="0">
                <a:solidFill>
                  <a:srgbClr val="000000"/>
                </a:solidFill>
                <a:latin typeface="Times New Roman"/>
                <a:ea typeface="+mn-lt"/>
                <a:cs typeface="+mn-lt"/>
              </a:rPr>
              <a:t> and </a:t>
            </a:r>
            <a:r>
              <a:rPr lang="cs-CZ" sz="2400" dirty="0" err="1">
                <a:solidFill>
                  <a:srgbClr val="000000"/>
                </a:solidFill>
                <a:latin typeface="Times New Roman"/>
                <a:ea typeface="+mn-lt"/>
                <a:cs typeface="+mn-lt"/>
              </a:rPr>
              <a:t>the</a:t>
            </a:r>
            <a:r>
              <a:rPr lang="cs-CZ" sz="2400" dirty="0">
                <a:solidFill>
                  <a:srgbClr val="000000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Times New Roman"/>
                <a:ea typeface="+mn-lt"/>
                <a:cs typeface="+mn-lt"/>
              </a:rPr>
              <a:t>Process</a:t>
            </a:r>
            <a:r>
              <a:rPr lang="cs-CZ" sz="2400" dirty="0">
                <a:solidFill>
                  <a:srgbClr val="000000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Times New Roman"/>
                <a:ea typeface="+mn-lt"/>
                <a:cs typeface="+mn-lt"/>
              </a:rPr>
              <a:t>of</a:t>
            </a:r>
            <a:r>
              <a:rPr lang="cs-CZ" sz="2400" dirty="0">
                <a:solidFill>
                  <a:srgbClr val="000000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Times New Roman"/>
                <a:ea typeface="+mn-lt"/>
                <a:cs typeface="+mn-lt"/>
              </a:rPr>
              <a:t>Colonization</a:t>
            </a:r>
            <a:r>
              <a:rPr lang="cs-CZ" sz="2400" dirty="0">
                <a:solidFill>
                  <a:srgbClr val="000000"/>
                </a:solidFill>
                <a:latin typeface="Times New Roman"/>
                <a:ea typeface="+mn-lt"/>
                <a:cs typeface="+mn-lt"/>
              </a:rPr>
              <a:t> in </a:t>
            </a:r>
            <a:r>
              <a:rPr lang="cs-CZ" sz="2400" dirty="0" err="1">
                <a:solidFill>
                  <a:srgbClr val="000000"/>
                </a:solidFill>
                <a:latin typeface="Times New Roman"/>
                <a:ea typeface="+mn-lt"/>
                <a:cs typeface="+mn-lt"/>
              </a:rPr>
              <a:t>Colonial</a:t>
            </a:r>
            <a:r>
              <a:rPr lang="cs-CZ" sz="2400" dirty="0">
                <a:solidFill>
                  <a:srgbClr val="000000"/>
                </a:solidFill>
                <a:latin typeface="Times New Roman"/>
                <a:ea typeface="+mn-lt"/>
                <a:cs typeface="+mn-lt"/>
              </a:rPr>
              <a:t> India, roč. 11, č. 1. [online].</a:t>
            </a:r>
            <a:br>
              <a:rPr lang="cs-CZ" sz="2400" dirty="0">
                <a:solidFill>
                  <a:srgbClr val="000000"/>
                </a:solidFill>
                <a:latin typeface="Times New Roman"/>
                <a:ea typeface="+mn-lt"/>
                <a:cs typeface="+mn-lt"/>
              </a:rPr>
            </a:br>
            <a:r>
              <a:rPr lang="cs-CZ" sz="2400" dirty="0">
                <a:solidFill>
                  <a:srgbClr val="212529"/>
                </a:solidFill>
                <a:latin typeface="Times New Roman"/>
                <a:ea typeface="+mn-lt"/>
                <a:cs typeface="+mn-lt"/>
              </a:rPr>
              <a:t>Dostupné z: </a:t>
            </a:r>
            <a:r>
              <a:rPr lang="cs-CZ" sz="2400" dirty="0">
                <a:solidFill>
                  <a:srgbClr val="007BFF"/>
                </a:solidFill>
                <a:latin typeface="Times New Roman"/>
                <a:ea typeface="+mn-lt"/>
                <a:cs typeface="+mn-lt"/>
                <a:hlinkClick r:id="rId2"/>
              </a:rPr>
              <a:t>http://www.iasir.net/</a:t>
            </a:r>
            <a:r>
              <a:rPr lang="cs-CZ" sz="2400" dirty="0">
                <a:solidFill>
                  <a:srgbClr val="212529"/>
                </a:solidFill>
                <a:latin typeface="Times New Roman"/>
                <a:ea typeface="+mn-lt"/>
                <a:cs typeface="+mn-lt"/>
              </a:rPr>
              <a:t>. </a:t>
            </a:r>
            <a:r>
              <a:rPr lang="cs-CZ" sz="2400" dirty="0">
                <a:solidFill>
                  <a:srgbClr val="000000"/>
                </a:solidFill>
                <a:latin typeface="Times New Roman"/>
                <a:ea typeface="+mn-lt"/>
                <a:cs typeface="+mn-lt"/>
              </a:rPr>
              <a:t> [cit. 2024-03-26]. ISSN 2328-3696.</a:t>
            </a:r>
          </a:p>
          <a:p>
            <a:pPr marL="342900" indent="-342900">
              <a:buFont typeface="Arial"/>
              <a:buChar char="•"/>
            </a:pPr>
            <a:r>
              <a:rPr lang="cs-CZ" sz="2400" dirty="0">
                <a:solidFill>
                  <a:srgbClr val="212529"/>
                </a:solidFill>
                <a:latin typeface="Times New Roman"/>
                <a:ea typeface="+mn-lt"/>
                <a:cs typeface="+mn-lt"/>
              </a:rPr>
              <a:t>CHAUDHARY, </a:t>
            </a:r>
            <a:r>
              <a:rPr lang="cs-CZ" sz="2400" dirty="0" err="1">
                <a:solidFill>
                  <a:srgbClr val="212529"/>
                </a:solidFill>
                <a:latin typeface="Times New Roman"/>
                <a:ea typeface="+mn-lt"/>
                <a:cs typeface="Times New Roman"/>
              </a:rPr>
              <a:t>Latika</a:t>
            </a:r>
            <a:r>
              <a:rPr lang="cs-CZ" sz="2400" dirty="0">
                <a:solidFill>
                  <a:srgbClr val="212529"/>
                </a:solidFill>
                <a:latin typeface="Times New Roman"/>
                <a:ea typeface="+mn-lt"/>
                <a:cs typeface="Times New Roman"/>
              </a:rPr>
              <a:t>, </a:t>
            </a:r>
            <a:r>
              <a:rPr lang="cs-CZ" sz="2400" dirty="0">
                <a:solidFill>
                  <a:srgbClr val="212529"/>
                </a:solidFill>
                <a:latin typeface="Times New Roman"/>
                <a:ea typeface="+mn-lt"/>
                <a:cs typeface="+mn-lt"/>
              </a:rPr>
              <a:t>2007. An </a:t>
            </a:r>
            <a:r>
              <a:rPr lang="cs-CZ" sz="2400" dirty="0" err="1">
                <a:solidFill>
                  <a:srgbClr val="212529"/>
                </a:solidFill>
                <a:latin typeface="Times New Roman"/>
                <a:ea typeface="+mn-lt"/>
                <a:cs typeface="+mn-lt"/>
              </a:rPr>
              <a:t>Economic</a:t>
            </a:r>
            <a:r>
              <a:rPr lang="cs-CZ" sz="2400" dirty="0">
                <a:solidFill>
                  <a:srgbClr val="212529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cs-CZ" sz="2400" dirty="0" err="1">
                <a:solidFill>
                  <a:srgbClr val="212529"/>
                </a:solidFill>
                <a:latin typeface="Times New Roman"/>
                <a:ea typeface="+mn-lt"/>
                <a:cs typeface="+mn-lt"/>
              </a:rPr>
              <a:t>History</a:t>
            </a:r>
            <a:r>
              <a:rPr lang="cs-CZ" sz="2400" dirty="0">
                <a:solidFill>
                  <a:srgbClr val="212529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cs-CZ" sz="2400" dirty="0" err="1">
                <a:solidFill>
                  <a:srgbClr val="212529"/>
                </a:solidFill>
                <a:latin typeface="Times New Roman"/>
                <a:ea typeface="+mn-lt"/>
                <a:cs typeface="+mn-lt"/>
              </a:rPr>
              <a:t>of</a:t>
            </a:r>
            <a:r>
              <a:rPr lang="cs-CZ" sz="2400" dirty="0">
                <a:solidFill>
                  <a:srgbClr val="212529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cs-CZ" sz="2400" dirty="0" err="1">
                <a:solidFill>
                  <a:srgbClr val="212529"/>
                </a:solidFill>
                <a:latin typeface="Times New Roman"/>
                <a:ea typeface="+mn-lt"/>
                <a:cs typeface="+mn-lt"/>
              </a:rPr>
              <a:t>Education</a:t>
            </a:r>
            <a:r>
              <a:rPr lang="cs-CZ" sz="2400" dirty="0">
                <a:solidFill>
                  <a:srgbClr val="212529"/>
                </a:solidFill>
                <a:latin typeface="Times New Roman"/>
                <a:ea typeface="+mn-lt"/>
                <a:cs typeface="+mn-lt"/>
              </a:rPr>
              <a:t> in </a:t>
            </a:r>
            <a:r>
              <a:rPr lang="cs-CZ" sz="2400" dirty="0" err="1">
                <a:solidFill>
                  <a:srgbClr val="212529"/>
                </a:solidFill>
                <a:latin typeface="Times New Roman"/>
                <a:ea typeface="+mn-lt"/>
                <a:cs typeface="+mn-lt"/>
              </a:rPr>
              <a:t>Colonial</a:t>
            </a:r>
            <a:r>
              <a:rPr lang="cs-CZ" sz="2400" dirty="0">
                <a:solidFill>
                  <a:srgbClr val="212529"/>
                </a:solidFill>
                <a:latin typeface="Times New Roman"/>
                <a:ea typeface="+mn-lt"/>
                <a:cs typeface="+mn-lt"/>
              </a:rPr>
              <a:t> India. </a:t>
            </a:r>
            <a:r>
              <a:rPr lang="cs-CZ" sz="2400" dirty="0">
                <a:solidFill>
                  <a:srgbClr val="000000"/>
                </a:solidFill>
                <a:latin typeface="Times New Roman"/>
                <a:ea typeface="+mn-lt"/>
                <a:cs typeface="Times New Roman"/>
              </a:rPr>
              <a:t>[online].</a:t>
            </a:r>
            <a:br>
              <a:rPr lang="cs-CZ" sz="2400" i="1" dirty="0">
                <a:solidFill>
                  <a:srgbClr val="212529"/>
                </a:solidFill>
                <a:latin typeface="Times New Roman"/>
                <a:ea typeface="+mn-lt"/>
                <a:cs typeface="+mn-lt"/>
              </a:rPr>
            </a:br>
            <a:r>
              <a:rPr lang="cs-CZ" sz="2400" dirty="0">
                <a:solidFill>
                  <a:srgbClr val="212529"/>
                </a:solidFill>
                <a:latin typeface="Times New Roman"/>
                <a:ea typeface="+mn-lt"/>
                <a:cs typeface="+mn-lt"/>
              </a:rPr>
              <a:t>Dostupné z: </a:t>
            </a:r>
            <a:r>
              <a:rPr lang="cs-CZ" sz="2400" dirty="0">
                <a:solidFill>
                  <a:srgbClr val="007BFF"/>
                </a:solidFill>
                <a:latin typeface="Times New Roman"/>
                <a:ea typeface="+mn-lt"/>
                <a:cs typeface="+mn-lt"/>
                <a:hlinkClick r:id="rId3"/>
              </a:rPr>
              <a:t>https://www.semanticscholar.org/paper/An-Economic-History-of-Education-in-Colonial-India-Chaudhary/41896a1d514128ca080e3ef7b1921a43db88f285</a:t>
            </a:r>
            <a:r>
              <a:rPr lang="cs-CZ" sz="2400" dirty="0">
                <a:solidFill>
                  <a:srgbClr val="212529"/>
                </a:solidFill>
                <a:latin typeface="Times New Roman"/>
                <a:ea typeface="+mn-lt"/>
                <a:cs typeface="+mn-lt"/>
              </a:rPr>
              <a:t>. [cit. 2024-03-26].</a:t>
            </a:r>
            <a:endParaRPr lang="cs-CZ" sz="2400" dirty="0">
              <a:latin typeface="Times New Roman"/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cs-CZ" sz="2400" dirty="0">
                <a:solidFill>
                  <a:srgbClr val="000000"/>
                </a:solidFill>
                <a:latin typeface="Times New Roman"/>
                <a:cs typeface="Times New Roman"/>
              </a:rPr>
              <a:t>VALNEROVÁ, Dita, 2011. Křesťanství v Indii. Bakalářská práce. Praha: </a:t>
            </a:r>
            <a:r>
              <a:rPr lang="cs-CZ" sz="2400" dirty="0">
                <a:solidFill>
                  <a:srgbClr val="000000"/>
                </a:solidFill>
                <a:latin typeface="Times New Roman"/>
                <a:ea typeface="+mn-lt"/>
                <a:cs typeface="+mn-lt"/>
              </a:rPr>
              <a:t>Univerzita Karlova v Praze</a:t>
            </a:r>
            <a:endParaRPr lang="cs-CZ" sz="2400" dirty="0">
              <a:solidFill>
                <a:srgbClr val="212529"/>
              </a:solidFill>
              <a:latin typeface="Times New Roman"/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cs-CZ" sz="2400" dirty="0">
                <a:solidFill>
                  <a:srgbClr val="212529"/>
                </a:solidFill>
                <a:latin typeface="Times New Roman"/>
                <a:ea typeface="+mn-lt"/>
                <a:cs typeface="+mn-lt"/>
              </a:rPr>
              <a:t>JAYAKUMAR, A., 2013. </a:t>
            </a:r>
            <a:r>
              <a:rPr lang="cs-CZ" sz="2400" dirty="0" err="1">
                <a:solidFill>
                  <a:srgbClr val="212529"/>
                </a:solidFill>
                <a:latin typeface="Times New Roman"/>
                <a:ea typeface="+mn-lt"/>
                <a:cs typeface="+mn-lt"/>
              </a:rPr>
              <a:t>History</a:t>
            </a:r>
            <a:r>
              <a:rPr lang="cs-CZ" sz="2400" dirty="0">
                <a:solidFill>
                  <a:srgbClr val="212529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cs-CZ" sz="2400" dirty="0" err="1">
                <a:solidFill>
                  <a:srgbClr val="212529"/>
                </a:solidFill>
                <a:latin typeface="Times New Roman"/>
                <a:ea typeface="+mn-lt"/>
                <a:cs typeface="+mn-lt"/>
              </a:rPr>
              <a:t>of</a:t>
            </a:r>
            <a:r>
              <a:rPr lang="cs-CZ" sz="2400" dirty="0">
                <a:solidFill>
                  <a:srgbClr val="212529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cs-CZ" sz="2400" dirty="0" err="1">
                <a:solidFill>
                  <a:srgbClr val="212529"/>
                </a:solidFill>
                <a:latin typeface="Times New Roman"/>
                <a:ea typeface="+mn-lt"/>
                <a:cs typeface="+mn-lt"/>
              </a:rPr>
              <a:t>Christianity</a:t>
            </a:r>
            <a:r>
              <a:rPr lang="cs-CZ" sz="2400" dirty="0">
                <a:solidFill>
                  <a:srgbClr val="212529"/>
                </a:solidFill>
                <a:latin typeface="Times New Roman"/>
                <a:ea typeface="+mn-lt"/>
                <a:cs typeface="+mn-lt"/>
              </a:rPr>
              <a:t> in India [online]. Dostupné z: </a:t>
            </a:r>
            <a:r>
              <a:rPr lang="cs-CZ" sz="2400" dirty="0">
                <a:solidFill>
                  <a:srgbClr val="212529"/>
                </a:solidFill>
                <a:latin typeface="Times New Roman"/>
                <a:ea typeface="+mn-lt"/>
                <a:cs typeface="+mn-lt"/>
                <a:hlinkClick r:id="rId4"/>
              </a:rPr>
              <a:t>https://repository.globethics.net/handle/20.500.12424/220599</a:t>
            </a:r>
            <a:r>
              <a:rPr lang="cs-CZ" sz="2400" dirty="0">
                <a:solidFill>
                  <a:srgbClr val="212529"/>
                </a:solidFill>
                <a:latin typeface="Times New Roman"/>
                <a:ea typeface="+mn-lt"/>
                <a:cs typeface="+mn-lt"/>
              </a:rPr>
              <a:t> </a:t>
            </a:r>
            <a:r>
              <a:rPr lang="cs-CZ" sz="2400" dirty="0">
                <a:solidFill>
                  <a:srgbClr val="212529"/>
                </a:solidFill>
                <a:latin typeface="Times New Roman"/>
                <a:ea typeface="+mn-lt"/>
                <a:cs typeface="Times New Roman"/>
              </a:rPr>
              <a:t>[cit. 2024-03-26].</a:t>
            </a:r>
            <a:endParaRPr lang="cs-CZ" sz="2400" dirty="0">
              <a:solidFill>
                <a:srgbClr val="212529"/>
              </a:solidFill>
              <a:latin typeface="Times New Roman"/>
              <a:cs typeface="Calibri"/>
            </a:endParaRPr>
          </a:p>
          <a:p>
            <a:pPr marL="342900" indent="-342900">
              <a:buFont typeface="Arial"/>
              <a:buChar char="•"/>
            </a:pPr>
            <a:endParaRPr lang="cs-CZ" sz="2400" dirty="0">
              <a:latin typeface="Times New Roman"/>
              <a:cs typeface="Calibri"/>
            </a:endParaRPr>
          </a:p>
          <a:p>
            <a:pPr marL="342900" indent="-342900">
              <a:buFont typeface="Arial"/>
              <a:buChar char="•"/>
            </a:pPr>
            <a:endParaRPr lang="cs-CZ" sz="2400" dirty="0">
              <a:latin typeface="Times New Roman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065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FF3302-25AC-E409-3A47-738682543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52" y="537188"/>
            <a:ext cx="10785987" cy="1473046"/>
          </a:xfrm>
        </p:spPr>
        <p:txBody>
          <a:bodyPr>
            <a:normAutofit fontScale="90000"/>
          </a:bodyPr>
          <a:lstStyle/>
          <a:p>
            <a:r>
              <a:rPr lang="cs-CZ" b="1" dirty="0">
                <a:ea typeface="+mj-lt"/>
                <a:cs typeface="+mj-lt"/>
              </a:rPr>
              <a:t>Evropané v Číně</a:t>
            </a:r>
            <a:br>
              <a:rPr lang="cs-CZ" b="1" dirty="0">
                <a:ea typeface="+mj-lt"/>
                <a:cs typeface="+mj-lt"/>
              </a:rPr>
            </a:br>
            <a:br>
              <a:rPr lang="cs-CZ" b="1" dirty="0">
                <a:ea typeface="+mj-lt"/>
                <a:cs typeface="+mj-lt"/>
              </a:rPr>
            </a:br>
            <a:r>
              <a:rPr lang="cs-CZ" sz="3600" b="1" dirty="0">
                <a:ea typeface="Calibri Light"/>
                <a:cs typeface="Calibri Light"/>
              </a:rPr>
              <a:t>Macao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CC18699-5FFB-67B1-27C6-D66890415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330" y="1321722"/>
            <a:ext cx="10933470" cy="4855241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cs-CZ">
              <a:ea typeface="Calibri"/>
              <a:cs typeface="Calibri"/>
            </a:endParaRPr>
          </a:p>
          <a:p>
            <a:endParaRPr lang="cs-CZ">
              <a:ea typeface="Calibri"/>
              <a:cs typeface="Calibri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866B30E-F67A-740A-2968-D0E3900F7415}"/>
              </a:ext>
            </a:extLst>
          </p:cNvPr>
          <p:cNvSpPr txBox="1"/>
          <p:nvPr/>
        </p:nvSpPr>
        <p:spPr>
          <a:xfrm>
            <a:off x="381000" y="2150806"/>
            <a:ext cx="6218904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cs-CZ">
                <a:latin typeface="Calibri"/>
                <a:ea typeface="Calibri"/>
                <a:cs typeface="Calibri"/>
              </a:rPr>
              <a:t>Nejstarší stálá osada Evropanů na Dálném Východě</a:t>
            </a:r>
          </a:p>
          <a:p>
            <a:pPr marL="285750" indent="-285750">
              <a:buFont typeface="Arial"/>
              <a:buChar char="•"/>
            </a:pPr>
            <a:r>
              <a:rPr lang="cs-CZ">
                <a:latin typeface="Calibri"/>
                <a:ea typeface="Calibri"/>
                <a:cs typeface="Calibri"/>
              </a:rPr>
              <a:t>1557 zde byla založena portugalská obchodní stanice </a:t>
            </a:r>
          </a:p>
          <a:p>
            <a:pPr marL="285750" indent="-285750">
              <a:buFont typeface="Arial"/>
              <a:buChar char="•"/>
            </a:pPr>
            <a:r>
              <a:rPr lang="cs-CZ">
                <a:latin typeface="Calibri"/>
                <a:ea typeface="Calibri"/>
                <a:cs typeface="Calibri"/>
              </a:rPr>
              <a:t>Později se Macao stalo centrem pro mnoho jezuitů</a:t>
            </a:r>
          </a:p>
          <a:p>
            <a:pPr marL="285750" indent="-285750">
              <a:buFont typeface="Arial"/>
              <a:buChar char="•"/>
            </a:pPr>
            <a:r>
              <a:rPr lang="cs-CZ">
                <a:latin typeface="Calibri"/>
                <a:ea typeface="Calibri"/>
                <a:cs typeface="Calibri"/>
              </a:rPr>
              <a:t>1887 Čínsko-portugalská smlouva </a:t>
            </a:r>
          </a:p>
          <a:p>
            <a:pPr marL="285750" indent="-285750">
              <a:buFont typeface="Arial"/>
              <a:buChar char="•"/>
            </a:pPr>
            <a:r>
              <a:rPr lang="cs-CZ">
                <a:latin typeface="Calibri"/>
                <a:ea typeface="Calibri"/>
                <a:cs typeface="Calibri"/>
              </a:rPr>
              <a:t>1999 se Macao stává opět součástí Čínské lidové republiky se statusem zvláštní administrativní oblasti</a:t>
            </a:r>
          </a:p>
          <a:p>
            <a:pPr marL="285750" indent="-285750">
              <a:buFont typeface="Arial"/>
              <a:buChar char="•"/>
            </a:pPr>
            <a:r>
              <a:rPr lang="cs-CZ">
                <a:latin typeface="Calibri"/>
                <a:ea typeface="Calibri"/>
                <a:cs typeface="Calibri"/>
              </a:rPr>
              <a:t>Památky v Macau jsou nejstarším evropským dědictvím na území Číny</a:t>
            </a:r>
          </a:p>
          <a:p>
            <a:pPr marL="285750" indent="-285750">
              <a:buFont typeface="Arial"/>
              <a:buChar char="•"/>
            </a:pPr>
            <a:r>
              <a:rPr lang="cs-CZ">
                <a:latin typeface="Calibri"/>
                <a:ea typeface="Calibri"/>
                <a:cs typeface="Calibri"/>
              </a:rPr>
              <a:t>Díky přístavnímu Macau se do Číny nedostávalo jen západní zboží ale i kultura</a:t>
            </a:r>
          </a:p>
          <a:p>
            <a:pPr marL="285750" indent="-285750">
              <a:buFont typeface="Arial"/>
              <a:buChar char="•"/>
            </a:pPr>
            <a:r>
              <a:rPr lang="cs-CZ">
                <a:latin typeface="Calibri"/>
                <a:ea typeface="Calibri"/>
                <a:cs typeface="Calibri"/>
              </a:rPr>
              <a:t>Roku 2005 bylo </a:t>
            </a:r>
            <a:r>
              <a:rPr lang="cs-CZ" err="1">
                <a:latin typeface="Calibri"/>
                <a:ea typeface="Calibri"/>
                <a:cs typeface="Calibri"/>
              </a:rPr>
              <a:t>Macoa</a:t>
            </a:r>
            <a:r>
              <a:rPr lang="cs-CZ">
                <a:latin typeface="Calibri"/>
                <a:ea typeface="Calibri"/>
                <a:cs typeface="Calibri"/>
              </a:rPr>
              <a:t> zařazeno i na seznam světového dědictví UNESCO </a:t>
            </a:r>
          </a:p>
        </p:txBody>
      </p:sp>
      <p:pic>
        <p:nvPicPr>
          <p:cNvPr id="5" name="Obrázek 4" descr="Obsah obrázku text, mapa, atlas&#10;&#10;Popis se vygeneroval automaticky.">
            <a:extLst>
              <a:ext uri="{FF2B5EF4-FFF2-40B4-BE49-F238E27FC236}">
                <a16:creationId xmlns:a16="http://schemas.microsoft.com/office/drawing/2014/main" id="{AA111548-2193-AA37-5371-DA3D319D0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5925" y="1322901"/>
            <a:ext cx="4748671" cy="42122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60FD811-EFF8-A964-4A56-E32272470BC2}"/>
              </a:ext>
            </a:extLst>
          </p:cNvPr>
          <p:cNvSpPr txBox="1"/>
          <p:nvPr/>
        </p:nvSpPr>
        <p:spPr>
          <a:xfrm>
            <a:off x="6698225" y="5530645"/>
            <a:ext cx="460887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000"/>
              <a:t>Zdroj </a:t>
            </a:r>
            <a:r>
              <a:rPr lang="cs-CZ" sz="1000">
                <a:hlinkClick r:id="rId3"/>
              </a:rPr>
              <a:t>https://kids.britannica.com/kids/article/Macau/353404</a:t>
            </a:r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734899F-DC17-97D1-825D-3744B537E945}"/>
              </a:ext>
            </a:extLst>
          </p:cNvPr>
          <p:cNvSpPr txBox="1"/>
          <p:nvPr/>
        </p:nvSpPr>
        <p:spPr>
          <a:xfrm>
            <a:off x="6882579" y="958644"/>
            <a:ext cx="455970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>
                <a:cs typeface="Calibri"/>
              </a:rPr>
              <a:t>Macao v Číně</a:t>
            </a:r>
          </a:p>
        </p:txBody>
      </p:sp>
    </p:spTree>
    <p:extLst>
      <p:ext uri="{BB962C8B-B14F-4D97-AF65-F5344CB8AC3E}">
        <p14:creationId xmlns:p14="http://schemas.microsoft.com/office/powerpoint/2010/main" val="173342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2B0A2A-08B3-0418-ABC4-EE568C2C4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>
                <a:ea typeface="Calibri Light"/>
                <a:cs typeface="Calibri Light"/>
              </a:rPr>
              <a:t>Koexistence čínské a evropské architektury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BBBCC1-855D-7C44-C067-5397E4E2A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083" y="1530657"/>
            <a:ext cx="3777202" cy="478149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1800">
                <a:latin typeface="Calibri"/>
                <a:ea typeface="Calibri"/>
                <a:cs typeface="Calibri"/>
              </a:rPr>
              <a:t>UNESCO: ,, Historické centrum Macaa se svými historickými ulicemi, obytnými, církevními a  veřejnými portugalskými a čínskými budovami je jedinečným svědectvím setkávání estetických, kulturních, architektonických a  technologických vlivů Východu a Západu. Nachází se zde také nejstarší  pevnost a maják v Číně. Macao poskytuje svědectví jednoho z prvních a nejdéle trvajících střetávání mezi Čínou a  Západem, založeného na  mezinárodním obchodu.‘‘</a:t>
            </a:r>
          </a:p>
          <a:p>
            <a:endParaRPr lang="cs-CZ">
              <a:ea typeface="Calibri"/>
              <a:cs typeface="Calibri"/>
            </a:endParaRPr>
          </a:p>
        </p:txBody>
      </p:sp>
      <p:pic>
        <p:nvPicPr>
          <p:cNvPr id="4" name="Obrázek 3" descr="Obsah obrázku venku, obloha, sloup, architektura&#10;&#10;Popis se vygeneroval automaticky.">
            <a:extLst>
              <a:ext uri="{FF2B5EF4-FFF2-40B4-BE49-F238E27FC236}">
                <a16:creationId xmlns:a16="http://schemas.microsoft.com/office/drawing/2014/main" id="{B79ADDEC-D747-5F27-15C4-97C2103C1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5598" y="1883952"/>
            <a:ext cx="4208513" cy="4208513"/>
          </a:xfrm>
          <a:prstGeom prst="rect">
            <a:avLst/>
          </a:prstGeom>
        </p:spPr>
      </p:pic>
      <p:pic>
        <p:nvPicPr>
          <p:cNvPr id="5" name="Obrázek 4" descr="Obsah obrázku text, mapa, atlas, Písmo&#10;&#10;Popis se vygeneroval automaticky.">
            <a:extLst>
              <a:ext uri="{FF2B5EF4-FFF2-40B4-BE49-F238E27FC236}">
                <a16:creationId xmlns:a16="http://schemas.microsoft.com/office/drawing/2014/main" id="{4F1309C8-F6F9-F0AE-3221-D9B36AE65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8775" y="1828646"/>
            <a:ext cx="3783724" cy="426228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CFDE7DE-30B8-770F-BDDB-ECBF95CABDC9}"/>
              </a:ext>
            </a:extLst>
          </p:cNvPr>
          <p:cNvSpPr txBox="1"/>
          <p:nvPr/>
        </p:nvSpPr>
        <p:spPr>
          <a:xfrm>
            <a:off x="4313903" y="1425677"/>
            <a:ext cx="40312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>
                <a:latin typeface="Calibri"/>
                <a:ea typeface="Calibri"/>
                <a:cs typeface="Calibri"/>
              </a:rPr>
              <a:t>Tržiště na ostrově </a:t>
            </a:r>
            <a:r>
              <a:rPr lang="cs-CZ" err="1">
                <a:latin typeface="Calibri"/>
                <a:ea typeface="Calibri"/>
                <a:cs typeface="Calibri"/>
              </a:rPr>
              <a:t>Taipa</a:t>
            </a:r>
            <a:r>
              <a:rPr lang="cs-CZ">
                <a:latin typeface="Calibri"/>
                <a:ea typeface="Calibri"/>
                <a:cs typeface="Calibri"/>
              </a:rPr>
              <a:t> </a:t>
            </a:r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5977105-7F6A-BE4B-7C47-0EF3004CEFC2}"/>
              </a:ext>
            </a:extLst>
          </p:cNvPr>
          <p:cNvSpPr txBox="1"/>
          <p:nvPr/>
        </p:nvSpPr>
        <p:spPr>
          <a:xfrm>
            <a:off x="8394291" y="6095999"/>
            <a:ext cx="3625644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000">
                <a:ea typeface="Calibri"/>
                <a:cs typeface="Calibri"/>
              </a:rPr>
              <a:t>Zdroje: </a:t>
            </a:r>
            <a:r>
              <a:rPr lang="cs-CZ" sz="1000">
                <a:ea typeface="+mn-lt"/>
                <a:cs typeface="+mn-lt"/>
              </a:rPr>
              <a:t>https://superacpov.live/product_details/50280866.html</a:t>
            </a:r>
            <a:endParaRPr lang="cs-CZ" sz="1000">
              <a:ea typeface="Calibri"/>
              <a:cs typeface="Calibri"/>
            </a:endParaRPr>
          </a:p>
          <a:p>
            <a:r>
              <a:rPr lang="cs-CZ" sz="1000">
                <a:ea typeface="+mn-lt"/>
                <a:cs typeface="+mn-lt"/>
              </a:rPr>
              <a:t>https://www.worldatlas.com/maps/macao</a:t>
            </a:r>
            <a:endParaRPr lang="cs-CZ" sz="1000"/>
          </a:p>
          <a:p>
            <a:endParaRPr lang="cs-CZ">
              <a:ea typeface="Calibri"/>
              <a:cs typeface="Calibri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5DD2D10-1DD2-FC9E-723D-866CDD444D90}"/>
              </a:ext>
            </a:extLst>
          </p:cNvPr>
          <p:cNvSpPr txBox="1"/>
          <p:nvPr/>
        </p:nvSpPr>
        <p:spPr>
          <a:xfrm>
            <a:off x="528484" y="5567516"/>
            <a:ext cx="3220064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000"/>
              <a:t>Zdroj: https://whc.unesco.org/en/list/1110/</a:t>
            </a:r>
          </a:p>
        </p:txBody>
      </p:sp>
    </p:spTree>
    <p:extLst>
      <p:ext uri="{BB962C8B-B14F-4D97-AF65-F5344CB8AC3E}">
        <p14:creationId xmlns:p14="http://schemas.microsoft.com/office/powerpoint/2010/main" val="301761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23CBEF12-C9B8-466E-A7FE-B00B9ADF4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ek 1" descr="Obsah obrázku obloha, venku, mrak, budova&#10;&#10;Popis se vygeneroval automaticky.">
            <a:extLst>
              <a:ext uri="{FF2B5EF4-FFF2-40B4-BE49-F238E27FC236}">
                <a16:creationId xmlns:a16="http://schemas.microsoft.com/office/drawing/2014/main" id="{BD41A7A6-4724-2072-3F4A-E88241B5B5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005" y="1409101"/>
            <a:ext cx="4434801" cy="3966369"/>
          </a:xfrm>
          <a:prstGeom prst="rect">
            <a:avLst/>
          </a:prstGeom>
        </p:spPr>
      </p:pic>
      <p:pic>
        <p:nvPicPr>
          <p:cNvPr id="4" name="Zástupný obsah 3" descr="Obsah obrázku budova, venku, obloha, osoba&#10;&#10;Popis se vygeneroval automaticky.">
            <a:extLst>
              <a:ext uri="{FF2B5EF4-FFF2-40B4-BE49-F238E27FC236}">
                <a16:creationId xmlns:a16="http://schemas.microsoft.com/office/drawing/2014/main" id="{79C4CF6E-CA1C-5FBA-2CEA-7A0EA400CA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680553" y="1409100"/>
            <a:ext cx="5991713" cy="3941789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9D09A82F-58AC-4052-E52E-12C461F221DE}"/>
              </a:ext>
            </a:extLst>
          </p:cNvPr>
          <p:cNvSpPr txBox="1"/>
          <p:nvPr/>
        </p:nvSpPr>
        <p:spPr>
          <a:xfrm>
            <a:off x="372644" y="964052"/>
            <a:ext cx="5067544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000">
                <a:latin typeface="Calibri"/>
                <a:ea typeface="Calibri"/>
                <a:cs typeface="Calibri"/>
              </a:rPr>
              <a:t>Ruiny Kostela svatého Pavla (</a:t>
            </a:r>
            <a:r>
              <a:rPr lang="cs-CZ" sz="2000" err="1">
                <a:latin typeface="Calibri"/>
                <a:ea typeface="Calibri"/>
                <a:cs typeface="Calibri"/>
              </a:rPr>
              <a:t>Ruins</a:t>
            </a:r>
            <a:r>
              <a:rPr lang="cs-CZ" sz="2000">
                <a:latin typeface="Calibri"/>
                <a:ea typeface="Calibri"/>
                <a:cs typeface="Calibri"/>
              </a:rPr>
              <a:t> </a:t>
            </a:r>
            <a:r>
              <a:rPr lang="cs-CZ" sz="2000" err="1">
                <a:latin typeface="Calibri"/>
                <a:ea typeface="Calibri"/>
                <a:cs typeface="Calibri"/>
              </a:rPr>
              <a:t>of</a:t>
            </a:r>
            <a:r>
              <a:rPr lang="cs-CZ" sz="2000">
                <a:latin typeface="Calibri"/>
                <a:ea typeface="Calibri"/>
                <a:cs typeface="Calibri"/>
              </a:rPr>
              <a:t> St. </a:t>
            </a:r>
            <a:r>
              <a:rPr lang="cs-CZ" sz="2000" err="1">
                <a:latin typeface="Calibri"/>
                <a:ea typeface="Calibri"/>
                <a:cs typeface="Calibri"/>
              </a:rPr>
              <a:t>Paul's</a:t>
            </a:r>
            <a:r>
              <a:rPr lang="cs-CZ" sz="2000">
                <a:latin typeface="Calibri"/>
                <a:ea typeface="Calibri"/>
                <a:cs typeface="Calibri"/>
              </a:rPr>
              <a:t>)</a:t>
            </a:r>
            <a:endParaRPr lang="cs-CZ" sz="200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6FA476F-4DCA-7E52-086E-B8185EE1BECB}"/>
              </a:ext>
            </a:extLst>
          </p:cNvPr>
          <p:cNvSpPr txBox="1"/>
          <p:nvPr/>
        </p:nvSpPr>
        <p:spPr>
          <a:xfrm>
            <a:off x="6685934" y="958645"/>
            <a:ext cx="538316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2000">
                <a:latin typeface="Calibri"/>
                <a:ea typeface="Calibri"/>
                <a:cs typeface="Calibri"/>
              </a:rPr>
              <a:t>Staré tržiště na ostrově </a:t>
            </a:r>
            <a:r>
              <a:rPr lang="cs-CZ" sz="2000" err="1">
                <a:latin typeface="Calibri"/>
                <a:ea typeface="Calibri"/>
                <a:cs typeface="Calibri"/>
              </a:rPr>
              <a:t>Taipa</a:t>
            </a:r>
            <a:endParaRPr lang="cs-CZ" sz="2000">
              <a:latin typeface="Calibri"/>
              <a:ea typeface="Calibri"/>
              <a:cs typeface="Calibri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C17B23B-EA31-3524-2BCA-DA9283917856}"/>
              </a:ext>
            </a:extLst>
          </p:cNvPr>
          <p:cNvSpPr txBox="1"/>
          <p:nvPr/>
        </p:nvSpPr>
        <p:spPr>
          <a:xfrm>
            <a:off x="602226" y="5370870"/>
            <a:ext cx="392061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000">
                <a:ea typeface="Calibri"/>
                <a:cs typeface="Calibri"/>
              </a:rPr>
              <a:t>Zdroj: </a:t>
            </a:r>
            <a:r>
              <a:rPr lang="cs-CZ" sz="1000">
                <a:ea typeface="Calibri"/>
                <a:cs typeface="Calibri"/>
                <a:hlinkClick r:id="rId4"/>
              </a:rPr>
              <a:t>https://www.secretmacau.com/carmo-fair-taipa-old-market/</a:t>
            </a:r>
            <a:endParaRPr lang="cs-CZ" sz="1000"/>
          </a:p>
          <a:p>
            <a:pPr algn="l"/>
            <a:endParaRPr lang="cs-CZ">
              <a:ea typeface="Calibri"/>
              <a:cs typeface="Calibri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C6F1C09-613B-40A1-6D3E-4209EC3AE8FF}"/>
              </a:ext>
            </a:extLst>
          </p:cNvPr>
          <p:cNvSpPr txBox="1"/>
          <p:nvPr/>
        </p:nvSpPr>
        <p:spPr>
          <a:xfrm>
            <a:off x="5678129" y="5370871"/>
            <a:ext cx="4903838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000"/>
              <a:t>Zdroj: </a:t>
            </a:r>
            <a:r>
              <a:rPr lang="cs-CZ" sz="1000">
                <a:hlinkClick r:id="rId5"/>
              </a:rPr>
              <a:t>https://www.chinahighlights.com/macau/attraction/ruins-of-st-paul-cathedral.htm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66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8343CA7-458F-5882-22F8-43A1B7F8F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cs-CZ" sz="4000" b="1">
                <a:ea typeface="Calibri Light"/>
                <a:cs typeface="Calibri Light"/>
              </a:rPr>
              <a:t>Ochrana památek v Macau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A569C4-6D5A-D9BE-810B-96941CB05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/>
            <a:r>
              <a:rPr lang="cs-CZ" sz="2000">
                <a:latin typeface="Calibri"/>
                <a:ea typeface="Calibri"/>
                <a:cs typeface="Calibri"/>
              </a:rPr>
              <a:t>První opatření pro ochranu památek v Macau byly zavedeny až roku 1953 </a:t>
            </a:r>
          </a:p>
          <a:p>
            <a:r>
              <a:rPr lang="cs-CZ" sz="2000">
                <a:latin typeface="Calibri"/>
                <a:ea typeface="Calibri"/>
                <a:cs typeface="Calibri"/>
              </a:rPr>
              <a:t>1974 </a:t>
            </a:r>
            <a:r>
              <a:rPr lang="cs-CZ" sz="2000" err="1">
                <a:latin typeface="Calibri"/>
                <a:ea typeface="Calibri"/>
                <a:cs typeface="Calibri"/>
              </a:rPr>
              <a:t>Nobre</a:t>
            </a:r>
            <a:r>
              <a:rPr lang="cs-CZ" sz="2000">
                <a:latin typeface="Calibri"/>
                <a:ea typeface="Calibri"/>
                <a:cs typeface="Calibri"/>
              </a:rPr>
              <a:t> de </a:t>
            </a:r>
            <a:r>
              <a:rPr lang="cs-CZ" sz="2000" err="1">
                <a:latin typeface="Calibri"/>
                <a:ea typeface="Calibri"/>
                <a:cs typeface="Calibri"/>
              </a:rPr>
              <a:t>Carvalho</a:t>
            </a:r>
            <a:r>
              <a:rPr lang="cs-CZ" sz="2000">
                <a:latin typeface="Calibri"/>
                <a:ea typeface="Calibri"/>
                <a:cs typeface="Calibri"/>
              </a:rPr>
              <a:t> - do seznamu památek byly přidány ulice, náměstí, parky atd.</a:t>
            </a:r>
          </a:p>
          <a:p>
            <a:r>
              <a:rPr lang="cs-CZ" sz="2000" b="1">
                <a:latin typeface="Calibri"/>
                <a:ea typeface="Calibri"/>
                <a:cs typeface="Calibri"/>
              </a:rPr>
              <a:t>Období 1970-1990 </a:t>
            </a:r>
          </a:p>
          <a:p>
            <a:pPr marL="0" indent="0">
              <a:buNone/>
            </a:pPr>
            <a:r>
              <a:rPr lang="cs-CZ" sz="2000">
                <a:latin typeface="Calibri"/>
                <a:ea typeface="Calibri"/>
                <a:cs typeface="Calibri"/>
              </a:rPr>
              <a:t>-nový institut na ochranu památek – Nový Macajský kulturní institut</a:t>
            </a:r>
            <a:endParaRPr lang="cs-CZ" sz="2000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r>
              <a:rPr lang="cs-CZ" sz="2000">
                <a:ea typeface="Calibri" panose="020F0502020204030204"/>
                <a:cs typeface="Calibri" panose="020F0502020204030204"/>
              </a:rPr>
              <a:t>-řada restaurací – například kostela sv. Dominika</a:t>
            </a:r>
          </a:p>
          <a:p>
            <a:endParaRPr lang="cs-CZ" sz="2000">
              <a:ea typeface="Calibri" panose="020F0502020204030204"/>
              <a:cs typeface="Calibri" panose="020F0502020204030204"/>
            </a:endParaRPr>
          </a:p>
          <a:p>
            <a:endParaRPr lang="cs-CZ" sz="2000">
              <a:ea typeface="Calibri" panose="020F0502020204030204"/>
              <a:cs typeface="Calibri" panose="020F0502020204030204"/>
            </a:endParaRPr>
          </a:p>
          <a:p>
            <a:endParaRPr lang="cs-CZ" sz="200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4" name="Obrázek 3" descr="Obsah obrázku venku, obloha, strom, budova&#10;&#10;Popis se vygeneroval automaticky.">
            <a:extLst>
              <a:ext uri="{FF2B5EF4-FFF2-40B4-BE49-F238E27FC236}">
                <a16:creationId xmlns:a16="http://schemas.microsoft.com/office/drawing/2014/main" id="{DEB78BFE-FC15-62BF-C5C8-0F9951ABEA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C770795-667D-BCC3-62B7-6C701AF73F78}"/>
              </a:ext>
            </a:extLst>
          </p:cNvPr>
          <p:cNvSpPr txBox="1"/>
          <p:nvPr/>
        </p:nvSpPr>
        <p:spPr>
          <a:xfrm>
            <a:off x="6096000" y="6172201"/>
            <a:ext cx="6102825" cy="6858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cs-CZ" sz="1300">
                <a:solidFill>
                  <a:srgbClr val="FFFFFF"/>
                </a:solidFill>
              </a:rPr>
              <a:t>Zdroj: </a:t>
            </a:r>
            <a:r>
              <a:rPr lang="cs-CZ" sz="13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https://www.cksen.cz/blog/macao/</a:t>
            </a:r>
            <a:endParaRPr lang="cs-CZ" sz="13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13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D80E2B-B812-3EED-56E2-462115C04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b="1">
                <a:ea typeface="Calibri Light"/>
                <a:cs typeface="Calibri Light"/>
              </a:rPr>
              <a:t>Macao dnes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BD05C2-3D31-AD97-5D76-F695BE0E6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845" y="1555238"/>
            <a:ext cx="4166143" cy="376140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cs-CZ" sz="2000">
                <a:latin typeface="Calibri"/>
                <a:ea typeface="Calibri"/>
                <a:cs typeface="Calibri"/>
              </a:rPr>
              <a:t>Od roku 1999 zvláštní správní oblast Čínské lidové republiky</a:t>
            </a:r>
          </a:p>
          <a:p>
            <a:r>
              <a:rPr lang="cs-CZ" sz="2000">
                <a:latin typeface="Calibri"/>
                <a:ea typeface="Calibri"/>
                <a:cs typeface="Calibri"/>
              </a:rPr>
              <a:t>Při ústí Perlové řeky do Jihočínského moře</a:t>
            </a:r>
          </a:p>
          <a:p>
            <a:r>
              <a:rPr lang="cs-CZ" sz="2000">
                <a:latin typeface="Calibri"/>
                <a:ea typeface="Calibri"/>
                <a:cs typeface="Calibri"/>
              </a:rPr>
              <a:t>60 kilometrů západně od Hongkongu</a:t>
            </a:r>
          </a:p>
          <a:p>
            <a:r>
              <a:rPr lang="cs-CZ" sz="2000">
                <a:latin typeface="Calibri"/>
                <a:ea typeface="Calibri"/>
                <a:cs typeface="Calibri"/>
              </a:rPr>
              <a:t>Počet obyvatel:  709 917 (2024)</a:t>
            </a:r>
          </a:p>
          <a:p>
            <a:r>
              <a:rPr lang="cs-CZ" sz="2000">
                <a:latin typeface="Calibri"/>
                <a:ea typeface="Calibri"/>
                <a:cs typeface="Calibri"/>
              </a:rPr>
              <a:t>Rozloha: 118 km²</a:t>
            </a:r>
          </a:p>
          <a:p>
            <a:r>
              <a:rPr lang="cs-CZ" sz="2000">
                <a:latin typeface="Calibri"/>
                <a:ea typeface="Calibri"/>
                <a:cs typeface="Calibri"/>
              </a:rPr>
              <a:t>Oficiální jazyky: portugalština, čínština (kantonština)</a:t>
            </a:r>
          </a:p>
          <a:p>
            <a:r>
              <a:rPr lang="cs-CZ" sz="2000">
                <a:latin typeface="Calibri"/>
                <a:ea typeface="Calibri"/>
                <a:cs typeface="Calibri"/>
              </a:rPr>
              <a:t>HDP: $63,500  (2023) </a:t>
            </a:r>
            <a:endParaRPr lang="cs-CZ"/>
          </a:p>
          <a:p>
            <a:endParaRPr lang="cs-CZ">
              <a:ea typeface="Calibri"/>
              <a:cs typeface="Calibri"/>
            </a:endParaRPr>
          </a:p>
        </p:txBody>
      </p:sp>
      <p:pic>
        <p:nvPicPr>
          <p:cNvPr id="4" name="Obrázek 3" descr="Obsah obrázku budova, Metropolitní oblast, obloha, Metropole&#10;&#10;Popis se vygeneroval automaticky.">
            <a:extLst>
              <a:ext uri="{FF2B5EF4-FFF2-40B4-BE49-F238E27FC236}">
                <a16:creationId xmlns:a16="http://schemas.microsoft.com/office/drawing/2014/main" id="{43EAE434-7EBA-F001-BB9F-BEFA5A58C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7736" y="779831"/>
            <a:ext cx="7116095" cy="471234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99B345A-E0F8-8536-D304-A908F0483205}"/>
              </a:ext>
            </a:extLst>
          </p:cNvPr>
          <p:cNvSpPr txBox="1"/>
          <p:nvPr/>
        </p:nvSpPr>
        <p:spPr>
          <a:xfrm>
            <a:off x="4443427" y="5504784"/>
            <a:ext cx="54923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000">
                <a:ea typeface="Calibri"/>
                <a:cs typeface="Calibri"/>
              </a:rPr>
              <a:t>Zdroj: </a:t>
            </a:r>
            <a:r>
              <a:rPr lang="cs-CZ" sz="1000">
                <a:ea typeface="Calibri"/>
                <a:cs typeface="Calibri"/>
                <a:hlinkClick r:id="rId3"/>
              </a:rPr>
              <a:t>https://www.viator.com/Macau-SAR-attractions/Eiffel-Tower-at-the-Parisian-Macao</a:t>
            </a:r>
            <a:endParaRPr lang="cs-CZ" sz="100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4231592-33AC-697C-4F90-1B2E238DDF28}"/>
              </a:ext>
            </a:extLst>
          </p:cNvPr>
          <p:cNvSpPr txBox="1"/>
          <p:nvPr/>
        </p:nvSpPr>
        <p:spPr>
          <a:xfrm>
            <a:off x="4434840" y="402631"/>
            <a:ext cx="6705600" cy="3810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/>
              <a:t>Pařížské Macau - hotelový komplex v Macau</a:t>
            </a:r>
            <a:endParaRPr lang="cs-CZ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061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E92884-8C71-0C2D-F924-9279203FE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b="1">
                <a:ea typeface="Calibri Light"/>
                <a:cs typeface="Calibri Light"/>
              </a:rPr>
              <a:t>Římskokatolické misie v Číně</a:t>
            </a:r>
          </a:p>
          <a:p>
            <a:endParaRPr lang="cs-CZ">
              <a:ea typeface="Calibri Light"/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1B8F19-23CA-9F3D-1A9E-78AF0EB03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91" y="1112786"/>
            <a:ext cx="5304503" cy="56049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>
                <a:latin typeface="Calibri"/>
                <a:cs typeface="Calibri"/>
              </a:rPr>
              <a:t>Prvními křesťany na území Číny byli nestoriáni (dynastie Tang) </a:t>
            </a:r>
          </a:p>
          <a:p>
            <a:r>
              <a:rPr lang="cs-CZ" sz="2000">
                <a:latin typeface="Calibri"/>
                <a:cs typeface="Calibri"/>
              </a:rPr>
              <a:t>Další křesťané se do Číny dostali až ve 13. století - </a:t>
            </a:r>
            <a:r>
              <a:rPr lang="cs-CZ" sz="2000" b="1">
                <a:latin typeface="Calibri"/>
                <a:cs typeface="Calibri"/>
              </a:rPr>
              <a:t>Giovanni da </a:t>
            </a:r>
            <a:r>
              <a:rPr lang="cs-CZ" sz="2000" b="1" err="1">
                <a:latin typeface="Calibri"/>
                <a:cs typeface="Calibri"/>
              </a:rPr>
              <a:t>Montercorvino</a:t>
            </a:r>
            <a:r>
              <a:rPr lang="cs-CZ" sz="2000">
                <a:latin typeface="Calibri"/>
                <a:cs typeface="Calibri"/>
              </a:rPr>
              <a:t> (1247 - 1328) -dynastie  </a:t>
            </a:r>
            <a:r>
              <a:rPr lang="cs-CZ" sz="2000" err="1">
                <a:latin typeface="Calibri"/>
                <a:cs typeface="Calibri"/>
              </a:rPr>
              <a:t>Yuan</a:t>
            </a:r>
          </a:p>
          <a:p>
            <a:r>
              <a:rPr lang="cs-CZ" sz="2000">
                <a:latin typeface="Calibri"/>
                <a:cs typeface="Calibri"/>
              </a:rPr>
              <a:t>S pádem dynastie </a:t>
            </a:r>
            <a:r>
              <a:rPr lang="cs-CZ" sz="2000" err="1">
                <a:latin typeface="Calibri"/>
                <a:cs typeface="Calibri"/>
              </a:rPr>
              <a:t>Yuan</a:t>
            </a:r>
            <a:r>
              <a:rPr lang="cs-CZ" sz="2000">
                <a:latin typeface="Calibri"/>
                <a:cs typeface="Calibri"/>
              </a:rPr>
              <a:t> v roce 1368 přestala i  činnost františkánů v Číně</a:t>
            </a:r>
          </a:p>
          <a:p>
            <a:r>
              <a:rPr lang="cs-CZ" sz="2000">
                <a:latin typeface="Calibri"/>
                <a:cs typeface="Calibri"/>
              </a:rPr>
              <a:t>Dynastie Ming -křesťanské misie do Číny ukončeny- zavedena expanzivní námořní politika </a:t>
            </a:r>
          </a:p>
          <a:p>
            <a:r>
              <a:rPr lang="cs-CZ" sz="2000">
                <a:cs typeface="Calibri"/>
              </a:rPr>
              <a:t>Po skončení vlády císaře Jung-</a:t>
            </a:r>
            <a:r>
              <a:rPr lang="cs-CZ" sz="2000" err="1">
                <a:cs typeface="Calibri"/>
              </a:rPr>
              <a:t>lea</a:t>
            </a:r>
            <a:r>
              <a:rPr lang="cs-CZ" sz="2000">
                <a:cs typeface="Calibri"/>
              </a:rPr>
              <a:t> -námořní expedice ustaly – rozvoj zemědělství</a:t>
            </a:r>
          </a:p>
          <a:p>
            <a:r>
              <a:rPr lang="cs-CZ" sz="2000">
                <a:cs typeface="Calibri"/>
              </a:rPr>
              <a:t>Nový monopol na asijský námořní obchod - muslimové, potom Portugalci</a:t>
            </a:r>
          </a:p>
          <a:p>
            <a:r>
              <a:rPr lang="cs-CZ" sz="2000">
                <a:cs typeface="Calibri"/>
              </a:rPr>
              <a:t>Obnoven kontakt křesťanského světa a Číny</a:t>
            </a:r>
            <a:endParaRPr lang="cs-CZ"/>
          </a:p>
          <a:p>
            <a:pPr marL="0" indent="0">
              <a:buNone/>
            </a:pPr>
            <a:endParaRPr lang="cs-CZ" sz="2000">
              <a:ea typeface="Calibri"/>
              <a:cs typeface="Calibri"/>
            </a:endParaRPr>
          </a:p>
          <a:p>
            <a:endParaRPr lang="cs-CZ">
              <a:ea typeface="Calibri"/>
              <a:cs typeface="Calibri"/>
            </a:endParaRPr>
          </a:p>
        </p:txBody>
      </p:sp>
      <p:pic>
        <p:nvPicPr>
          <p:cNvPr id="4" name="Obrázek 3" descr="Obsah obrázku mapa, text, atlas&#10;&#10;Popis se vygeneroval automaticky.">
            <a:extLst>
              <a:ext uri="{FF2B5EF4-FFF2-40B4-BE49-F238E27FC236}">
                <a16:creationId xmlns:a16="http://schemas.microsoft.com/office/drawing/2014/main" id="{91880631-A4CD-F5E2-E037-9AFB9ECF9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2323" y="1525076"/>
            <a:ext cx="6587612" cy="431175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F884092-8AB1-236A-AF30-AA175E771BB2}"/>
              </a:ext>
            </a:extLst>
          </p:cNvPr>
          <p:cNvSpPr txBox="1"/>
          <p:nvPr/>
        </p:nvSpPr>
        <p:spPr>
          <a:xfrm>
            <a:off x="5432322" y="5899354"/>
            <a:ext cx="5407741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000"/>
              <a:t>Zdroj: </a:t>
            </a:r>
            <a:r>
              <a:rPr lang="cs-CZ" sz="1000">
                <a:hlinkClick r:id="rId3"/>
              </a:rPr>
              <a:t>https://svetobeznik.info/cinane-mohli-obeplout-svet-o-stoleti-drive-nez-evropane/</a:t>
            </a:r>
            <a:endParaRPr lang="cs-CZ" sz="100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27E5947-6265-7F8E-21CE-19BDE0FD329E}"/>
              </a:ext>
            </a:extLst>
          </p:cNvPr>
          <p:cNvSpPr txBox="1"/>
          <p:nvPr/>
        </p:nvSpPr>
        <p:spPr>
          <a:xfrm>
            <a:off x="7435645" y="1118419"/>
            <a:ext cx="4117258" cy="3687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/>
              <a:t>Plavby Čeng Chea</a:t>
            </a:r>
          </a:p>
        </p:txBody>
      </p:sp>
    </p:spTree>
    <p:extLst>
      <p:ext uri="{BB962C8B-B14F-4D97-AF65-F5344CB8AC3E}">
        <p14:creationId xmlns:p14="http://schemas.microsoft.com/office/powerpoint/2010/main" val="337161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8DE20E-E177-EB59-E929-6AC14521E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006" y="143899"/>
            <a:ext cx="10515600" cy="1325563"/>
          </a:xfrm>
        </p:spPr>
        <p:txBody>
          <a:bodyPr/>
          <a:lstStyle/>
          <a:p>
            <a:r>
              <a:rPr lang="cs-CZ" sz="4000" b="1">
                <a:cs typeface="Calibri Light"/>
              </a:rPr>
              <a:t>Smlouva </a:t>
            </a:r>
            <a:r>
              <a:rPr lang="cs-CZ" sz="4000" b="1" err="1">
                <a:cs typeface="Calibri Light"/>
              </a:rPr>
              <a:t>Tordesillas</a:t>
            </a:r>
            <a:r>
              <a:rPr lang="cs-CZ">
                <a:cs typeface="Calibri Light"/>
              </a:rPr>
              <a:t> 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219643-AAB2-751A-6980-02E53FF31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91" y="1247980"/>
            <a:ext cx="4874343" cy="502730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>
                <a:latin typeface="Calibri"/>
                <a:cs typeface="Calibri"/>
              </a:rPr>
              <a:t>Papež Alexander VI. stanovil dělící linii ve  vzdálenosti 100 NM západně od  Kapverd </a:t>
            </a:r>
          </a:p>
          <a:p>
            <a:r>
              <a:rPr lang="cs-CZ" sz="2000">
                <a:latin typeface="Calibri"/>
                <a:cs typeface="Calibri"/>
              </a:rPr>
              <a:t>Portugalcům se podařilo vyjednat posunutí hranice o 270 NM na západ - mohli kolonizovat východní Brazílii</a:t>
            </a:r>
          </a:p>
          <a:p>
            <a:r>
              <a:rPr lang="cs-CZ" sz="2000">
                <a:latin typeface="Calibri"/>
                <a:cs typeface="Calibri"/>
              </a:rPr>
              <a:t>Portugalsko: Afrika, Brazílie, východní Asie - Čína, Indie, Japonsko a Filipíny</a:t>
            </a:r>
          </a:p>
          <a:p>
            <a:r>
              <a:rPr lang="cs-CZ" sz="2000">
                <a:latin typeface="Calibri"/>
                <a:cs typeface="Calibri"/>
              </a:rPr>
              <a:t>1565 Španělsko dobylo Filipíny - přístup do  Číny</a:t>
            </a:r>
          </a:p>
          <a:p>
            <a:r>
              <a:rPr lang="cs-CZ" sz="2000">
                <a:latin typeface="Calibri"/>
                <a:cs typeface="Calibri"/>
              </a:rPr>
              <a:t>Střet španělských a portugalských misionářů</a:t>
            </a:r>
          </a:p>
          <a:p>
            <a:r>
              <a:rPr lang="cs-CZ" sz="2000">
                <a:latin typeface="Calibri"/>
                <a:cs typeface="Calibri"/>
              </a:rPr>
              <a:t>Kvůli rozdělení světa mezi Španělsko a  Portugalsko existovaly do Číny až do  konce 17.století dvě oficiální cesty</a:t>
            </a:r>
          </a:p>
        </p:txBody>
      </p:sp>
      <p:pic>
        <p:nvPicPr>
          <p:cNvPr id="4" name="Obrázek 3" descr="Obsah obrázku mapa, text, atlas, Svět&#10;&#10;Popis se vygeneroval automaticky.">
            <a:extLst>
              <a:ext uri="{FF2B5EF4-FFF2-40B4-BE49-F238E27FC236}">
                <a16:creationId xmlns:a16="http://schemas.microsoft.com/office/drawing/2014/main" id="{D2D0FF9E-D76A-9421-BD81-1AB8473B3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292" y="1200317"/>
            <a:ext cx="7140676" cy="421156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1F42953-1082-B34E-CB06-7C2F7AE9B440}"/>
              </a:ext>
            </a:extLst>
          </p:cNvPr>
          <p:cNvSpPr txBox="1"/>
          <p:nvPr/>
        </p:nvSpPr>
        <p:spPr>
          <a:xfrm>
            <a:off x="5420033" y="749709"/>
            <a:ext cx="604683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/>
              <a:t>Obchodní cesty Portugalska a Španělska do konce 17. století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FA3DE97-DDCD-4E43-F6F1-DD27B57E2244}"/>
              </a:ext>
            </a:extLst>
          </p:cNvPr>
          <p:cNvSpPr txBox="1"/>
          <p:nvPr/>
        </p:nvSpPr>
        <p:spPr>
          <a:xfrm>
            <a:off x="5579806" y="5506064"/>
            <a:ext cx="618203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000">
                <a:cs typeface="Calibri"/>
                <a:hlinkClick r:id="rId3"/>
              </a:rPr>
              <a:t>https://www.reddit.com/r/MapPorn/comments/3hvolx/the_lines_of_demarcation_laid_out_by_the_treaties/</a:t>
            </a:r>
            <a:endParaRPr lang="cs-CZ" sz="1000"/>
          </a:p>
          <a:p>
            <a:pPr algn="l"/>
            <a:endParaRPr 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396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14A92D-2165-8390-4370-FF3F536CE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03" y="45577"/>
            <a:ext cx="10515600" cy="1325563"/>
          </a:xfrm>
        </p:spPr>
        <p:txBody>
          <a:bodyPr/>
          <a:lstStyle/>
          <a:p>
            <a:r>
              <a:rPr lang="cs-CZ" sz="4000" b="1">
                <a:cs typeface="Calibri Light"/>
              </a:rPr>
              <a:t>Křesťanské misie do Číny v 16. a 17. století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20AA378-188A-D718-8FA8-5EA005B75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587" y="1161948"/>
            <a:ext cx="7848601" cy="527311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cs-CZ" sz="2000">
                <a:latin typeface="Calibri"/>
                <a:ea typeface="Calibri"/>
                <a:cs typeface="Calibri"/>
              </a:rPr>
              <a:t>Dynastie Ming (1368–1644), </a:t>
            </a:r>
            <a:r>
              <a:rPr lang="cs-CZ" sz="2000" err="1">
                <a:latin typeface="Calibri"/>
                <a:ea typeface="Calibri"/>
                <a:cs typeface="Calibri"/>
              </a:rPr>
              <a:t>Čching</a:t>
            </a:r>
            <a:r>
              <a:rPr lang="cs-CZ" sz="2000">
                <a:latin typeface="Calibri"/>
                <a:ea typeface="Calibri"/>
                <a:cs typeface="Calibri"/>
              </a:rPr>
              <a:t> (1636-1912)</a:t>
            </a:r>
            <a:endParaRPr lang="cs-CZ" sz="2000">
              <a:latin typeface="Calibri"/>
              <a:cs typeface="Calibri"/>
            </a:endParaRPr>
          </a:p>
          <a:p>
            <a:r>
              <a:rPr lang="cs-CZ" sz="2000">
                <a:latin typeface="Calibri"/>
                <a:cs typeface="Calibri"/>
              </a:rPr>
              <a:t>Především jezuitské misie</a:t>
            </a:r>
            <a:endParaRPr lang="cs-CZ">
              <a:cs typeface="Calibri" panose="020F0502020204030204"/>
            </a:endParaRPr>
          </a:p>
          <a:p>
            <a:pPr>
              <a:lnSpc>
                <a:spcPct val="80000"/>
              </a:lnSpc>
            </a:pPr>
            <a:r>
              <a:rPr lang="cs-CZ" sz="2000" b="1">
                <a:latin typeface="Calibri"/>
                <a:cs typeface="Calibri"/>
              </a:rPr>
              <a:t>František Xaverský</a:t>
            </a:r>
            <a:r>
              <a:rPr lang="cs-CZ" sz="2000">
                <a:latin typeface="Calibri"/>
                <a:cs typeface="Calibri"/>
              </a:rPr>
              <a:t> (1506 – 1552)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sz="2000">
                <a:latin typeface="Calibri"/>
                <a:cs typeface="Calibri"/>
              </a:rPr>
              <a:t>-byl španělský katolický kazatel a misionář</a:t>
            </a:r>
          </a:p>
          <a:p>
            <a:pPr marL="0" indent="0">
              <a:buNone/>
            </a:pPr>
            <a:r>
              <a:rPr lang="cs-CZ" sz="2000">
                <a:latin typeface="Calibri"/>
                <a:cs typeface="Calibri"/>
              </a:rPr>
              <a:t>-jedním z prvních jezuitů, kteří vstoupili na čínskou půdu (ostrov sv. Jana)</a:t>
            </a:r>
            <a:endParaRPr lang="cs-CZ">
              <a:cs typeface="Calibri" panose="020F0502020204030204"/>
            </a:endParaRPr>
          </a:p>
          <a:p>
            <a:r>
              <a:rPr lang="cs-CZ" sz="2000">
                <a:latin typeface="Calibri"/>
                <a:cs typeface="Calibri"/>
              </a:rPr>
              <a:t>Jezuité se v polovině 16. století usadili v Macau – odtud expanze až  do  Pekingu</a:t>
            </a:r>
          </a:p>
          <a:p>
            <a:r>
              <a:rPr lang="cs-CZ" sz="2000" b="1">
                <a:ea typeface="Calibri" panose="020F0502020204030204"/>
                <a:cs typeface="Calibri"/>
              </a:rPr>
              <a:t>Alessandro Valignano (1539 - 1606)</a:t>
            </a:r>
            <a:endParaRPr lang="cs-CZ" sz="2000">
              <a:ea typeface="Calibri" panose="020F0502020204030204"/>
              <a:cs typeface="Calibri"/>
            </a:endParaRPr>
          </a:p>
          <a:p>
            <a:pPr marL="0" indent="0">
              <a:buNone/>
            </a:pPr>
            <a:r>
              <a:rPr lang="cs-CZ" sz="2000">
                <a:ea typeface="Calibri" panose="020F0502020204030204"/>
                <a:cs typeface="Calibri"/>
              </a:rPr>
              <a:t>- italksý jezuitský kněz a misionář </a:t>
            </a:r>
            <a:endParaRPr lang="cs-CZ">
              <a:ea typeface="Calibri" panose="020F0502020204030204"/>
              <a:cs typeface="Calibri"/>
            </a:endParaRPr>
          </a:p>
          <a:p>
            <a:pPr marL="0" indent="0">
              <a:buNone/>
            </a:pPr>
            <a:r>
              <a:rPr lang="cs-CZ" sz="2000">
                <a:ea typeface="Calibri" panose="020F0502020204030204"/>
                <a:cs typeface="Calibri"/>
              </a:rPr>
              <a:t>- dohlížel na zavedení katolicismu na Dálný východ</a:t>
            </a:r>
            <a:endParaRPr lang="cs-CZ">
              <a:cs typeface="Calibri"/>
            </a:endParaRPr>
          </a:p>
          <a:p>
            <a:pPr marL="342900" indent="-342900"/>
            <a:r>
              <a:rPr lang="cs-CZ" sz="2000" b="1">
                <a:ea typeface="Calibri" panose="020F0502020204030204"/>
                <a:cs typeface="Calibri"/>
              </a:rPr>
              <a:t>Michel </a:t>
            </a:r>
            <a:r>
              <a:rPr lang="cs-CZ" sz="2000" b="1" err="1">
                <a:ea typeface="Calibri" panose="020F0502020204030204"/>
                <a:cs typeface="Calibri"/>
              </a:rPr>
              <a:t>Ruggieri</a:t>
            </a:r>
            <a:r>
              <a:rPr lang="cs-CZ" sz="2000">
                <a:ea typeface="Calibri" panose="020F0502020204030204"/>
                <a:cs typeface="Calibri"/>
              </a:rPr>
              <a:t> (1572-1607), </a:t>
            </a:r>
            <a:r>
              <a:rPr lang="cs-CZ" sz="2000" b="1">
                <a:ea typeface="Calibri" panose="020F0502020204030204"/>
                <a:cs typeface="Calibri"/>
              </a:rPr>
              <a:t>Matteo Ricci </a:t>
            </a:r>
            <a:r>
              <a:rPr lang="cs-CZ" sz="2000">
                <a:ea typeface="Calibri" panose="020F0502020204030204"/>
                <a:cs typeface="Calibri"/>
              </a:rPr>
              <a:t>(1552-1610)</a:t>
            </a:r>
            <a:endParaRPr lang="cs-CZ">
              <a:ea typeface="Calibri" panose="020F0502020204030204"/>
              <a:cs typeface="Calibri"/>
            </a:endParaRPr>
          </a:p>
          <a:p>
            <a:pPr marL="0" indent="0">
              <a:buNone/>
            </a:pPr>
            <a:r>
              <a:rPr lang="cs-CZ" sz="2000">
                <a:ea typeface="Calibri" panose="020F0502020204030204"/>
                <a:cs typeface="Calibri"/>
              </a:rPr>
              <a:t>-1583 –  spolu s Riccim se usadili v Macau a tím zahájili první katolickou misii po 250 letech </a:t>
            </a:r>
            <a:endParaRPr lang="cs-CZ"/>
          </a:p>
          <a:p>
            <a:pPr marL="0" indent="0">
              <a:buNone/>
            </a:pPr>
            <a:r>
              <a:rPr lang="cs-CZ" sz="2000">
                <a:ea typeface="Calibri" panose="020F0502020204030204"/>
                <a:cs typeface="Calibri"/>
              </a:rPr>
              <a:t>- šest let pracovali v čínské misii</a:t>
            </a:r>
          </a:p>
          <a:p>
            <a:pPr marL="0" indent="0">
              <a:buNone/>
            </a:pPr>
            <a:r>
              <a:rPr lang="cs-CZ" sz="2000">
                <a:ea typeface="Calibri" panose="020F0502020204030204"/>
                <a:cs typeface="Calibri"/>
              </a:rPr>
              <a:t>-naučili s mandarínsky, učili se konfucionismu, nosili buddhistický oděv a  považovali se za učedníky --&gt; získání důvěry Číňanů</a:t>
            </a:r>
          </a:p>
          <a:p>
            <a:pPr marL="0" indent="0">
              <a:buNone/>
            </a:pPr>
            <a:endParaRPr lang="cs-CZ" sz="2000">
              <a:ea typeface="Calibri" panose="020F0502020204030204"/>
              <a:cs typeface="Calibri"/>
            </a:endParaRPr>
          </a:p>
          <a:p>
            <a:endParaRPr lang="cs-CZ">
              <a:ea typeface="Calibri" panose="020F0502020204030204"/>
              <a:cs typeface="Calibri"/>
            </a:endParaRPr>
          </a:p>
          <a:p>
            <a:pPr marL="0" indent="0">
              <a:buNone/>
            </a:pPr>
            <a:endParaRPr lang="cs-CZ">
              <a:ea typeface="Calibri" panose="020F0502020204030204"/>
              <a:cs typeface="Calibri"/>
            </a:endParaRPr>
          </a:p>
          <a:p>
            <a:endParaRPr lang="cs-CZ">
              <a:ea typeface="Calibri" panose="020F0502020204030204"/>
              <a:cs typeface="Calibri"/>
            </a:endParaRPr>
          </a:p>
        </p:txBody>
      </p:sp>
      <p:pic>
        <p:nvPicPr>
          <p:cNvPr id="4" name="Obrázek 3" descr="Obsah obrázku text, Lidská tvář, muž, oblečení&#10;&#10;Popis se vygeneroval automaticky.">
            <a:extLst>
              <a:ext uri="{FF2B5EF4-FFF2-40B4-BE49-F238E27FC236}">
                <a16:creationId xmlns:a16="http://schemas.microsoft.com/office/drawing/2014/main" id="{DDA28322-107E-056F-2A21-39BCA8F58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2113" y="1569780"/>
            <a:ext cx="3318386" cy="466479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243D07F-0324-7C05-1922-6929944B90A2}"/>
              </a:ext>
            </a:extLst>
          </p:cNvPr>
          <p:cNvSpPr txBox="1"/>
          <p:nvPr/>
        </p:nvSpPr>
        <p:spPr>
          <a:xfrm>
            <a:off x="8726128" y="1167580"/>
            <a:ext cx="3207774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2000">
                <a:latin typeface="Calibri"/>
                <a:cs typeface="Calibri"/>
              </a:rPr>
              <a:t>Alessandro Valignano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D338F3B-C347-2357-FDA9-D1B232CA028A}"/>
              </a:ext>
            </a:extLst>
          </p:cNvPr>
          <p:cNvSpPr txBox="1"/>
          <p:nvPr/>
        </p:nvSpPr>
        <p:spPr>
          <a:xfrm>
            <a:off x="7951838" y="6268065"/>
            <a:ext cx="4190999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000"/>
              <a:t>Zdroj: https://en-m-wikipedia-org.translate.goog/wiki/Alessandro_Valignano</a:t>
            </a:r>
          </a:p>
        </p:txBody>
      </p:sp>
    </p:spTree>
    <p:extLst>
      <p:ext uri="{BB962C8B-B14F-4D97-AF65-F5344CB8AC3E}">
        <p14:creationId xmlns:p14="http://schemas.microsoft.com/office/powerpoint/2010/main" val="93479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7DE3D3-6C54-C590-FE6F-879DAC678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329" y="119319"/>
            <a:ext cx="10515600" cy="1325563"/>
          </a:xfrm>
        </p:spPr>
        <p:txBody>
          <a:bodyPr/>
          <a:lstStyle/>
          <a:p>
            <a:r>
              <a:rPr lang="cs-CZ" sz="4000" b="1">
                <a:cs typeface="Calibri Light"/>
              </a:rPr>
              <a:t>Matteo </a:t>
            </a:r>
            <a:r>
              <a:rPr lang="cs-CZ" sz="4000" b="1" err="1">
                <a:cs typeface="Calibri Light"/>
              </a:rPr>
              <a:t>Ricci</a:t>
            </a:r>
            <a:endParaRPr lang="cs-CZ" sz="4000" b="1">
              <a:ea typeface="Calibri Light"/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5C85C1-52C8-0CF3-6B3B-075AE9166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135" y="1198819"/>
            <a:ext cx="5955891" cy="544517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cs-CZ" sz="2000">
                <a:latin typeface="Calibri"/>
                <a:cs typeface="Calibri"/>
              </a:rPr>
              <a:t>Šířil křesťanství bez ohledu na společenské postavení</a:t>
            </a:r>
          </a:p>
          <a:p>
            <a:r>
              <a:rPr lang="cs-CZ" sz="2000">
                <a:latin typeface="Calibri"/>
                <a:cs typeface="Calibri"/>
              </a:rPr>
              <a:t>Roku 1601 se usadil v Pekingu a psal různé publikace o křesťanství</a:t>
            </a:r>
          </a:p>
          <a:p>
            <a:r>
              <a:rPr lang="cs-CZ" sz="2000">
                <a:latin typeface="Calibri"/>
                <a:cs typeface="Calibri"/>
              </a:rPr>
              <a:t>Západní vzdělání jezuitů bylo mezi čínskou elitou velmi ceněno a toho také jezuité využívali. </a:t>
            </a:r>
          </a:p>
          <a:p>
            <a:r>
              <a:rPr lang="cs-CZ" sz="2000">
                <a:latin typeface="Calibri"/>
                <a:cs typeface="Calibri"/>
              </a:rPr>
              <a:t>Ricci a jeho následovníci využívali rétorické dovednosti, ale také znalost astronomie a  matematiky</a:t>
            </a:r>
          </a:p>
          <a:p>
            <a:r>
              <a:rPr lang="cs-CZ" sz="2000">
                <a:latin typeface="Calibri"/>
                <a:cs typeface="Calibri"/>
              </a:rPr>
              <a:t>Ricci tak spolupracoval se dvěma vysoce postavenými čínskými úředníky, Xu Guangqi a Li Zhizao, na několika projektech (překlad Euklidových Elementů geometrie)</a:t>
            </a:r>
          </a:p>
          <a:p>
            <a:r>
              <a:rPr lang="cs-CZ" sz="2000">
                <a:latin typeface="Calibri"/>
                <a:cs typeface="Calibri"/>
              </a:rPr>
              <a:t> Ricci a další jezuité byli povoláni, aby vylepšili císařský kalendář --&gt; lepší postavení misionářů --&gt; vydání tzv. Tolerančního ediktu  </a:t>
            </a:r>
          </a:p>
          <a:p>
            <a:r>
              <a:rPr lang="cs-CZ" sz="2000">
                <a:ea typeface="Calibri"/>
                <a:cs typeface="Calibri"/>
              </a:rPr>
              <a:t>Po Ricciho odchodu 1610 zhoršení postavení jezuitů  v Číně </a:t>
            </a:r>
          </a:p>
          <a:p>
            <a:endParaRPr lang="cs-CZ">
              <a:ea typeface="Calibri"/>
              <a:cs typeface="Calibri"/>
            </a:endParaRPr>
          </a:p>
        </p:txBody>
      </p:sp>
      <p:pic>
        <p:nvPicPr>
          <p:cNvPr id="4" name="Obrázek 3" descr="Obsah obrázku skica, kresba, muž, Lidská tvář&#10;&#10;Popis se vygeneroval automaticky.">
            <a:extLst>
              <a:ext uri="{FF2B5EF4-FFF2-40B4-BE49-F238E27FC236}">
                <a16:creationId xmlns:a16="http://schemas.microsoft.com/office/drawing/2014/main" id="{99BBC228-A122-DC1D-EE9E-360976BE9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5960" y="916858"/>
            <a:ext cx="3727820" cy="485221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F7FB53F-64AC-88F7-08BC-5CFC218BEA80}"/>
              </a:ext>
            </a:extLst>
          </p:cNvPr>
          <p:cNvSpPr txBox="1"/>
          <p:nvPr/>
        </p:nvSpPr>
        <p:spPr>
          <a:xfrm>
            <a:off x="7619999" y="553063"/>
            <a:ext cx="433848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>
                <a:ea typeface="Calibri"/>
                <a:cs typeface="Calibri"/>
              </a:rPr>
              <a:t>Matteo Ricci (1552-1610)</a:t>
            </a:r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654AFF4-17B1-E516-F196-2F085D6B3304}"/>
              </a:ext>
            </a:extLst>
          </p:cNvPr>
          <p:cNvSpPr txBox="1"/>
          <p:nvPr/>
        </p:nvSpPr>
        <p:spPr>
          <a:xfrm>
            <a:off x="6931742" y="5801033"/>
            <a:ext cx="4068096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000">
                <a:latin typeface="Times New Roman"/>
                <a:ea typeface="Times New Roman"/>
                <a:cs typeface="Times New Roman"/>
              </a:rPr>
              <a:t>Zdroj: https://www.britannica.com/biography/Matteo-Ricci</a:t>
            </a:r>
            <a:endParaRPr lang="cs-CZ" sz="1000"/>
          </a:p>
        </p:txBody>
      </p:sp>
    </p:spTree>
    <p:extLst>
      <p:ext uri="{BB962C8B-B14F-4D97-AF65-F5344CB8AC3E}">
        <p14:creationId xmlns:p14="http://schemas.microsoft.com/office/powerpoint/2010/main" val="372140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A46963-E54A-6BC1-2AFF-B04A2FE15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31609"/>
            <a:ext cx="10515600" cy="1325563"/>
          </a:xfrm>
        </p:spPr>
        <p:txBody>
          <a:bodyPr/>
          <a:lstStyle/>
          <a:p>
            <a:r>
              <a:rPr lang="cs-CZ" sz="4000" b="1">
                <a:cs typeface="Calibri Light"/>
              </a:rPr>
              <a:t>Propaganda fide</a:t>
            </a:r>
            <a:endParaRPr lang="cs-CZ" sz="4000" b="1">
              <a:ea typeface="Calibri Light"/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707B70-07A8-530C-3CCF-B3A741B82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616690"/>
            <a:ext cx="3841956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>
                <a:latin typeface="Calibri"/>
                <a:cs typeface="Calibri"/>
              </a:rPr>
              <a:t>Změny v organizaci misionářské činnosti </a:t>
            </a:r>
          </a:p>
          <a:p>
            <a:r>
              <a:rPr lang="cs-CZ" sz="2000">
                <a:latin typeface="Calibri"/>
                <a:cs typeface="Calibri"/>
              </a:rPr>
              <a:t>Kvůli nedostatku kněží v misijních oblastech</a:t>
            </a:r>
          </a:p>
          <a:p>
            <a:r>
              <a:rPr lang="cs-CZ" sz="2000">
                <a:latin typeface="Calibri"/>
                <a:cs typeface="Calibri"/>
              </a:rPr>
              <a:t>1622 papež Řehoř XV založil instituci Svatá kongregace pro šíření víry</a:t>
            </a:r>
          </a:p>
          <a:p>
            <a:r>
              <a:rPr lang="cs-CZ" sz="2000">
                <a:latin typeface="Calibri"/>
                <a:cs typeface="Calibri"/>
              </a:rPr>
              <a:t>Základní rysy kongregace byly stanoveny v dokumentu Propaganda fide</a:t>
            </a:r>
          </a:p>
          <a:p>
            <a:r>
              <a:rPr lang="cs-CZ" sz="2000">
                <a:latin typeface="Calibri"/>
                <a:cs typeface="Calibri"/>
              </a:rPr>
              <a:t>Založení nových diecézích a apoštolských vikariátů ve východní Asii</a:t>
            </a:r>
          </a:p>
        </p:txBody>
      </p:sp>
      <p:pic>
        <p:nvPicPr>
          <p:cNvPr id="4" name="Obrázek 3" descr="Obsah obrázku text, mapa, atlas, diagram&#10;&#10;Popis se vygeneroval automaticky.">
            <a:extLst>
              <a:ext uri="{FF2B5EF4-FFF2-40B4-BE49-F238E27FC236}">
                <a16:creationId xmlns:a16="http://schemas.microsoft.com/office/drawing/2014/main" id="{21652ED6-1508-A0DB-2B39-763EE2B1A43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4146" y="1617406"/>
            <a:ext cx="3987287" cy="324218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58E9E3B-DD0A-0018-4373-BC3D279D2F03}"/>
              </a:ext>
            </a:extLst>
          </p:cNvPr>
          <p:cNvSpPr txBox="1"/>
          <p:nvPr/>
        </p:nvSpPr>
        <p:spPr>
          <a:xfrm>
            <a:off x="3920613" y="798870"/>
            <a:ext cx="333067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400"/>
              <a:t>Římskokatolické diecéze a apoštolské vikariáty v Číně 1696</a:t>
            </a:r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BE2E88C-1734-FF79-E898-49FE93A044A5}"/>
              </a:ext>
            </a:extLst>
          </p:cNvPr>
          <p:cNvSpPr txBox="1"/>
          <p:nvPr/>
        </p:nvSpPr>
        <p:spPr>
          <a:xfrm>
            <a:off x="7964128" y="4854678"/>
            <a:ext cx="431390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000"/>
              <a:t>Zdroj: https://en.m.wikipedia.org/wiki/File:Dioceses_and_Apostolic_Vicariates_in_China_1696.png</a:t>
            </a:r>
          </a:p>
        </p:txBody>
      </p:sp>
      <p:pic>
        <p:nvPicPr>
          <p:cNvPr id="7" name="Obrázek 6" descr="Obsah obrázku mapa, atlas, text&#10;&#10;Popis se vygeneroval automaticky.">
            <a:extLst>
              <a:ext uri="{FF2B5EF4-FFF2-40B4-BE49-F238E27FC236}">
                <a16:creationId xmlns:a16="http://schemas.microsoft.com/office/drawing/2014/main" id="{358C0C19-1C20-1BA7-3985-14667BE9DF6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8430" y="1678858"/>
            <a:ext cx="3986980" cy="318073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FB367B5-95C7-A1EE-7C06-3FECADBA5CAB}"/>
              </a:ext>
            </a:extLst>
          </p:cNvPr>
          <p:cNvSpPr txBox="1"/>
          <p:nvPr/>
        </p:nvSpPr>
        <p:spPr>
          <a:xfrm>
            <a:off x="8418870" y="737418"/>
            <a:ext cx="330609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400">
                <a:cs typeface="Calibri"/>
              </a:rPr>
              <a:t>Římskokatolické diecéze a apoštolské vikariáty v Číně 2024 – celkem 152</a:t>
            </a:r>
            <a:endParaRPr lang="cs-CZ" sz="1400"/>
          </a:p>
        </p:txBody>
      </p:sp>
    </p:spTree>
    <p:extLst>
      <p:ext uri="{BB962C8B-B14F-4D97-AF65-F5344CB8AC3E}">
        <p14:creationId xmlns:p14="http://schemas.microsoft.com/office/powerpoint/2010/main" val="86095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62E55F-0749-A806-E4EB-A90554D35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17949"/>
            <a:ext cx="10515600" cy="5337455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cs-CZ">
              <a:cs typeface="Calibri"/>
            </a:endParaRPr>
          </a:p>
          <a:p>
            <a:endParaRPr lang="cs-CZ">
              <a:cs typeface="Calibri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E1ACC4A1-48A5-0C04-5200-7581CCE56306}"/>
              </a:ext>
            </a:extLst>
          </p:cNvPr>
          <p:cNvSpPr txBox="1"/>
          <p:nvPr/>
        </p:nvSpPr>
        <p:spPr>
          <a:xfrm>
            <a:off x="266942" y="917949"/>
            <a:ext cx="11658115" cy="55153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cs-CZ" sz="2400" dirty="0">
                <a:latin typeface="Times New Roman"/>
                <a:cs typeface="Times New Roman"/>
              </a:rPr>
              <a:t>LIŠČÁK, Vladimír, 2017. </a:t>
            </a:r>
            <a:r>
              <a:rPr lang="cs-CZ" sz="2400" i="1" dirty="0">
                <a:latin typeface="Times New Roman"/>
                <a:cs typeface="Times New Roman"/>
              </a:rPr>
              <a:t>Mezi tolerancí a intolerancí. První dvě století novověkých katolických misií v Číně</a:t>
            </a:r>
            <a:r>
              <a:rPr lang="cs-CZ" sz="2400" dirty="0">
                <a:latin typeface="Times New Roman"/>
                <a:cs typeface="Times New Roman"/>
              </a:rPr>
              <a:t>. Academia. ISBN 978-80-200-2680-4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cs-CZ" sz="2400" dirty="0">
                <a:latin typeface="Times New Roman"/>
                <a:cs typeface="Times New Roman"/>
              </a:rPr>
              <a:t>SLÁMOVÁ, Jitka, 2009. Františkánské misie v Číně v novověku. Bakalářská práce. Olomouc: Univerzita Palackého v Olomouci.</a:t>
            </a:r>
            <a:endParaRPr lang="en-US" sz="2400" dirty="0">
              <a:latin typeface="Times New Roman"/>
              <a:cs typeface="Times New Roman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cs-CZ" sz="2400" dirty="0">
                <a:latin typeface="Times New Roman"/>
                <a:cs typeface="Times New Roman"/>
              </a:rPr>
              <a:t>LÉDL, Josef, 2007. Misijní akomodace v díle Mattea </a:t>
            </a:r>
            <a:r>
              <a:rPr lang="cs-CZ" sz="2400" dirty="0" err="1">
                <a:latin typeface="Times New Roman"/>
                <a:cs typeface="Times New Roman"/>
              </a:rPr>
              <a:t>Ricciho</a:t>
            </a:r>
            <a:r>
              <a:rPr lang="cs-CZ" sz="2400" dirty="0">
                <a:latin typeface="Times New Roman"/>
                <a:cs typeface="Times New Roman"/>
              </a:rPr>
              <a:t> a jeho druhů. Studia Evangelické teologické fakulty. Č. 10, s. 205-210. ISSN 1802-6818.</a:t>
            </a:r>
            <a:endParaRPr lang="en-US" sz="2400" dirty="0">
              <a:latin typeface="Times New Roman"/>
              <a:cs typeface="Times New Roman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cs-CZ" sz="2400" dirty="0">
                <a:latin typeface="Times New Roman"/>
                <a:cs typeface="Times New Roman"/>
              </a:rPr>
              <a:t>FAIRBANK, John, 1992. Dějiny Číny. Lidové noviny. ISBN 80-7106-249-9.</a:t>
            </a:r>
            <a:endParaRPr lang="en-US" sz="2400" dirty="0">
              <a:latin typeface="Times New Roman"/>
              <a:cs typeface="Times New Roman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cs-CZ" sz="2400" dirty="0">
                <a:latin typeface="Times New Roman"/>
                <a:cs typeface="Times New Roman"/>
              </a:rPr>
              <a:t>Nový orient, 2004. Roč. 59, č. 1. ISSN 0029-5302.</a:t>
            </a:r>
            <a:endParaRPr lang="en-US" sz="2400" dirty="0">
              <a:latin typeface="Times New Roman"/>
              <a:cs typeface="Times New Roman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cs-CZ" sz="2400" dirty="0">
                <a:latin typeface="Times New Roman"/>
                <a:cs typeface="Times New Roman"/>
              </a:rPr>
              <a:t>Adam </a:t>
            </a:r>
            <a:r>
              <a:rPr lang="cs-CZ" sz="2400" dirty="0" err="1">
                <a:latin typeface="Times New Roman"/>
                <a:cs typeface="Times New Roman"/>
              </a:rPr>
              <a:t>Schall</a:t>
            </a:r>
            <a:r>
              <a:rPr lang="cs-CZ" sz="2400" dirty="0">
                <a:latin typeface="Times New Roman"/>
                <a:cs typeface="Times New Roman"/>
              </a:rPr>
              <a:t> von Bell, 2008. Online. </a:t>
            </a:r>
            <a:r>
              <a:rPr lang="cs-CZ" sz="2400" dirty="0" err="1">
                <a:latin typeface="Times New Roman"/>
                <a:cs typeface="Times New Roman"/>
              </a:rPr>
              <a:t>Britannica</a:t>
            </a:r>
            <a:r>
              <a:rPr lang="cs-CZ" sz="2400" dirty="0">
                <a:latin typeface="Times New Roman"/>
                <a:cs typeface="Times New Roman"/>
              </a:rPr>
              <a:t>. Dostupné z: </a:t>
            </a:r>
            <a:r>
              <a:rPr lang="cs-CZ" sz="2400" dirty="0">
                <a:latin typeface="Times New Roman"/>
                <a:cs typeface="Times New Roman"/>
                <a:hlinkClick r:id="rId2"/>
              </a:rPr>
              <a:t>https://www.britannica.com/biography/Adam-Schall-von-Bell</a:t>
            </a:r>
            <a:r>
              <a:rPr lang="cs-CZ" sz="2400" dirty="0">
                <a:latin typeface="Times New Roman"/>
                <a:cs typeface="Times New Roman"/>
              </a:rPr>
              <a:t>. [cit. 2024-03-22].</a:t>
            </a:r>
            <a:endParaRPr lang="en-US" sz="2400" dirty="0">
              <a:latin typeface="Times New Roman"/>
              <a:cs typeface="Times New Roman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cs-CZ" sz="2400" dirty="0">
                <a:latin typeface="Times New Roman"/>
                <a:cs typeface="Times New Roman"/>
              </a:rPr>
              <a:t>VISHNEVSKAYA, Elena, 2020. </a:t>
            </a:r>
            <a:r>
              <a:rPr lang="cs-CZ" sz="2400" dirty="0" err="1">
                <a:latin typeface="Times New Roman"/>
                <a:cs typeface="Times New Roman"/>
              </a:rPr>
              <a:t>The</a:t>
            </a:r>
            <a:r>
              <a:rPr lang="cs-CZ" sz="2400" dirty="0">
                <a:latin typeface="Times New Roman"/>
                <a:cs typeface="Times New Roman"/>
              </a:rPr>
              <a:t> Early </a:t>
            </a:r>
            <a:r>
              <a:rPr lang="cs-CZ" sz="2400" dirty="0" err="1">
                <a:latin typeface="Times New Roman"/>
                <a:cs typeface="Times New Roman"/>
              </a:rPr>
              <a:t>Modern</a:t>
            </a:r>
            <a:r>
              <a:rPr lang="cs-CZ" sz="2400" dirty="0">
                <a:latin typeface="Times New Roman"/>
                <a:cs typeface="Times New Roman"/>
              </a:rPr>
              <a:t> </a:t>
            </a:r>
            <a:r>
              <a:rPr lang="cs-CZ" sz="2400" dirty="0" err="1">
                <a:latin typeface="Times New Roman"/>
                <a:cs typeface="Times New Roman"/>
              </a:rPr>
              <a:t>Jesuit</a:t>
            </a:r>
            <a:r>
              <a:rPr lang="cs-CZ" sz="2400" dirty="0">
                <a:latin typeface="Times New Roman"/>
                <a:cs typeface="Times New Roman"/>
              </a:rPr>
              <a:t> </a:t>
            </a:r>
            <a:r>
              <a:rPr lang="cs-CZ" sz="2400" dirty="0" err="1">
                <a:latin typeface="Times New Roman"/>
                <a:cs typeface="Times New Roman"/>
              </a:rPr>
              <a:t>Mission</a:t>
            </a:r>
            <a:r>
              <a:rPr lang="cs-CZ" sz="2400" dirty="0">
                <a:latin typeface="Times New Roman"/>
                <a:cs typeface="Times New Roman"/>
              </a:rPr>
              <a:t> to </a:t>
            </a:r>
            <a:r>
              <a:rPr lang="cs-CZ" sz="2400" dirty="0" err="1">
                <a:latin typeface="Times New Roman"/>
                <a:cs typeface="Times New Roman"/>
              </a:rPr>
              <a:t>China</a:t>
            </a:r>
            <a:r>
              <a:rPr lang="cs-CZ" sz="2400" dirty="0">
                <a:latin typeface="Times New Roman"/>
                <a:cs typeface="Times New Roman"/>
              </a:rPr>
              <a:t>: A </a:t>
            </a:r>
            <a:r>
              <a:rPr lang="cs-CZ" sz="2400" dirty="0" err="1">
                <a:latin typeface="Times New Roman"/>
                <a:cs typeface="Times New Roman"/>
              </a:rPr>
              <a:t>Marriage</a:t>
            </a:r>
            <a:r>
              <a:rPr lang="cs-CZ" sz="2400" dirty="0">
                <a:latin typeface="Times New Roman"/>
                <a:cs typeface="Times New Roman"/>
              </a:rPr>
              <a:t> </a:t>
            </a:r>
            <a:r>
              <a:rPr lang="cs-CZ" sz="2400" dirty="0" err="1">
                <a:latin typeface="Times New Roman"/>
                <a:cs typeface="Times New Roman"/>
              </a:rPr>
              <a:t>of</a:t>
            </a:r>
            <a:r>
              <a:rPr lang="cs-CZ" sz="2400" dirty="0">
                <a:latin typeface="Times New Roman"/>
                <a:cs typeface="Times New Roman"/>
              </a:rPr>
              <a:t> </a:t>
            </a:r>
            <a:r>
              <a:rPr lang="cs-CZ" sz="2400" dirty="0" err="1">
                <a:latin typeface="Times New Roman"/>
                <a:cs typeface="Times New Roman"/>
              </a:rPr>
              <a:t>Faith</a:t>
            </a:r>
            <a:r>
              <a:rPr lang="cs-CZ" sz="2400" dirty="0">
                <a:latin typeface="Times New Roman"/>
                <a:cs typeface="Times New Roman"/>
              </a:rPr>
              <a:t> and </a:t>
            </a:r>
            <a:r>
              <a:rPr lang="cs-CZ" sz="2400" dirty="0" err="1">
                <a:latin typeface="Times New Roman"/>
                <a:cs typeface="Times New Roman"/>
              </a:rPr>
              <a:t>Culture</a:t>
            </a:r>
            <a:r>
              <a:rPr lang="cs-CZ" sz="2400" dirty="0">
                <a:latin typeface="Times New Roman"/>
                <a:cs typeface="Times New Roman"/>
              </a:rPr>
              <a:t>. Online. </a:t>
            </a:r>
            <a:r>
              <a:rPr lang="cs-CZ" sz="2400" dirty="0" err="1">
                <a:latin typeface="Times New Roman"/>
                <a:cs typeface="Times New Roman"/>
              </a:rPr>
              <a:t>Association</a:t>
            </a:r>
            <a:r>
              <a:rPr lang="cs-CZ" sz="2400" dirty="0">
                <a:latin typeface="Times New Roman"/>
                <a:cs typeface="Times New Roman"/>
              </a:rPr>
              <a:t> </a:t>
            </a:r>
            <a:r>
              <a:rPr lang="cs-CZ" sz="2400" dirty="0" err="1">
                <a:latin typeface="Times New Roman"/>
                <a:cs typeface="Times New Roman"/>
              </a:rPr>
              <a:t>for</a:t>
            </a:r>
            <a:r>
              <a:rPr lang="cs-CZ" sz="2400" dirty="0">
                <a:latin typeface="Times New Roman"/>
                <a:cs typeface="Times New Roman"/>
              </a:rPr>
              <a:t> </a:t>
            </a:r>
            <a:r>
              <a:rPr lang="cs-CZ" sz="2400" dirty="0" err="1">
                <a:latin typeface="Times New Roman"/>
                <a:cs typeface="Times New Roman"/>
              </a:rPr>
              <a:t>Asian</a:t>
            </a:r>
            <a:r>
              <a:rPr lang="cs-CZ" sz="2400" dirty="0">
                <a:latin typeface="Times New Roman"/>
                <a:cs typeface="Times New Roman"/>
              </a:rPr>
              <a:t> </a:t>
            </a:r>
            <a:r>
              <a:rPr lang="cs-CZ" sz="2400" dirty="0" err="1">
                <a:latin typeface="Times New Roman"/>
                <a:cs typeface="Times New Roman"/>
              </a:rPr>
              <a:t>Studies</a:t>
            </a:r>
            <a:r>
              <a:rPr lang="cs-CZ" sz="2400" dirty="0">
                <a:latin typeface="Times New Roman"/>
                <a:cs typeface="Times New Roman"/>
              </a:rPr>
              <a:t>. Dostupné z: </a:t>
            </a:r>
            <a:r>
              <a:rPr lang="cs-CZ" sz="2400" dirty="0">
                <a:latin typeface="Times New Roman"/>
                <a:cs typeface="Times New Roman"/>
                <a:hlinkClick r:id="rId3"/>
              </a:rPr>
              <a:t>https://www.asianstudies.org/publications/eaa/archives/the-early-modern-jesuit-mission-to-china-a-marriage-of-faith-and-culture/</a:t>
            </a:r>
            <a:r>
              <a:rPr lang="cs-CZ" sz="2400" dirty="0">
                <a:latin typeface="Times New Roman"/>
                <a:cs typeface="Times New Roman"/>
              </a:rPr>
              <a:t>. [cit. 2024-03-19].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3895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B3E2D8-A5BB-B932-CC3C-3E70907DA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b="1">
                <a:cs typeface="Calibri Light"/>
              </a:rPr>
              <a:t>Velký spor o čínské obřady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73B4A8-FC19-EB66-6C4B-42EF338AB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974" y="1444625"/>
            <a:ext cx="6459795" cy="499043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>
                <a:latin typeface="Calibri"/>
                <a:cs typeface="Calibri"/>
              </a:rPr>
              <a:t>Hlavně neporozumění mezi dominikány a jesuity</a:t>
            </a:r>
          </a:p>
          <a:p>
            <a:r>
              <a:rPr lang="cs-CZ" sz="2000">
                <a:latin typeface="Calibri"/>
                <a:cs typeface="Calibri"/>
              </a:rPr>
              <a:t>Hlavní otázky sporu:</a:t>
            </a:r>
          </a:p>
          <a:p>
            <a:pPr marL="0" indent="0">
              <a:buNone/>
            </a:pPr>
            <a:r>
              <a:rPr lang="cs-CZ" sz="2000">
                <a:latin typeface="Calibri"/>
                <a:cs typeface="Calibri"/>
              </a:rPr>
              <a:t>1) Může se křesťan účastnit obřadů na počest Konfucia?</a:t>
            </a:r>
          </a:p>
          <a:p>
            <a:pPr marL="0" indent="0">
              <a:buNone/>
            </a:pPr>
            <a:r>
              <a:rPr lang="cs-CZ" sz="2000">
                <a:latin typeface="Calibri"/>
                <a:cs typeface="Calibri"/>
              </a:rPr>
              <a:t>2) Může křesťan praktikovat ritus uctívání předků?</a:t>
            </a:r>
          </a:p>
          <a:p>
            <a:pPr marL="0" indent="0">
              <a:buNone/>
            </a:pPr>
            <a:r>
              <a:rPr lang="cs-CZ" sz="2000">
                <a:latin typeface="Calibri"/>
                <a:cs typeface="Calibri"/>
              </a:rPr>
              <a:t>3) Jaký výraz se smí používat k označení Boha?</a:t>
            </a:r>
          </a:p>
          <a:p>
            <a:pPr marL="457200" indent="-457200"/>
            <a:r>
              <a:rPr lang="cs-CZ" sz="2000">
                <a:latin typeface="Calibri"/>
                <a:cs typeface="Calibri"/>
              </a:rPr>
              <a:t>Papež Klement VI. Nakonec podpořil ty, kteří s uznávání čínských obřadů nesouhlasili --&gt; vysílá biskupa Millarda de Tournona do Číny --&gt; císař odvolal toleranční edikt a začalo velké pronásledování křesťanských misionářů</a:t>
            </a:r>
          </a:p>
          <a:p>
            <a:pPr marL="457200" indent="-457200"/>
            <a:r>
              <a:rPr lang="cs-CZ" sz="2000">
                <a:latin typeface="Calibri"/>
                <a:cs typeface="Calibri"/>
              </a:rPr>
              <a:t> Millard de Tournon po sporech s čínským císařem Kangxi o vztahu mezi křesťanstvím a čínskými obřady byl vyhoštěn a předán Portugalcům v Macau, kde ve vězení umírá</a:t>
            </a:r>
          </a:p>
        </p:txBody>
      </p:sp>
      <p:pic>
        <p:nvPicPr>
          <p:cNvPr id="4" name="Obrázek 3" descr="Obsah obrázku Lidská tvář, muž, skica, osoba&#10;&#10;Popis se vygeneroval automaticky.">
            <a:extLst>
              <a:ext uri="{FF2B5EF4-FFF2-40B4-BE49-F238E27FC236}">
                <a16:creationId xmlns:a16="http://schemas.microsoft.com/office/drawing/2014/main" id="{354BA14E-8B1B-30A6-EDAF-7593105ED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9726" y="1025013"/>
            <a:ext cx="3797709" cy="498003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ACA35E1-EDA2-0DB4-AC03-A984321E5857}"/>
              </a:ext>
            </a:extLst>
          </p:cNvPr>
          <p:cNvSpPr txBox="1"/>
          <p:nvPr/>
        </p:nvSpPr>
        <p:spPr>
          <a:xfrm>
            <a:off x="6882580" y="380999"/>
            <a:ext cx="45719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>
                <a:cs typeface="Calibri"/>
              </a:rPr>
              <a:t>Charles Thomas Maillard de Tournon </a:t>
            </a:r>
          </a:p>
          <a:p>
            <a:pPr algn="ctr"/>
            <a:r>
              <a:rPr lang="cs-CZ">
                <a:cs typeface="Calibri"/>
              </a:rPr>
              <a:t>(1668, Turín - 1710, Macao)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F020A55-AE3E-69F0-D989-A01D43A76E66}"/>
              </a:ext>
            </a:extLst>
          </p:cNvPr>
          <p:cNvSpPr txBox="1"/>
          <p:nvPr/>
        </p:nvSpPr>
        <p:spPr>
          <a:xfrm>
            <a:off x="7275871" y="6009967"/>
            <a:ext cx="435077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000">
                <a:cs typeface="Calibri"/>
              </a:rPr>
              <a:t>Zdroj: https://fr.wikipedia.org/wiki/Charles_Thomas_Maillard_de_Tournon</a:t>
            </a:r>
          </a:p>
          <a:p>
            <a:endParaRPr 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910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33DDA1-9CF9-8976-246C-7AD63D931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b="1" dirty="0">
                <a:cs typeface="Calibri Light"/>
              </a:rPr>
              <a:t>Adam </a:t>
            </a:r>
            <a:r>
              <a:rPr lang="cs-CZ" sz="4000" b="1" dirty="0" err="1">
                <a:cs typeface="Calibri Light"/>
              </a:rPr>
              <a:t>Schall</a:t>
            </a:r>
            <a:r>
              <a:rPr lang="cs-CZ" sz="4000" b="1" dirty="0">
                <a:cs typeface="Calibri Light"/>
              </a:rPr>
              <a:t> von Bell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366FE04-547B-A53E-CF8F-9CA39D2E4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4695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/>
            <a:r>
              <a:rPr lang="cs-CZ" sz="2000">
                <a:latin typeface="Calibri"/>
                <a:cs typeface="Calibri"/>
              </a:rPr>
              <a:t>1591, Německo –  1666, Čína</a:t>
            </a:r>
          </a:p>
          <a:p>
            <a:pPr marL="342900" indent="-342900"/>
            <a:r>
              <a:rPr lang="cs-CZ" sz="2000">
                <a:latin typeface="Calibri"/>
                <a:cs typeface="Calibri"/>
              </a:rPr>
              <a:t>Jezuitský misionář a astronom</a:t>
            </a:r>
          </a:p>
          <a:p>
            <a:pPr marL="342900" indent="-342900"/>
            <a:r>
              <a:rPr lang="cs-CZ" sz="2000">
                <a:latin typeface="Calibri"/>
                <a:cs typeface="Calibri"/>
              </a:rPr>
              <a:t>Důležitým poradcem prvního císaře dynastie </a:t>
            </a:r>
            <a:r>
              <a:rPr lang="cs-CZ" sz="2000" err="1">
                <a:latin typeface="Calibri"/>
                <a:cs typeface="Calibri"/>
              </a:rPr>
              <a:t>Čching</a:t>
            </a:r>
            <a:r>
              <a:rPr lang="cs-CZ" sz="2000">
                <a:latin typeface="Calibri"/>
                <a:cs typeface="Calibri"/>
              </a:rPr>
              <a:t> </a:t>
            </a:r>
          </a:p>
          <a:p>
            <a:pPr marL="342900" indent="-342900"/>
            <a:r>
              <a:rPr lang="cs-CZ" sz="2000" err="1">
                <a:latin typeface="Calibri"/>
                <a:cs typeface="Calibri"/>
              </a:rPr>
              <a:t>Schall</a:t>
            </a:r>
            <a:r>
              <a:rPr lang="cs-CZ" sz="2000">
                <a:latin typeface="Calibri"/>
                <a:cs typeface="Calibri"/>
              </a:rPr>
              <a:t> dorazil do Číny v roce 1622</a:t>
            </a:r>
          </a:p>
          <a:p>
            <a:pPr marL="342900" indent="-342900"/>
            <a:r>
              <a:rPr lang="cs-CZ" sz="2000">
                <a:cs typeface="Calibri"/>
              </a:rPr>
              <a:t>Dostal důležité oficiální místo, které překládalo západní astronomické knihy a reformovalo starý čínský kalendář </a:t>
            </a:r>
            <a:endParaRPr lang="cs-CZ">
              <a:cs typeface="Calibri" panose="020F0502020204030204"/>
            </a:endParaRPr>
          </a:p>
          <a:p>
            <a:pPr marL="342900" indent="-342900"/>
            <a:r>
              <a:rPr lang="cs-CZ" sz="2000" err="1">
                <a:cs typeface="Calibri"/>
              </a:rPr>
              <a:t>Schall</a:t>
            </a:r>
            <a:r>
              <a:rPr lang="cs-CZ" sz="2000">
                <a:cs typeface="Calibri"/>
              </a:rPr>
              <a:t> byl jmenován do čela Imperiální rady astronomie</a:t>
            </a:r>
          </a:p>
          <a:p>
            <a:pPr marL="342900" indent="-342900"/>
            <a:r>
              <a:rPr lang="cs-CZ" sz="2000">
                <a:cs typeface="Calibri"/>
              </a:rPr>
              <a:t>Císař dovolil </a:t>
            </a:r>
            <a:r>
              <a:rPr lang="cs-CZ" sz="2000" err="1">
                <a:cs typeface="Calibri"/>
              </a:rPr>
              <a:t>Schallovi</a:t>
            </a:r>
            <a:r>
              <a:rPr lang="cs-CZ" sz="2000">
                <a:cs typeface="Calibri"/>
              </a:rPr>
              <a:t> postavit kostel v Pekingu</a:t>
            </a:r>
          </a:p>
          <a:p>
            <a:pPr marL="342900" indent="-342900"/>
            <a:endParaRPr lang="cs-CZ" sz="2000">
              <a:cs typeface="Calibri"/>
            </a:endParaRPr>
          </a:p>
          <a:p>
            <a:pPr marL="0" indent="0">
              <a:buNone/>
            </a:pPr>
            <a:endParaRPr lang="cs-CZ" b="1">
              <a:cs typeface="Calibri"/>
            </a:endParaRPr>
          </a:p>
          <a:p>
            <a:pPr marL="0" indent="0">
              <a:buNone/>
            </a:pPr>
            <a:endParaRPr lang="cs-CZ" b="1">
              <a:cs typeface="Calibri"/>
            </a:endParaRPr>
          </a:p>
          <a:p>
            <a:pPr marL="0" indent="0">
              <a:buNone/>
            </a:pPr>
            <a:endParaRPr lang="cs-CZ" b="1">
              <a:cs typeface="Calibri"/>
            </a:endParaRPr>
          </a:p>
        </p:txBody>
      </p:sp>
      <p:pic>
        <p:nvPicPr>
          <p:cNvPr id="4" name="Obrázek 3" descr="Obsah obrázku muž, Lidská tvář, obraz, oblečení&#10;&#10;Popis se vygeneroval automaticky.">
            <a:extLst>
              <a:ext uri="{FF2B5EF4-FFF2-40B4-BE49-F238E27FC236}">
                <a16:creationId xmlns:a16="http://schemas.microsoft.com/office/drawing/2014/main" id="{6F870525-66BC-4A9C-78CD-7257820AB0B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8646" y="990600"/>
            <a:ext cx="3122449" cy="501199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F1054DA-824C-8CD4-B529-1DF0C1341B32}"/>
              </a:ext>
            </a:extLst>
          </p:cNvPr>
          <p:cNvSpPr txBox="1"/>
          <p:nvPr/>
        </p:nvSpPr>
        <p:spPr>
          <a:xfrm>
            <a:off x="7239000" y="6071419"/>
            <a:ext cx="448596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000"/>
              <a:t>Zdroj:https://www.sciencephoto.com/media/547822/view/johann-schall-von-bell-jesuit-astronomer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30EA783-6C3A-F581-87CF-002AB638D8FD}"/>
              </a:ext>
            </a:extLst>
          </p:cNvPr>
          <p:cNvSpPr txBox="1"/>
          <p:nvPr/>
        </p:nvSpPr>
        <p:spPr>
          <a:xfrm>
            <a:off x="7275870" y="626806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b="1"/>
              <a:t>Adam Schall von Bell</a:t>
            </a:r>
            <a:r>
              <a:rPr lang="cs-CZ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335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1E7090-C269-2C5B-7641-4FA872F58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cs typeface="Calibri Light"/>
              </a:rPr>
              <a:t>Křesťanství v ČLR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857E0F-9145-81D9-C4B1-60ABE9649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53" y="1432336"/>
            <a:ext cx="10835147" cy="474462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>
                <a:cs typeface="Calibri"/>
              </a:rPr>
              <a:t>1949 Komunistická strana Číny zvítězila nad Čínskou republikou - odmítnutí náboženství jako prvek západního vlivu</a:t>
            </a:r>
          </a:p>
          <a:p>
            <a:r>
              <a:rPr lang="cs-CZ">
                <a:cs typeface="Calibri"/>
              </a:rPr>
              <a:t>1951 Státní úřad pro záležitosti v náboženství - vznik patriotických náboženských svazů</a:t>
            </a:r>
          </a:p>
          <a:p>
            <a:r>
              <a:rPr lang="cs-CZ">
                <a:cs typeface="Calibri"/>
              </a:rPr>
              <a:t>Rozvolnění v 80. letech po smrti Mao </a:t>
            </a:r>
            <a:r>
              <a:rPr lang="cs-CZ" err="1">
                <a:cs typeface="Calibri"/>
              </a:rPr>
              <a:t>Ce-tunga</a:t>
            </a:r>
            <a:r>
              <a:rPr lang="cs-CZ">
                <a:cs typeface="Calibri"/>
              </a:rPr>
              <a:t> – ustaly perzekuce křesťanů a stát financoval opravy kostelů</a:t>
            </a:r>
          </a:p>
          <a:p>
            <a:r>
              <a:rPr lang="cs-CZ">
                <a:cs typeface="Calibri"/>
              </a:rPr>
              <a:t>Dnes: 4% (více než 60 milionů) Číňanů se hlásí ke křesťanství (hlavně k protestantismu)</a:t>
            </a:r>
          </a:p>
        </p:txBody>
      </p:sp>
    </p:spTree>
    <p:extLst>
      <p:ext uri="{BB962C8B-B14F-4D97-AF65-F5344CB8AC3E}">
        <p14:creationId xmlns:p14="http://schemas.microsoft.com/office/powerpoint/2010/main" val="109629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loď, venku, vozidlo, voda&#10;&#10;Popis se vygeneroval automaticky.">
            <a:extLst>
              <a:ext uri="{FF2B5EF4-FFF2-40B4-BE49-F238E27FC236}">
                <a16:creationId xmlns:a16="http://schemas.microsoft.com/office/drawing/2014/main" id="{604378E8-1C58-69DA-85D1-658B8056E9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895D198-C2CA-D82F-B6F8-7F4FEE68D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81" y="-3585"/>
            <a:ext cx="3822189" cy="1899912"/>
          </a:xfrm>
        </p:spPr>
        <p:txBody>
          <a:bodyPr>
            <a:normAutofit/>
          </a:bodyPr>
          <a:lstStyle/>
          <a:p>
            <a:r>
              <a:rPr lang="cs-CZ" sz="4000" b="1" dirty="0">
                <a:cs typeface="Calibri Light"/>
              </a:rPr>
              <a:t>Opiové války </a:t>
            </a:r>
            <a:endParaRPr lang="cs-CZ" sz="40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07C46E-493C-05E1-5F36-685ED1676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8" y="1610748"/>
            <a:ext cx="4633351" cy="53896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>
                <a:cs typeface="Calibri"/>
              </a:rPr>
              <a:t>První opiová válka (anglicko-čínská válka) 1839 – 1842 – dynastie </a:t>
            </a:r>
            <a:r>
              <a:rPr lang="cs-CZ" err="1">
                <a:cs typeface="Calibri"/>
              </a:rPr>
              <a:t>Čching</a:t>
            </a:r>
            <a:r>
              <a:rPr lang="cs-CZ">
                <a:cs typeface="Calibri"/>
              </a:rPr>
              <a:t> X Velká Británie - legalizace obchodu s  opiem + otevření trhu západu - Nankingská smlouva</a:t>
            </a:r>
          </a:p>
          <a:p>
            <a:r>
              <a:rPr lang="cs-CZ">
                <a:cs typeface="Calibri"/>
              </a:rPr>
              <a:t>Druhá opiová válka 1856 - 1860 - Spojené království +  Francouzské císařství X dynastie </a:t>
            </a:r>
            <a:r>
              <a:rPr lang="cs-CZ" err="1">
                <a:cs typeface="Calibri"/>
              </a:rPr>
              <a:t>Čching</a:t>
            </a:r>
            <a:r>
              <a:rPr lang="cs-CZ">
                <a:cs typeface="Calibri"/>
              </a:rPr>
              <a:t> - Pekingské úmluvy</a:t>
            </a:r>
            <a:endParaRPr lang="cs-CZ">
              <a:ea typeface="Calibri"/>
              <a:cs typeface="Calibri"/>
            </a:endParaRPr>
          </a:p>
          <a:p>
            <a:pPr marL="0" indent="0">
              <a:buNone/>
            </a:pPr>
            <a:endParaRPr lang="cs-CZ" sz="2000">
              <a:cs typeface="Calibri"/>
            </a:endParaRPr>
          </a:p>
          <a:p>
            <a:pPr marL="0" indent="0">
              <a:buNone/>
            </a:pPr>
            <a:endParaRPr lang="cs-CZ" sz="2000">
              <a:cs typeface="Calibri"/>
            </a:endParaRPr>
          </a:p>
          <a:p>
            <a:endParaRPr lang="cs-CZ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435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52FE87-3D2D-63C7-7721-0293C749C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latin typeface="Times New Roman"/>
                <a:ea typeface="Calibri Light"/>
                <a:cs typeface="Calibri Light"/>
              </a:rPr>
              <a:t>Evropané v Japonsku</a:t>
            </a:r>
            <a:endParaRPr lang="cs-CZ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8836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5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B4644E5-1DC7-7423-3906-89E068048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err="1">
                <a:solidFill>
                  <a:schemeClr val="bg1"/>
                </a:solidFill>
                <a:latin typeface="Times New Roman"/>
                <a:cs typeface="Times New Roman"/>
              </a:rPr>
              <a:t>Náboženství</a:t>
            </a:r>
            <a:r>
              <a:rPr lang="en-US" sz="3200" kern="1200">
                <a:solidFill>
                  <a:schemeClr val="bg1"/>
                </a:solidFill>
                <a:latin typeface="Times New Roman"/>
                <a:cs typeface="Times New Roman"/>
              </a:rPr>
              <a:t> v </a:t>
            </a:r>
            <a:r>
              <a:rPr lang="en-US" sz="3200" kern="1200" err="1">
                <a:solidFill>
                  <a:schemeClr val="bg1"/>
                </a:solidFill>
                <a:latin typeface="Times New Roman"/>
                <a:cs typeface="Times New Roman"/>
              </a:rPr>
              <a:t>Japonsku</a:t>
            </a:r>
            <a:endParaRPr lang="en-US" sz="3200" kern="120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3" name="Obrázek 2" descr="Obsah obrázku text, snímek obrazovky, diagram&#10;&#10;Popis se vygeneroval automaticky.">
            <a:extLst>
              <a:ext uri="{FF2B5EF4-FFF2-40B4-BE49-F238E27FC236}">
                <a16:creationId xmlns:a16="http://schemas.microsoft.com/office/drawing/2014/main" id="{C2E0F7B1-7879-5221-9739-BEB2B24D09A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9744" y="1554274"/>
            <a:ext cx="8224608" cy="491429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1832753-CE5C-C500-39C3-4C4531EB4E5F}"/>
              </a:ext>
            </a:extLst>
          </p:cNvPr>
          <p:cNvSpPr txBox="1"/>
          <p:nvPr/>
        </p:nvSpPr>
        <p:spPr>
          <a:xfrm>
            <a:off x="5216072" y="6470952"/>
            <a:ext cx="585107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400">
                <a:solidFill>
                  <a:srgbClr val="000000"/>
                </a:solidFill>
                <a:ea typeface="+mn-lt"/>
                <a:cs typeface="+mn-lt"/>
              </a:rPr>
              <a:t>U.S. </a:t>
            </a:r>
            <a:r>
              <a:rPr lang="cs-CZ" sz="1400" err="1">
                <a:solidFill>
                  <a:srgbClr val="000000"/>
                </a:solidFill>
                <a:ea typeface="+mn-lt"/>
                <a:cs typeface="+mn-lt"/>
              </a:rPr>
              <a:t>Government</a:t>
            </a:r>
            <a:r>
              <a:rPr lang="cs-CZ" sz="1400">
                <a:solidFill>
                  <a:srgbClr val="000000"/>
                </a:solidFill>
                <a:ea typeface="+mn-lt"/>
                <a:cs typeface="+mn-lt"/>
              </a:rPr>
              <a:t>: Office </a:t>
            </a:r>
            <a:r>
              <a:rPr lang="cs-CZ" sz="1400" err="1">
                <a:solidFill>
                  <a:srgbClr val="000000"/>
                </a:solidFill>
                <a:ea typeface="+mn-lt"/>
                <a:cs typeface="+mn-lt"/>
              </a:rPr>
              <a:t>of</a:t>
            </a:r>
            <a:r>
              <a:rPr lang="cs-CZ" sz="1400">
                <a:solidFill>
                  <a:srgbClr val="000000"/>
                </a:solidFill>
                <a:ea typeface="+mn-lt"/>
                <a:cs typeface="+mn-lt"/>
              </a:rPr>
              <a:t> International </a:t>
            </a:r>
            <a:r>
              <a:rPr lang="cs-CZ" sz="1400" err="1">
                <a:solidFill>
                  <a:srgbClr val="000000"/>
                </a:solidFill>
                <a:ea typeface="+mn-lt"/>
                <a:cs typeface="+mn-lt"/>
              </a:rPr>
              <a:t>Religious</a:t>
            </a:r>
            <a:r>
              <a:rPr lang="cs-CZ" sz="140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cs-CZ" sz="1400" err="1">
                <a:solidFill>
                  <a:srgbClr val="000000"/>
                </a:solidFill>
                <a:ea typeface="+mn-lt"/>
                <a:cs typeface="+mn-lt"/>
              </a:rPr>
              <a:t>Freedom</a:t>
            </a:r>
            <a:r>
              <a:rPr lang="cs-CZ" sz="1400">
                <a:solidFill>
                  <a:srgbClr val="000000"/>
                </a:solidFill>
                <a:ea typeface="+mn-lt"/>
                <a:cs typeface="+mn-lt"/>
              </a:rPr>
              <a:t> (2022)</a:t>
            </a:r>
            <a:endParaRPr lang="cs-CZ" sz="1400"/>
          </a:p>
        </p:txBody>
      </p:sp>
    </p:spTree>
    <p:extLst>
      <p:ext uri="{BB962C8B-B14F-4D97-AF65-F5344CB8AC3E}">
        <p14:creationId xmlns:p14="http://schemas.microsoft.com/office/powerpoint/2010/main" val="249027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0D4FC8-3D75-2799-233D-DC209A593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latin typeface="Times New Roman"/>
                <a:ea typeface="Calibri Light"/>
                <a:cs typeface="Calibri Light"/>
              </a:rPr>
              <a:t>Šintoismus (</a:t>
            </a:r>
            <a:r>
              <a:rPr lang="cs-CZ" err="1">
                <a:latin typeface="Times New Roman"/>
                <a:ea typeface="Calibri Light"/>
                <a:cs typeface="Calibri Light"/>
              </a:rPr>
              <a:t>Shintō</a:t>
            </a:r>
            <a:r>
              <a:rPr lang="cs-CZ">
                <a:latin typeface="Times New Roman"/>
                <a:ea typeface="Calibri Light"/>
                <a:cs typeface="Calibri Light"/>
              </a:rPr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1871611-0239-B939-F1EA-915CBB993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>
                <a:latin typeface="Times New Roman"/>
                <a:ea typeface="Calibri" panose="020F0502020204030204"/>
                <a:cs typeface="Calibri" panose="020F0502020204030204"/>
              </a:rPr>
              <a:t>Typické japonské náboženství</a:t>
            </a:r>
            <a:endParaRPr lang="cs-CZ">
              <a:latin typeface="Times New Roman"/>
              <a:cs typeface="Times New Roman"/>
            </a:endParaRPr>
          </a:p>
          <a:p>
            <a:r>
              <a:rPr lang="cs-CZ">
                <a:latin typeface="Times New Roman"/>
                <a:ea typeface="Calibri" panose="020F0502020204030204"/>
                <a:cs typeface="Calibri" panose="020F0502020204030204"/>
              </a:rPr>
              <a:t>Respekt k přírodním silám a úkazům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>
                <a:latin typeface="Times New Roman"/>
                <a:ea typeface="Calibri" panose="020F0502020204030204"/>
                <a:cs typeface="Calibri" panose="020F0502020204030204"/>
              </a:rPr>
              <a:t>Uctívání míst spojených s přírodou (např. stromy, tůně a kameny)</a:t>
            </a:r>
          </a:p>
          <a:p>
            <a:r>
              <a:rPr lang="cs-CZ">
                <a:latin typeface="Times New Roman"/>
                <a:ea typeface="Calibri" panose="020F0502020204030204"/>
                <a:cs typeface="Calibri" panose="020F0502020204030204"/>
              </a:rPr>
              <a:t>Personifikace božstev → polyteistické náboženství</a:t>
            </a:r>
          </a:p>
          <a:p>
            <a:r>
              <a:rPr lang="cs-CZ">
                <a:latin typeface="Times New Roman"/>
                <a:ea typeface="Calibri" panose="020F0502020204030204"/>
                <a:cs typeface="Calibri" panose="020F0502020204030204"/>
              </a:rPr>
              <a:t>Božstva = </a:t>
            </a:r>
            <a:r>
              <a:rPr lang="cs-CZ" i="1" err="1">
                <a:latin typeface="Times New Roman"/>
                <a:ea typeface="Calibri" panose="020F0502020204030204"/>
                <a:cs typeface="Calibri" panose="020F0502020204030204"/>
              </a:rPr>
              <a:t>kami</a:t>
            </a:r>
            <a:endParaRPr lang="cs-CZ" i="1">
              <a:latin typeface="Times New Roman"/>
              <a:ea typeface="Calibri" panose="020F0502020204030204"/>
              <a:cs typeface="Calibri" panose="020F0502020204030204"/>
            </a:endParaRPr>
          </a:p>
          <a:p>
            <a:r>
              <a:rPr lang="cs-CZ">
                <a:latin typeface="Times New Roman"/>
                <a:ea typeface="Calibri" panose="020F0502020204030204"/>
                <a:cs typeface="Calibri" panose="020F0502020204030204"/>
              </a:rPr>
              <a:t>Své výsadní postavení šintoismus ztratil v 6. století (buddhismus)</a:t>
            </a:r>
            <a:endParaRPr lang="cs-CZ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6626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46D152-F23B-6385-9A1C-C9C1F6E5E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latin typeface="Times New Roman"/>
                <a:ea typeface="Calibri Light"/>
                <a:cs typeface="Calibri Light"/>
              </a:rPr>
              <a:t>Buddhismus</a:t>
            </a:r>
            <a:endParaRPr lang="cs-CZ">
              <a:latin typeface="Times New Roman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3928EB-5B63-49E8-97B7-C06AC802A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>
                <a:latin typeface="Times New Roman"/>
                <a:ea typeface="Calibri"/>
                <a:cs typeface="Calibri"/>
              </a:rPr>
              <a:t>Vznikl v Indii → Střední Asii, Čína a Korea → Japonsko</a:t>
            </a:r>
          </a:p>
          <a:p>
            <a:r>
              <a:rPr lang="cs-CZ">
                <a:latin typeface="Times New Roman"/>
                <a:ea typeface="Calibri"/>
                <a:cs typeface="Calibri"/>
              </a:rPr>
              <a:t>Rok 522 (období </a:t>
            </a:r>
            <a:r>
              <a:rPr lang="cs-CZ" err="1">
                <a:latin typeface="Times New Roman"/>
                <a:ea typeface="Calibri"/>
                <a:cs typeface="Calibri"/>
              </a:rPr>
              <a:t>Nara</a:t>
            </a:r>
            <a:r>
              <a:rPr lang="cs-CZ">
                <a:latin typeface="Times New Roman"/>
                <a:ea typeface="Calibri"/>
                <a:cs typeface="Calibri"/>
              </a:rPr>
              <a:t>)</a:t>
            </a:r>
            <a:endParaRPr lang="cs-CZ">
              <a:latin typeface="Times New Roman"/>
              <a:cs typeface="Times New Roman"/>
            </a:endParaRPr>
          </a:p>
          <a:p>
            <a:r>
              <a:rPr lang="cs-CZ">
                <a:latin typeface="Times New Roman"/>
                <a:ea typeface="Calibri"/>
                <a:cs typeface="Calibri"/>
              </a:rPr>
              <a:t>Přenesení z Koreje</a:t>
            </a:r>
          </a:p>
          <a:p>
            <a:r>
              <a:rPr lang="cs-CZ">
                <a:latin typeface="Times New Roman"/>
                <a:ea typeface="Calibri"/>
                <a:cs typeface="Calibri"/>
              </a:rPr>
              <a:t>Rozkvět: za vlády císaře </a:t>
            </a:r>
            <a:r>
              <a:rPr lang="cs-CZ" err="1">
                <a:latin typeface="Times New Roman"/>
                <a:ea typeface="Calibri"/>
                <a:cs typeface="Calibri"/>
              </a:rPr>
              <a:t>Šómua</a:t>
            </a:r>
            <a:r>
              <a:rPr lang="cs-CZ">
                <a:latin typeface="Times New Roman"/>
                <a:ea typeface="Calibri"/>
                <a:cs typeface="Calibri"/>
              </a:rPr>
              <a:t> (724-749)</a:t>
            </a:r>
          </a:p>
          <a:p>
            <a:r>
              <a:rPr lang="cs-CZ">
                <a:latin typeface="Times New Roman"/>
                <a:ea typeface="Calibri"/>
                <a:cs typeface="Calibri"/>
              </a:rPr>
              <a:t>Buddhistické školy </a:t>
            </a:r>
            <a:r>
              <a:rPr lang="cs-CZ" err="1">
                <a:latin typeface="Times New Roman"/>
                <a:ea typeface="Calibri"/>
                <a:cs typeface="Calibri"/>
              </a:rPr>
              <a:t>Tendai</a:t>
            </a:r>
            <a:r>
              <a:rPr lang="cs-CZ">
                <a:latin typeface="Times New Roman"/>
                <a:ea typeface="Calibri"/>
                <a:cs typeface="Calibri"/>
              </a:rPr>
              <a:t>, </a:t>
            </a:r>
            <a:r>
              <a:rPr lang="cs-CZ" err="1">
                <a:latin typeface="Times New Roman"/>
                <a:ea typeface="Calibri"/>
                <a:cs typeface="Calibri"/>
              </a:rPr>
              <a:t>Šingon</a:t>
            </a:r>
            <a:r>
              <a:rPr lang="cs-CZ">
                <a:latin typeface="Times New Roman"/>
                <a:ea typeface="Calibri"/>
                <a:cs typeface="Calibri"/>
              </a:rPr>
              <a:t>, Zen, škola Čisté země a učení mnicha </a:t>
            </a:r>
            <a:r>
              <a:rPr lang="cs-CZ" err="1">
                <a:latin typeface="Times New Roman"/>
                <a:ea typeface="Calibri"/>
                <a:cs typeface="Calibri"/>
              </a:rPr>
              <a:t>Ničirena</a:t>
            </a:r>
            <a:r>
              <a:rPr lang="cs-CZ">
                <a:latin typeface="Times New Roman"/>
                <a:ea typeface="Calibri"/>
                <a:cs typeface="Calibri"/>
              </a:rPr>
              <a:t> (= </a:t>
            </a:r>
            <a:r>
              <a:rPr lang="cs-CZ" err="1">
                <a:latin typeface="Times New Roman"/>
                <a:ea typeface="Calibri"/>
                <a:cs typeface="Calibri"/>
              </a:rPr>
              <a:t>Ničirenova</a:t>
            </a:r>
            <a:r>
              <a:rPr lang="cs-CZ">
                <a:latin typeface="Times New Roman"/>
                <a:ea typeface="Calibri"/>
                <a:cs typeface="Calibri"/>
              </a:rPr>
              <a:t> škola či </a:t>
            </a:r>
            <a:r>
              <a:rPr lang="cs-CZ" err="1">
                <a:latin typeface="Times New Roman"/>
                <a:ea typeface="Calibri"/>
                <a:cs typeface="Calibri"/>
              </a:rPr>
              <a:t>Ničirenův</a:t>
            </a:r>
            <a:r>
              <a:rPr lang="cs-CZ">
                <a:latin typeface="Times New Roman"/>
                <a:ea typeface="Calibri"/>
                <a:cs typeface="Calibri"/>
              </a:rPr>
              <a:t> buddhismus)</a:t>
            </a:r>
          </a:p>
          <a:p>
            <a:endParaRPr lang="cs-CZ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034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013768-D249-6593-F4E7-0A49FDD48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latin typeface="Times New Roman"/>
                <a:ea typeface="Calibri Light"/>
                <a:cs typeface="Calibri Light"/>
              </a:rPr>
              <a:t>Šintoismus a buddhismus</a:t>
            </a:r>
            <a:endParaRPr lang="cs-CZ">
              <a:latin typeface="Times New Roman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CB7066-644D-BE1D-E2B1-28D64C99A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4673"/>
            <a:ext cx="10515600" cy="4690004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cs-CZ" sz="3000">
                <a:latin typeface="Times New Roman"/>
                <a:ea typeface="Calibri"/>
                <a:cs typeface="Calibri"/>
              </a:rPr>
              <a:t>V Japonsku různé náboženské tradice existují vedle sebe (buddhismus a šintó)</a:t>
            </a:r>
            <a:endParaRPr lang="cs-CZ" sz="3000">
              <a:latin typeface="Times New Roman"/>
              <a:cs typeface="Times New Roman"/>
            </a:endParaRPr>
          </a:p>
          <a:p>
            <a:r>
              <a:rPr lang="cs-CZ" sz="3000">
                <a:latin typeface="Times New Roman"/>
                <a:ea typeface="Calibri"/>
                <a:cs typeface="Calibri"/>
              </a:rPr>
              <a:t>Většina Japonců praktikuje několik náboženských tradic.</a:t>
            </a:r>
          </a:p>
          <a:p>
            <a:r>
              <a:rPr lang="cs-CZ" sz="3000">
                <a:latin typeface="Times New Roman"/>
                <a:ea typeface="Calibri"/>
                <a:cs typeface="Calibri"/>
              </a:rPr>
              <a:t>Nábožensky založená osoba v Japonsku zahrnuje: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2600">
                <a:latin typeface="Times New Roman"/>
                <a:ea typeface="Calibri"/>
                <a:cs typeface="Calibri"/>
              </a:rPr>
              <a:t>buddhistickou složku, 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2600">
                <a:latin typeface="Times New Roman"/>
                <a:ea typeface="Calibri"/>
                <a:cs typeface="Calibri"/>
              </a:rPr>
              <a:t>složku šintó a 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2600">
                <a:latin typeface="Times New Roman"/>
                <a:ea typeface="Calibri"/>
                <a:cs typeface="Calibri"/>
              </a:rPr>
              <a:t>další složky. </a:t>
            </a:r>
          </a:p>
          <a:p>
            <a:r>
              <a:rPr lang="cs-CZ" sz="3000">
                <a:latin typeface="Times New Roman"/>
                <a:ea typeface="Calibri"/>
                <a:cs typeface="Calibri"/>
              </a:rPr>
              <a:t>Tolerance k náboženským rozdílům.</a:t>
            </a:r>
          </a:p>
          <a:p>
            <a:pPr marL="0" indent="0">
              <a:buNone/>
            </a:pPr>
            <a:r>
              <a:rPr lang="cs-CZ" sz="3000">
                <a:latin typeface="Times New Roman"/>
                <a:ea typeface="Calibri"/>
                <a:cs typeface="Calibri"/>
              </a:rPr>
              <a:t>       X</a:t>
            </a:r>
          </a:p>
          <a:p>
            <a:r>
              <a:rPr lang="cs-CZ" sz="3000">
                <a:latin typeface="Times New Roman"/>
                <a:ea typeface="Calibri"/>
                <a:cs typeface="Calibri"/>
              </a:rPr>
              <a:t>V průběhu války v Tichomoří byli šintoismus a císař Hirohito učiněni nejvyššími politickými a vojenskými autoritami (buddhismus odsunut).</a:t>
            </a:r>
          </a:p>
        </p:txBody>
      </p:sp>
    </p:spTree>
    <p:extLst>
      <p:ext uri="{BB962C8B-B14F-4D97-AF65-F5344CB8AC3E}">
        <p14:creationId xmlns:p14="http://schemas.microsoft.com/office/powerpoint/2010/main" val="77563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C8B009-9862-5D4F-63BD-6EECE80E8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680512" cy="888533"/>
          </a:xfrm>
        </p:spPr>
        <p:txBody>
          <a:bodyPr>
            <a:normAutofit/>
          </a:bodyPr>
          <a:lstStyle/>
          <a:p>
            <a:r>
              <a:rPr lang="cs-CZ" sz="3600">
                <a:latin typeface="Times New Roman"/>
                <a:ea typeface="Calibri Light"/>
                <a:cs typeface="Calibri Light"/>
              </a:rPr>
              <a:t>Křesťanství v Japonsku</a:t>
            </a:r>
            <a:endParaRPr lang="cs-CZ" sz="3600">
              <a:latin typeface="Times New Roman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94CB1A-1940-5E27-9BA4-89BEF598C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5331"/>
            <a:ext cx="8924365" cy="438495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1800">
                <a:latin typeface="Times New Roman"/>
                <a:cs typeface="Times New Roman"/>
              </a:rPr>
              <a:t>Křesťanství sem dorazilo až roku 1549</a:t>
            </a:r>
            <a:endParaRPr lang="cs-CZ" sz="1800">
              <a:latin typeface="Times New Roman"/>
              <a:ea typeface="Calibri"/>
              <a:cs typeface="Calibri"/>
            </a:endParaRPr>
          </a:p>
          <a:p>
            <a:r>
              <a:rPr lang="cs-CZ" sz="1800">
                <a:latin typeface="Times New Roman"/>
                <a:cs typeface="Times New Roman"/>
              </a:rPr>
              <a:t>Zejména španělští a portugalští misionáři</a:t>
            </a:r>
            <a:endParaRPr lang="cs-CZ" sz="1800">
              <a:latin typeface="Times New Roman"/>
              <a:ea typeface="Calibri"/>
              <a:cs typeface="Calibri"/>
            </a:endParaRPr>
          </a:p>
          <a:p>
            <a:r>
              <a:rPr lang="cs-CZ" sz="1800">
                <a:latin typeface="Times New Roman"/>
                <a:cs typeface="Times New Roman"/>
              </a:rPr>
              <a:t> </a:t>
            </a:r>
            <a:r>
              <a:rPr lang="cs-CZ" sz="1800" b="1">
                <a:latin typeface="Times New Roman"/>
                <a:cs typeface="Times New Roman"/>
              </a:rPr>
              <a:t>František Xaverský</a:t>
            </a:r>
            <a:endParaRPr lang="cs-CZ" sz="1800">
              <a:latin typeface="Times New Roman"/>
              <a:ea typeface="Calibri"/>
              <a:cs typeface="Calibri"/>
            </a:endParaRPr>
          </a:p>
          <a:p>
            <a:r>
              <a:rPr lang="cs-CZ" sz="1800">
                <a:latin typeface="Times New Roman"/>
                <a:cs typeface="Times New Roman"/>
              </a:rPr>
              <a:t> Převážně na ostrově Kjúšú a postupně se rozšiřovali na další oblasti Japonska ( </a:t>
            </a:r>
            <a:r>
              <a:rPr lang="cs-CZ" sz="1800" err="1">
                <a:latin typeface="Times New Roman"/>
                <a:cs typeface="Times New Roman"/>
              </a:rPr>
              <a:t>Jamaguči</a:t>
            </a:r>
            <a:r>
              <a:rPr lang="cs-CZ" sz="1800">
                <a:latin typeface="Times New Roman"/>
                <a:cs typeface="Times New Roman"/>
              </a:rPr>
              <a:t> a </a:t>
            </a:r>
            <a:r>
              <a:rPr lang="cs-CZ" sz="1800" err="1">
                <a:latin typeface="Times New Roman"/>
                <a:cs typeface="Times New Roman"/>
              </a:rPr>
              <a:t>Kinai</a:t>
            </a:r>
            <a:r>
              <a:rPr lang="cs-CZ" sz="1800">
                <a:latin typeface="Times New Roman"/>
                <a:cs typeface="Times New Roman"/>
              </a:rPr>
              <a:t>)</a:t>
            </a:r>
            <a:endParaRPr lang="cs-CZ" sz="1800">
              <a:latin typeface="Times New Roman"/>
              <a:ea typeface="Calibri"/>
              <a:cs typeface="Calibri"/>
            </a:endParaRPr>
          </a:p>
          <a:p>
            <a:r>
              <a:rPr lang="cs-CZ" sz="1800">
                <a:latin typeface="Times New Roman"/>
                <a:cs typeface="Times New Roman"/>
              </a:rPr>
              <a:t> Strategie: </a:t>
            </a:r>
            <a:endParaRPr lang="cs-CZ" sz="1800">
              <a:latin typeface="Times New Roman"/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1800">
                <a:latin typeface="Times New Roman"/>
                <a:cs typeface="Times New Roman"/>
              </a:rPr>
              <a:t> nejprve obrácení feudálních pánů na katolicismus </a:t>
            </a:r>
            <a:endParaRPr lang="cs-CZ" sz="1800">
              <a:latin typeface="Times New Roman"/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1800">
                <a:latin typeface="Times New Roman"/>
                <a:cs typeface="Times New Roman"/>
              </a:rPr>
              <a:t> přesvědčování jejich držav a lidí, aby následovali jejich příklad. </a:t>
            </a:r>
            <a:endParaRPr lang="cs-CZ" sz="1800">
              <a:latin typeface="Times New Roman"/>
              <a:ea typeface="Calibri"/>
              <a:cs typeface="Calibri"/>
            </a:endParaRPr>
          </a:p>
          <a:p>
            <a:r>
              <a:rPr lang="cs-CZ" sz="1800">
                <a:latin typeface="Times New Roman"/>
                <a:cs typeface="Times New Roman"/>
              </a:rPr>
              <a:t>Pokud nepřijali katolicismus - nabízeli jim dary a využívali jejich dobrých služeb k obchodu, aby získali povolení od feudálů šířit katolicismus mezi svými posluhovači a prostým lidem</a:t>
            </a:r>
            <a:endParaRPr lang="cs-CZ" sz="1800">
              <a:latin typeface="Times New Roman"/>
              <a:ea typeface="Calibri"/>
              <a:cs typeface="Calibri"/>
            </a:endParaRPr>
          </a:p>
          <a:p>
            <a:r>
              <a:rPr lang="cs-CZ" sz="1800">
                <a:latin typeface="Times New Roman"/>
                <a:cs typeface="Times New Roman"/>
              </a:rPr>
              <a:t>Vznik "</a:t>
            </a:r>
            <a:r>
              <a:rPr lang="cs-CZ" sz="1800" b="1" err="1">
                <a:latin typeface="Times New Roman"/>
                <a:cs typeface="Times New Roman"/>
              </a:rPr>
              <a:t>Kirishitan</a:t>
            </a:r>
            <a:r>
              <a:rPr lang="cs-CZ" sz="1800" b="1">
                <a:latin typeface="Times New Roman"/>
                <a:cs typeface="Times New Roman"/>
              </a:rPr>
              <a:t> </a:t>
            </a:r>
            <a:r>
              <a:rPr lang="cs-CZ" sz="1800" b="1" err="1">
                <a:latin typeface="Times New Roman"/>
                <a:cs typeface="Times New Roman"/>
              </a:rPr>
              <a:t>Daimyo</a:t>
            </a:r>
            <a:r>
              <a:rPr lang="cs-CZ" sz="1800">
                <a:latin typeface="Times New Roman"/>
                <a:cs typeface="Times New Roman"/>
              </a:rPr>
              <a:t>" - feudálové, kteří konvertovali ke katolicismu a chránili křesťany ve svých panstvích. </a:t>
            </a:r>
            <a:endParaRPr lang="cs-CZ" sz="1800">
              <a:latin typeface="Times New Roman"/>
              <a:ea typeface="Calibri"/>
              <a:cs typeface="Calibri"/>
            </a:endParaRPr>
          </a:p>
          <a:p>
            <a:r>
              <a:rPr lang="cs-CZ" sz="1800">
                <a:latin typeface="Times New Roman"/>
                <a:cs typeface="Times New Roman"/>
              </a:rPr>
              <a:t> Vznik protikřesťanských ediktů</a:t>
            </a:r>
            <a:endParaRPr lang="cs-CZ" sz="1800">
              <a:ea typeface="Calibri"/>
              <a:cs typeface="Calibri"/>
            </a:endParaRPr>
          </a:p>
          <a:p>
            <a:endParaRPr lang="cs-CZ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948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D3E2CD-0B79-3343-5440-E972387DF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888" y="506342"/>
            <a:ext cx="11505060" cy="60004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400" dirty="0">
                <a:latin typeface="Times New Roman"/>
                <a:cs typeface="Times New Roman"/>
              </a:rPr>
              <a:t>SULTAN, </a:t>
            </a:r>
            <a:r>
              <a:rPr lang="cs-CZ" sz="2400" dirty="0" err="1">
                <a:latin typeface="Times New Roman"/>
                <a:cs typeface="Times New Roman"/>
              </a:rPr>
              <a:t>Zack</a:t>
            </a:r>
            <a:r>
              <a:rPr lang="cs-CZ" sz="2400" dirty="0">
                <a:latin typeface="Times New Roman"/>
                <a:cs typeface="Times New Roman"/>
              </a:rPr>
              <a:t>. </a:t>
            </a:r>
            <a:r>
              <a:rPr lang="cs-CZ" sz="2400" dirty="0" err="1">
                <a:latin typeface="Times New Roman"/>
                <a:cs typeface="Times New Roman"/>
              </a:rPr>
              <a:t>Japanese</a:t>
            </a:r>
            <a:r>
              <a:rPr lang="cs-CZ" sz="2400" dirty="0">
                <a:latin typeface="Times New Roman"/>
                <a:cs typeface="Times New Roman"/>
              </a:rPr>
              <a:t> Influence on Christian </a:t>
            </a:r>
            <a:r>
              <a:rPr lang="cs-CZ" sz="2400" dirty="0" err="1">
                <a:latin typeface="Times New Roman"/>
                <a:cs typeface="Times New Roman"/>
              </a:rPr>
              <a:t>Architecture</a:t>
            </a:r>
            <a:r>
              <a:rPr lang="cs-CZ" sz="2400" dirty="0">
                <a:latin typeface="Times New Roman"/>
                <a:cs typeface="Times New Roman"/>
              </a:rPr>
              <a:t> [online]. Dostupné: </a:t>
            </a:r>
            <a:r>
              <a:rPr lang="cs-CZ" sz="2400" dirty="0">
                <a:latin typeface="Times New Roman"/>
                <a:cs typeface="Times New Roman"/>
                <a:hlinkClick r:id="rId2"/>
              </a:rPr>
              <a:t>https://japanese-christian-arch.tumblr.com/</a:t>
            </a:r>
            <a:r>
              <a:rPr lang="cs-CZ" sz="2400" dirty="0">
                <a:latin typeface="Times New Roman"/>
                <a:cs typeface="Times New Roman"/>
              </a:rPr>
              <a:t>. [cit. 2024-03-25].</a:t>
            </a:r>
            <a:endParaRPr lang="en-US" sz="2400" dirty="0">
              <a:latin typeface="Times New Roman"/>
              <a:cs typeface="Times New Roman"/>
            </a:endParaRPr>
          </a:p>
          <a:p>
            <a:r>
              <a:rPr lang="cs-CZ" sz="2400" dirty="0" err="1">
                <a:latin typeface="Times New Roman"/>
                <a:cs typeface="Times New Roman"/>
              </a:rPr>
              <a:t>Japan’s</a:t>
            </a:r>
            <a:r>
              <a:rPr lang="cs-CZ" sz="2400" dirty="0">
                <a:latin typeface="Times New Roman"/>
                <a:cs typeface="Times New Roman"/>
              </a:rPr>
              <a:t> Christian </a:t>
            </a:r>
            <a:r>
              <a:rPr lang="cs-CZ" sz="2400" dirty="0" err="1">
                <a:latin typeface="Times New Roman"/>
                <a:cs typeface="Times New Roman"/>
              </a:rPr>
              <a:t>Century</a:t>
            </a:r>
            <a:r>
              <a:rPr lang="cs-CZ" sz="2400" dirty="0">
                <a:latin typeface="Times New Roman"/>
                <a:cs typeface="Times New Roman"/>
              </a:rPr>
              <a:t> (1550–1650). In: </a:t>
            </a:r>
            <a:r>
              <a:rPr lang="cs-CZ" sz="2400" dirty="0" err="1">
                <a:latin typeface="Times New Roman"/>
                <a:cs typeface="Times New Roman"/>
              </a:rPr>
              <a:t>Japanese</a:t>
            </a:r>
            <a:r>
              <a:rPr lang="cs-CZ" sz="2400" dirty="0">
                <a:latin typeface="Times New Roman"/>
                <a:cs typeface="Times New Roman"/>
              </a:rPr>
              <a:t> </a:t>
            </a:r>
            <a:r>
              <a:rPr lang="cs-CZ" sz="2400" dirty="0" err="1">
                <a:latin typeface="Times New Roman"/>
                <a:cs typeface="Times New Roman"/>
              </a:rPr>
              <a:t>Association</a:t>
            </a:r>
            <a:r>
              <a:rPr lang="cs-CZ" sz="2400" dirty="0">
                <a:latin typeface="Times New Roman"/>
                <a:cs typeface="Times New Roman"/>
              </a:rPr>
              <a:t> </a:t>
            </a:r>
            <a:r>
              <a:rPr lang="cs-CZ" sz="2400" dirty="0" err="1">
                <a:latin typeface="Times New Roman"/>
                <a:cs typeface="Times New Roman"/>
              </a:rPr>
              <a:t>for</a:t>
            </a:r>
            <a:r>
              <a:rPr lang="cs-CZ" sz="2400" dirty="0">
                <a:latin typeface="Times New Roman"/>
                <a:cs typeface="Times New Roman"/>
              </a:rPr>
              <a:t> </a:t>
            </a:r>
            <a:r>
              <a:rPr lang="cs-CZ" sz="2400" dirty="0" err="1">
                <a:latin typeface="Times New Roman"/>
                <a:cs typeface="Times New Roman"/>
              </a:rPr>
              <a:t>Renaissance</a:t>
            </a:r>
            <a:r>
              <a:rPr lang="cs-CZ" sz="2400" dirty="0">
                <a:latin typeface="Times New Roman"/>
                <a:cs typeface="Times New Roman"/>
              </a:rPr>
              <a:t> </a:t>
            </a:r>
            <a:r>
              <a:rPr lang="cs-CZ" sz="2400" dirty="0" err="1">
                <a:latin typeface="Times New Roman"/>
                <a:cs typeface="Times New Roman"/>
              </a:rPr>
              <a:t>Studies</a:t>
            </a:r>
            <a:r>
              <a:rPr lang="cs-CZ" sz="2400" dirty="0">
                <a:latin typeface="Times New Roman"/>
                <a:cs typeface="Times New Roman"/>
              </a:rPr>
              <a:t> (JARS) [online]. : JARS. Dostupné: </a:t>
            </a:r>
            <a:r>
              <a:rPr lang="cs-CZ" sz="2400" dirty="0">
                <a:latin typeface="Times New Roman"/>
                <a:cs typeface="Times New Roman"/>
                <a:hlinkClick r:id="rId3"/>
              </a:rPr>
              <a:t>https://www.renaissancejapan.org/</a:t>
            </a:r>
            <a:r>
              <a:rPr lang="cs-CZ" sz="2400" dirty="0">
                <a:latin typeface="Times New Roman"/>
                <a:cs typeface="Times New Roman"/>
                <a:hlinkClick r:id="rId4"/>
              </a:rPr>
              <a:t>what-was-japans-christian-century/</a:t>
            </a:r>
            <a:r>
              <a:rPr lang="cs-CZ" sz="2400" dirty="0">
                <a:latin typeface="Times New Roman"/>
                <a:cs typeface="Times New Roman"/>
              </a:rPr>
              <a:t>. [cit. 24-03-25].</a:t>
            </a:r>
          </a:p>
          <a:p>
            <a:r>
              <a:rPr lang="cs-CZ" sz="2400" dirty="0">
                <a:latin typeface="Times New Roman"/>
                <a:cs typeface="Times New Roman"/>
              </a:rPr>
              <a:t>Western </a:t>
            </a:r>
            <a:r>
              <a:rPr lang="cs-CZ" sz="2400" dirty="0" err="1">
                <a:latin typeface="Times New Roman"/>
                <a:cs typeface="Times New Roman"/>
              </a:rPr>
              <a:t>Influences</a:t>
            </a:r>
            <a:r>
              <a:rPr lang="cs-CZ" sz="2400" dirty="0">
                <a:latin typeface="Times New Roman"/>
                <a:cs typeface="Times New Roman"/>
              </a:rPr>
              <a:t>. In: WALKJAPAN [online]. Dostupné: </a:t>
            </a:r>
            <a:r>
              <a:rPr lang="cs-CZ" sz="2400" dirty="0">
                <a:latin typeface="Times New Roman"/>
                <a:cs typeface="Times New Roman"/>
                <a:hlinkClick r:id="rId5"/>
              </a:rPr>
              <a:t>https://www.nakasendoway.com/western-</a:t>
            </a:r>
            <a:r>
              <a:rPr lang="cs-CZ" sz="2400" dirty="0">
                <a:latin typeface="Times New Roman"/>
                <a:cs typeface="Times New Roman"/>
                <a:hlinkClick r:id="rId4"/>
              </a:rPr>
              <a:t>influences/</a:t>
            </a:r>
            <a:r>
              <a:rPr lang="cs-CZ" sz="2400" dirty="0">
                <a:latin typeface="Times New Roman"/>
                <a:cs typeface="Times New Roman"/>
              </a:rPr>
              <a:t>. [cit. 24-03-25].</a:t>
            </a:r>
            <a:endParaRPr lang="en-US" sz="2400" dirty="0">
              <a:latin typeface="Times New Roman"/>
              <a:cs typeface="Times New Roman"/>
            </a:endParaRPr>
          </a:p>
          <a:p>
            <a:r>
              <a:rPr lang="cs-CZ" sz="2400" dirty="0">
                <a:latin typeface="Times New Roman"/>
                <a:cs typeface="Times New Roman"/>
              </a:rPr>
              <a:t>Religion </a:t>
            </a:r>
            <a:r>
              <a:rPr lang="cs-CZ" sz="2400" dirty="0" err="1">
                <a:latin typeface="Times New Roman"/>
                <a:cs typeface="Times New Roman"/>
              </a:rPr>
              <a:t>of</a:t>
            </a:r>
            <a:r>
              <a:rPr lang="cs-CZ" sz="2400" dirty="0">
                <a:latin typeface="Times New Roman"/>
                <a:cs typeface="Times New Roman"/>
              </a:rPr>
              <a:t> Japan. In: </a:t>
            </a:r>
            <a:r>
              <a:rPr lang="cs-CZ" sz="2400" dirty="0" err="1">
                <a:latin typeface="Times New Roman"/>
                <a:cs typeface="Times New Roman"/>
              </a:rPr>
              <a:t>Britannica</a:t>
            </a:r>
            <a:r>
              <a:rPr lang="cs-CZ" sz="2400" dirty="0">
                <a:latin typeface="Times New Roman"/>
                <a:cs typeface="Times New Roman"/>
              </a:rPr>
              <a:t> [online]. Dostupné: </a:t>
            </a:r>
            <a:r>
              <a:rPr lang="cs-CZ" sz="2400" dirty="0">
                <a:latin typeface="Times New Roman"/>
                <a:cs typeface="Times New Roman"/>
                <a:hlinkClick r:id="rId6"/>
              </a:rPr>
              <a:t>https://www.britannica.com/place/Japan/Religion</a:t>
            </a:r>
            <a:r>
              <a:rPr lang="cs-CZ" sz="2400" dirty="0">
                <a:latin typeface="Times New Roman"/>
                <a:cs typeface="Times New Roman"/>
              </a:rPr>
              <a:t>.</a:t>
            </a:r>
            <a:br>
              <a:rPr lang="cs-CZ" sz="2400" dirty="0">
                <a:latin typeface="Times New Roman"/>
                <a:cs typeface="Times New Roman"/>
              </a:rPr>
            </a:br>
            <a:r>
              <a:rPr lang="cs-CZ" sz="2400" dirty="0">
                <a:latin typeface="Times New Roman"/>
                <a:cs typeface="Times New Roman"/>
              </a:rPr>
              <a:t>[cit. 24-03-25].</a:t>
            </a:r>
            <a:endParaRPr lang="cs-CZ" dirty="0">
              <a:cs typeface="Calibri"/>
            </a:endParaRPr>
          </a:p>
          <a:p>
            <a:r>
              <a:rPr lang="cs-CZ" sz="2400" dirty="0" err="1">
                <a:latin typeface="Times New Roman"/>
                <a:cs typeface="Times New Roman"/>
              </a:rPr>
              <a:t>Buddhism</a:t>
            </a:r>
            <a:r>
              <a:rPr lang="cs-CZ" sz="2400" dirty="0">
                <a:latin typeface="Times New Roman"/>
                <a:cs typeface="Times New Roman"/>
              </a:rPr>
              <a:t> and </a:t>
            </a:r>
            <a:r>
              <a:rPr lang="cs-CZ" sz="2400" dirty="0" err="1">
                <a:latin typeface="Times New Roman"/>
                <a:cs typeface="Times New Roman"/>
              </a:rPr>
              <a:t>Shintō</a:t>
            </a:r>
            <a:r>
              <a:rPr lang="cs-CZ" sz="2400" dirty="0">
                <a:latin typeface="Times New Roman"/>
                <a:cs typeface="Times New Roman"/>
              </a:rPr>
              <a:t>. In: Japan Module [online].  Dostupné: </a:t>
            </a:r>
            <a:r>
              <a:rPr lang="cs-CZ" sz="2400" dirty="0">
                <a:latin typeface="Times New Roman"/>
                <a:cs typeface="Times New Roman"/>
                <a:hlinkClick r:id="rId4"/>
              </a:rPr>
              <a:t>https://www.japanpitt.pitt.edu/essays-and-articles/culture/buddhism-and-shint</a:t>
            </a:r>
            <a:r>
              <a:rPr lang="cs-CZ" sz="2400" dirty="0">
                <a:latin typeface="Times New Roman"/>
                <a:cs typeface="Times New Roman"/>
              </a:rPr>
              <a:t>. [cit. 24-03-25].</a:t>
            </a:r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640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C5A869-6937-2066-3E2F-61CBB6C9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latin typeface="Times New Roman"/>
                <a:cs typeface="Calibri Light"/>
              </a:rPr>
              <a:t>Vlivné osobnosti</a:t>
            </a:r>
            <a:endParaRPr lang="cs-CZ">
              <a:latin typeface="Times New Roman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559C0D-BA1E-6663-D3F2-EEDD8818CD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err="1">
                <a:latin typeface="Times New Roman"/>
                <a:ea typeface="Calibri"/>
                <a:cs typeface="Calibri"/>
              </a:rPr>
              <a:t>Nobunaga</a:t>
            </a:r>
            <a:r>
              <a:rPr lang="cs-CZ">
                <a:latin typeface="Times New Roman"/>
                <a:ea typeface="Calibri"/>
                <a:cs typeface="Calibri"/>
              </a:rPr>
              <a:t> Oda (1534-1582) - potenciální sjednotitel Japonska, tolerance evangelické aktivity</a:t>
            </a:r>
          </a:p>
          <a:p>
            <a:r>
              <a:rPr lang="cs-CZ" err="1">
                <a:latin typeface="Times New Roman"/>
                <a:ea typeface="Calibri"/>
                <a:cs typeface="Calibri"/>
              </a:rPr>
              <a:t>Tojotomi</a:t>
            </a:r>
            <a:r>
              <a:rPr lang="cs-CZ">
                <a:latin typeface="Times New Roman"/>
                <a:ea typeface="Calibri"/>
                <a:cs typeface="Calibri"/>
              </a:rPr>
              <a:t> </a:t>
            </a:r>
            <a:r>
              <a:rPr lang="cs-CZ" err="1">
                <a:latin typeface="Times New Roman"/>
                <a:ea typeface="Calibri"/>
                <a:cs typeface="Calibri"/>
              </a:rPr>
              <a:t>Hideyoshi</a:t>
            </a:r>
            <a:r>
              <a:rPr lang="cs-CZ">
                <a:latin typeface="Times New Roman"/>
                <a:ea typeface="Calibri"/>
                <a:cs typeface="Calibri"/>
              </a:rPr>
              <a:t> (1536/37-1598) - utlačování křesťanů, zákony proti křesťanství → tajné náboženství</a:t>
            </a:r>
          </a:p>
          <a:p>
            <a:r>
              <a:rPr lang="cs-CZ">
                <a:latin typeface="Times New Roman"/>
                <a:ea typeface="Calibri"/>
                <a:cs typeface="Calibri"/>
              </a:rPr>
              <a:t>Alessandro </a:t>
            </a:r>
            <a:r>
              <a:rPr lang="cs-CZ" err="1">
                <a:latin typeface="Times New Roman"/>
                <a:ea typeface="Calibri"/>
                <a:cs typeface="Calibri"/>
              </a:rPr>
              <a:t>Valignano</a:t>
            </a:r>
            <a:r>
              <a:rPr lang="cs-CZ">
                <a:latin typeface="Times New Roman"/>
                <a:ea typeface="Calibri"/>
                <a:cs typeface="Calibri"/>
              </a:rPr>
              <a:t> (Ital) - v roce 1581 ve </a:t>
            </a:r>
            <a:r>
              <a:rPr lang="cs-CZ" err="1">
                <a:latin typeface="Times New Roman"/>
                <a:ea typeface="Calibri"/>
                <a:cs typeface="Calibri"/>
              </a:rPr>
              <a:t>Funai</a:t>
            </a:r>
            <a:r>
              <a:rPr lang="cs-CZ">
                <a:latin typeface="Times New Roman"/>
                <a:ea typeface="Calibri"/>
                <a:cs typeface="Calibri"/>
              </a:rPr>
              <a:t> v provincii </a:t>
            </a:r>
            <a:r>
              <a:rPr lang="cs-CZ" err="1">
                <a:latin typeface="Times New Roman"/>
                <a:ea typeface="Calibri"/>
                <a:cs typeface="Calibri"/>
              </a:rPr>
              <a:t>Bungo</a:t>
            </a:r>
            <a:r>
              <a:rPr lang="cs-CZ">
                <a:latin typeface="Times New Roman"/>
                <a:ea typeface="Calibri"/>
                <a:cs typeface="Calibri"/>
              </a:rPr>
              <a:t> (dnes </a:t>
            </a:r>
            <a:r>
              <a:rPr lang="cs-CZ" err="1">
                <a:latin typeface="Times New Roman"/>
                <a:ea typeface="Calibri"/>
                <a:cs typeface="Calibri"/>
              </a:rPr>
              <a:t>Ohita</a:t>
            </a:r>
            <a:r>
              <a:rPr lang="cs-CZ">
                <a:latin typeface="Times New Roman"/>
                <a:ea typeface="Calibri"/>
                <a:cs typeface="Calibri"/>
              </a:rPr>
              <a:t>) založena jezuitská instituce pro vyšší vzdělání, nazývaná </a:t>
            </a:r>
            <a:r>
              <a:rPr lang="cs-CZ" err="1">
                <a:latin typeface="Times New Roman"/>
                <a:ea typeface="Calibri"/>
                <a:cs typeface="Calibri"/>
              </a:rPr>
              <a:t>Collegio</a:t>
            </a:r>
            <a:endParaRPr lang="cs-CZ">
              <a:latin typeface="Times New Roman"/>
              <a:ea typeface="Calibri"/>
              <a:cs typeface="Calibri"/>
            </a:endParaRPr>
          </a:p>
          <a:p>
            <a:r>
              <a:rPr lang="cs-CZ">
                <a:latin typeface="Times New Roman"/>
                <a:ea typeface="Calibri"/>
                <a:cs typeface="Calibri"/>
              </a:rPr>
              <a:t>Pedro </a:t>
            </a:r>
            <a:r>
              <a:rPr lang="cs-CZ" err="1">
                <a:latin typeface="Times New Roman"/>
                <a:ea typeface="Calibri"/>
                <a:cs typeface="Calibri"/>
              </a:rPr>
              <a:t>Gomez</a:t>
            </a:r>
            <a:r>
              <a:rPr lang="cs-CZ">
                <a:latin typeface="Times New Roman"/>
                <a:ea typeface="Calibri"/>
                <a:cs typeface="Calibri"/>
              </a:rPr>
              <a:t> (Španěl) - </a:t>
            </a:r>
            <a:r>
              <a:rPr lang="cs-CZ">
                <a:solidFill>
                  <a:srgbClr val="000000"/>
                </a:solidFill>
                <a:latin typeface="Times New Roman"/>
                <a:ea typeface="+mn-lt"/>
                <a:cs typeface="+mn-lt"/>
              </a:rPr>
              <a:t> v roce 1590, se </a:t>
            </a:r>
            <a:r>
              <a:rPr lang="cs-CZ" err="1">
                <a:solidFill>
                  <a:srgbClr val="000000"/>
                </a:solidFill>
                <a:latin typeface="Times New Roman"/>
                <a:ea typeface="+mn-lt"/>
                <a:cs typeface="+mn-lt"/>
              </a:rPr>
              <a:t>Gomez</a:t>
            </a:r>
            <a:r>
              <a:rPr lang="cs-CZ">
                <a:solidFill>
                  <a:srgbClr val="000000"/>
                </a:solidFill>
                <a:latin typeface="Times New Roman"/>
                <a:ea typeface="+mn-lt"/>
                <a:cs typeface="+mn-lt"/>
              </a:rPr>
              <a:t> stal provinciálem jezuitské misie v Japonsku</a:t>
            </a:r>
            <a:r>
              <a:rPr lang="cs-CZ">
                <a:latin typeface="Times New Roman"/>
                <a:ea typeface="Calibri"/>
                <a:cs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01217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73C109-8488-BAE9-7EE3-BD0512F29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876" y="107390"/>
            <a:ext cx="10515600" cy="1325563"/>
          </a:xfrm>
        </p:spPr>
        <p:txBody>
          <a:bodyPr/>
          <a:lstStyle/>
          <a:p>
            <a:r>
              <a:rPr lang="cs-CZ" err="1">
                <a:latin typeface="Times New Roman"/>
                <a:cs typeface="Calibri Light"/>
              </a:rPr>
              <a:t>Collegio</a:t>
            </a:r>
            <a:r>
              <a:rPr lang="cs-CZ">
                <a:latin typeface="Times New Roman"/>
                <a:cs typeface="Calibri Light"/>
              </a:rPr>
              <a:t> (jezuitská instituce)</a:t>
            </a:r>
            <a:endParaRPr lang="cs-CZ" err="1">
              <a:latin typeface="Times New Roman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A3ACE5-B7B0-B7EF-2EB4-6D8589750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876" y="1153272"/>
            <a:ext cx="10515600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/>
            <a:r>
              <a:rPr lang="cs-CZ" sz="2400">
                <a:latin typeface="Times New Roman"/>
                <a:cs typeface="Calibri"/>
              </a:rPr>
              <a:t>Po roce 1586 se </a:t>
            </a:r>
            <a:r>
              <a:rPr lang="cs-CZ" sz="2400" err="1">
                <a:latin typeface="Times New Roman"/>
                <a:cs typeface="Calibri"/>
              </a:rPr>
              <a:t>Collegio</a:t>
            </a:r>
            <a:r>
              <a:rPr lang="cs-CZ" sz="2400">
                <a:latin typeface="Times New Roman"/>
                <a:cs typeface="Calibri"/>
              </a:rPr>
              <a:t> na útěku před místními nepokoji a občanskou válkou přestěhovalo do míst u přístavního města Nagasaki</a:t>
            </a:r>
            <a:endParaRPr lang="cs-CZ">
              <a:latin typeface="Calibri" panose="020F0502020204030204"/>
              <a:cs typeface="Calibri"/>
            </a:endParaRPr>
          </a:p>
          <a:p>
            <a:r>
              <a:rPr lang="cs-CZ" sz="2400">
                <a:latin typeface="Times New Roman"/>
                <a:cs typeface="Calibri"/>
              </a:rPr>
              <a:t> Mezitím bylo zorganizováno vyslanectví složené ze čtyř mladých mužů z řad studentů </a:t>
            </a:r>
            <a:r>
              <a:rPr lang="cs-CZ" sz="2400" err="1">
                <a:latin typeface="Times New Roman"/>
                <a:cs typeface="Calibri"/>
              </a:rPr>
              <a:t>Collegia</a:t>
            </a:r>
            <a:r>
              <a:rPr lang="cs-CZ" sz="2400">
                <a:latin typeface="Times New Roman"/>
                <a:cs typeface="Calibri"/>
              </a:rPr>
              <a:t>, kteří v roce 1582 odjeli z Nagasaki do Evropy</a:t>
            </a:r>
          </a:p>
          <a:p>
            <a:r>
              <a:rPr lang="cs-CZ" sz="2400">
                <a:latin typeface="Times New Roman"/>
                <a:cs typeface="Calibri"/>
              </a:rPr>
              <a:t>Vyslanectví dorazilo do Říma v roce 1585 a setkalo se s papežem Řehořem XIII. - po návratu do Japonska 21. července 1590 přivezlo vyslanectví kovové psací stroje a tiskařský stroj</a:t>
            </a:r>
          </a:p>
          <a:p>
            <a:r>
              <a:rPr lang="cs-CZ" sz="2400">
                <a:latin typeface="Times New Roman"/>
                <a:cs typeface="Calibri"/>
              </a:rPr>
              <a:t>Intelektuální život jezuitských misionářů a jejich japonských studentů v této instituci zahrnoval především sestavování učebních materiálů a překlady evropských děl pro evangelizaci a vzdělávání, jakož i jejich tisk a vydávání</a:t>
            </a:r>
            <a:endParaRPr lang="en-US" sz="2400">
              <a:latin typeface="Times New Roman"/>
              <a:cs typeface="Calibri"/>
            </a:endParaRPr>
          </a:p>
          <a:p>
            <a:r>
              <a:rPr lang="cs-CZ" sz="2400">
                <a:latin typeface="Times New Roman"/>
                <a:cs typeface="Calibri"/>
              </a:rPr>
              <a:t>Vrcholem této intelektuální činnosti bylo pojednání </a:t>
            </a:r>
            <a:r>
              <a:rPr lang="cs-CZ" sz="2400" err="1">
                <a:latin typeface="Times New Roman"/>
                <a:cs typeface="Calibri"/>
              </a:rPr>
              <a:t>Fides</a:t>
            </a:r>
            <a:r>
              <a:rPr lang="cs-CZ" sz="2400">
                <a:latin typeface="Times New Roman"/>
                <a:cs typeface="Calibri"/>
              </a:rPr>
              <a:t> no </a:t>
            </a:r>
            <a:r>
              <a:rPr lang="cs-CZ" sz="2400" err="1">
                <a:latin typeface="Times New Roman"/>
                <a:cs typeface="Calibri"/>
              </a:rPr>
              <a:t>Quio</a:t>
            </a:r>
            <a:r>
              <a:rPr lang="cs-CZ" sz="2400">
                <a:latin typeface="Times New Roman"/>
                <a:cs typeface="Calibri"/>
              </a:rPr>
              <a:t> - toto dílo mělo odhalit nezpochybnitelnou existenci Boha Stvořitele prostřednictvím pozorování řádu a krásy přírody</a:t>
            </a:r>
            <a:endParaRPr lang="cs-CZ" sz="2400">
              <a:latin typeface="Times New Roman"/>
            </a:endParaRPr>
          </a:p>
          <a:p>
            <a:endParaRPr lang="cs-CZ">
              <a:cs typeface="Calibri"/>
            </a:endParaRPr>
          </a:p>
          <a:p>
            <a:endParaRPr 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004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text, plakát, obloha, snímek obrazovky&#10;&#10;Popis se vygeneroval automaticky.">
            <a:extLst>
              <a:ext uri="{FF2B5EF4-FFF2-40B4-BE49-F238E27FC236}">
                <a16:creationId xmlns:a16="http://schemas.microsoft.com/office/drawing/2014/main" id="{29B4D139-7E22-367C-4EFB-0021843E51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3677600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197E529-8D37-5B75-6207-EFCD96B25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790" y="156331"/>
            <a:ext cx="4173868" cy="1124712"/>
          </a:xfrm>
        </p:spPr>
        <p:txBody>
          <a:bodyPr anchor="b">
            <a:normAutofit/>
          </a:bodyPr>
          <a:lstStyle/>
          <a:p>
            <a:r>
              <a:rPr lang="cs-CZ" sz="3200">
                <a:latin typeface="Times New Roman"/>
                <a:ea typeface="Calibri Light"/>
                <a:cs typeface="Calibri Light"/>
              </a:rPr>
              <a:t>Související události z okolí Nagasaki</a:t>
            </a:r>
            <a:endParaRPr lang="cs-CZ" sz="3200">
              <a:latin typeface="Times New Roman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5EDA18-88D3-EFA1-7C6F-0AB2A3E92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2" y="1456952"/>
            <a:ext cx="6262785" cy="512950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z="1800">
                <a:latin typeface="Times New Roman"/>
                <a:cs typeface="Times New Roman"/>
              </a:rPr>
              <a:t>V roce 1587 </a:t>
            </a:r>
            <a:r>
              <a:rPr lang="cs-CZ" sz="1800" b="1" err="1">
                <a:latin typeface="Times New Roman"/>
                <a:cs typeface="Times New Roman"/>
              </a:rPr>
              <a:t>Hideyoshi</a:t>
            </a:r>
            <a:r>
              <a:rPr lang="cs-CZ" sz="1800">
                <a:latin typeface="Times New Roman"/>
                <a:cs typeface="Times New Roman"/>
              </a:rPr>
              <a:t> rozkaz k vyhnání všech katolických misionářů z Japonska - převzetí kontroly nad místem Nagasaki</a:t>
            </a:r>
            <a:endParaRPr lang="cs-CZ" sz="1800">
              <a:latin typeface="Times New Roman"/>
              <a:ea typeface="Calibri" panose="020F0502020204030204"/>
              <a:cs typeface="Calibri" panose="020F0502020204030204"/>
            </a:endParaRPr>
          </a:p>
          <a:p>
            <a:r>
              <a:rPr lang="cs-CZ" sz="1800">
                <a:latin typeface="Times New Roman"/>
                <a:cs typeface="Times New Roman"/>
              </a:rPr>
              <a:t> I přes tento zákaz obchod s evropskými zeměmi nadále podporoval</a:t>
            </a:r>
            <a:endParaRPr lang="cs-CZ" sz="1800">
              <a:latin typeface="Times New Roman"/>
              <a:ea typeface="Calibri" panose="020F0502020204030204"/>
              <a:cs typeface="Calibri" panose="020F0502020204030204"/>
            </a:endParaRPr>
          </a:p>
          <a:p>
            <a:r>
              <a:rPr lang="cs-CZ" sz="1800">
                <a:latin typeface="Times New Roman"/>
                <a:cs typeface="Times New Roman"/>
              </a:rPr>
              <a:t> V roce 1596 incident San Felipe, který naznačoval, že misionáři byli spojenci Španělska, vyvolal reakci </a:t>
            </a:r>
            <a:r>
              <a:rPr lang="cs-CZ" sz="1800" err="1">
                <a:latin typeface="Times New Roman"/>
                <a:cs typeface="Times New Roman"/>
              </a:rPr>
              <a:t>Hideyoshiho</a:t>
            </a:r>
            <a:r>
              <a:rPr lang="cs-CZ" sz="1800">
                <a:latin typeface="Times New Roman"/>
                <a:cs typeface="Times New Roman"/>
              </a:rPr>
              <a:t>, </a:t>
            </a:r>
            <a:r>
              <a:rPr lang="cs-CZ" sz="1800" b="1">
                <a:latin typeface="Times New Roman"/>
                <a:cs typeface="Times New Roman"/>
              </a:rPr>
              <a:t>který nechal popravit 26 křesťanů, včetně 6 františkánských mnichů, v Nagasaki</a:t>
            </a:r>
            <a:r>
              <a:rPr lang="cs-CZ" sz="1800">
                <a:latin typeface="Times New Roman"/>
                <a:cs typeface="Times New Roman"/>
              </a:rPr>
              <a:t>. </a:t>
            </a:r>
            <a:endParaRPr lang="cs-CZ" sz="1800">
              <a:latin typeface="Times New Roman"/>
              <a:ea typeface="Calibri" panose="020F0502020204030204"/>
              <a:cs typeface="Calibri" panose="020F0502020204030204"/>
            </a:endParaRPr>
          </a:p>
          <a:p>
            <a:r>
              <a:rPr lang="cs-CZ" sz="1800">
                <a:latin typeface="Times New Roman"/>
                <a:ea typeface="Calibri"/>
                <a:cs typeface="Times New Roman"/>
              </a:rPr>
              <a:t>Po jeho smrti -  dominikáni a augustiniáni v Japonsku</a:t>
            </a:r>
          </a:p>
          <a:p>
            <a:r>
              <a:rPr lang="cs-CZ" sz="1800">
                <a:latin typeface="Times New Roman"/>
                <a:ea typeface="Calibri"/>
                <a:cs typeface="Times New Roman"/>
              </a:rPr>
              <a:t>Následovník H. </a:t>
            </a:r>
            <a:r>
              <a:rPr lang="cs-CZ" sz="1800" b="1" err="1">
                <a:latin typeface="Times New Roman"/>
                <a:ea typeface="Calibri"/>
                <a:cs typeface="Times New Roman"/>
              </a:rPr>
              <a:t>Tokugawa</a:t>
            </a:r>
            <a:r>
              <a:rPr lang="cs-CZ" sz="1800" b="1">
                <a:latin typeface="Times New Roman"/>
                <a:ea typeface="Calibri"/>
                <a:cs typeface="Times New Roman"/>
              </a:rPr>
              <a:t> </a:t>
            </a:r>
            <a:r>
              <a:rPr lang="cs-CZ" sz="1800" b="1" err="1">
                <a:latin typeface="Times New Roman"/>
                <a:ea typeface="Calibri"/>
                <a:cs typeface="Times New Roman"/>
              </a:rPr>
              <a:t>Ieyasu</a:t>
            </a:r>
            <a:r>
              <a:rPr lang="cs-CZ" sz="1800" b="1">
                <a:latin typeface="Times New Roman"/>
                <a:ea typeface="Calibri"/>
                <a:cs typeface="Times New Roman"/>
              </a:rPr>
              <a:t> </a:t>
            </a:r>
            <a:r>
              <a:rPr lang="cs-CZ" sz="1800">
                <a:latin typeface="Times New Roman"/>
                <a:ea typeface="Calibri"/>
                <a:cs typeface="Times New Roman"/>
              </a:rPr>
              <a:t>založil </a:t>
            </a:r>
            <a:r>
              <a:rPr lang="cs-CZ" sz="1800" err="1">
                <a:latin typeface="Times New Roman"/>
                <a:ea typeface="Calibri"/>
                <a:cs typeface="Times New Roman"/>
              </a:rPr>
              <a:t>šógunát</a:t>
            </a:r>
            <a:r>
              <a:rPr lang="cs-CZ" sz="1800">
                <a:latin typeface="Times New Roman"/>
                <a:ea typeface="Calibri"/>
                <a:cs typeface="Times New Roman"/>
              </a:rPr>
              <a:t> </a:t>
            </a:r>
            <a:r>
              <a:rPr lang="cs-CZ" sz="1800" err="1">
                <a:latin typeface="Times New Roman"/>
                <a:ea typeface="Calibri"/>
                <a:cs typeface="Times New Roman"/>
              </a:rPr>
              <a:t>Tokugawa</a:t>
            </a:r>
            <a:r>
              <a:rPr lang="cs-CZ" sz="1800">
                <a:latin typeface="Times New Roman"/>
                <a:ea typeface="Calibri"/>
                <a:cs typeface="Times New Roman"/>
              </a:rPr>
              <a:t> v roce 1603</a:t>
            </a:r>
            <a:endParaRPr lang="cs-CZ" sz="1800">
              <a:latin typeface="Times New Roman"/>
              <a:ea typeface="Calibri"/>
              <a:cs typeface="Calibri" panose="020F0502020204030204"/>
            </a:endParaRPr>
          </a:p>
          <a:p>
            <a:r>
              <a:rPr lang="cs-CZ" sz="1800">
                <a:latin typeface="Times New Roman"/>
                <a:ea typeface="Calibri"/>
                <a:cs typeface="Times New Roman"/>
              </a:rPr>
              <a:t>Nejprve podporoval obchod s Portugalskem a Španělskem a umožnil katolickým misionářům volně působit</a:t>
            </a:r>
            <a:endParaRPr lang="cs-CZ" sz="1800">
              <a:latin typeface="Times New Roman"/>
              <a:ea typeface="Calibri"/>
              <a:cs typeface="Calibri"/>
            </a:endParaRPr>
          </a:p>
          <a:p>
            <a:r>
              <a:rPr lang="cs-CZ" sz="1800">
                <a:latin typeface="Times New Roman"/>
                <a:ea typeface="Calibri"/>
                <a:cs typeface="Times New Roman"/>
              </a:rPr>
              <a:t>Nárůst počtu stoupenců katolicismu v Japonsku</a:t>
            </a:r>
          </a:p>
          <a:p>
            <a:r>
              <a:rPr lang="cs-CZ" sz="1800" b="1">
                <a:latin typeface="Times New Roman"/>
                <a:ea typeface="Calibri"/>
                <a:cs typeface="Times New Roman"/>
              </a:rPr>
              <a:t>Na počátku 17. století dosáhl jejich počet vrcholu více než </a:t>
            </a:r>
            <a:br>
              <a:rPr lang="cs-CZ" sz="1800" b="1">
                <a:latin typeface="Times New Roman"/>
                <a:ea typeface="Calibri"/>
                <a:cs typeface="Times New Roman"/>
              </a:rPr>
            </a:br>
            <a:r>
              <a:rPr lang="cs-CZ" sz="1800" b="1">
                <a:latin typeface="Times New Roman"/>
                <a:ea typeface="Calibri"/>
                <a:cs typeface="Times New Roman"/>
              </a:rPr>
              <a:t>370 000</a:t>
            </a:r>
            <a:endParaRPr lang="cs-CZ" sz="1800">
              <a:latin typeface="Times New Roman"/>
              <a:ea typeface="Calibri"/>
              <a:cs typeface="Times New Roman"/>
            </a:endParaRPr>
          </a:p>
          <a:p>
            <a:endParaRPr lang="cs-CZ" sz="900">
              <a:latin typeface="Calibri" panose="020F0502020204030204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693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symbol, venku&#10;&#10;Popis se vygeneroval automaticky.">
            <a:extLst>
              <a:ext uri="{FF2B5EF4-FFF2-40B4-BE49-F238E27FC236}">
                <a16:creationId xmlns:a16="http://schemas.microsoft.com/office/drawing/2014/main" id="{F74D0762-6B5D-136A-130F-A83FA07D1B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11F22A-B532-0CA1-CAA5-026D1A39DCF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86052" y="282672"/>
            <a:ext cx="5267747" cy="624167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600" b="1">
                <a:latin typeface="Times New Roman"/>
                <a:cs typeface="Times New Roman"/>
              </a:rPr>
              <a:t>1614 Tokugawa </a:t>
            </a:r>
            <a:r>
              <a:rPr lang="en-US" sz="1600" b="1" err="1">
                <a:latin typeface="Times New Roman"/>
                <a:cs typeface="Times New Roman"/>
              </a:rPr>
              <a:t>šógunát</a:t>
            </a:r>
            <a:r>
              <a:rPr lang="en-US" sz="1600">
                <a:latin typeface="Times New Roman"/>
                <a:cs typeface="Times New Roman"/>
              </a:rPr>
              <a:t> </a:t>
            </a:r>
            <a:r>
              <a:rPr lang="en-US" sz="1600" b="1" err="1">
                <a:latin typeface="Times New Roman"/>
                <a:cs typeface="Times New Roman"/>
              </a:rPr>
              <a:t>vydal</a:t>
            </a:r>
            <a:r>
              <a:rPr lang="en-US" sz="1600" b="1">
                <a:latin typeface="Times New Roman"/>
                <a:cs typeface="Times New Roman"/>
              </a:rPr>
              <a:t> </a:t>
            </a:r>
            <a:r>
              <a:rPr lang="en-US" sz="1600" b="1" err="1">
                <a:latin typeface="Times New Roman"/>
                <a:cs typeface="Times New Roman"/>
              </a:rPr>
              <a:t>celonárodní</a:t>
            </a:r>
            <a:r>
              <a:rPr lang="en-US" sz="1600" b="1">
                <a:latin typeface="Times New Roman"/>
                <a:cs typeface="Times New Roman"/>
              </a:rPr>
              <a:t> </a:t>
            </a:r>
            <a:r>
              <a:rPr lang="en-US" sz="1600" b="1" err="1">
                <a:latin typeface="Times New Roman"/>
                <a:cs typeface="Times New Roman"/>
              </a:rPr>
              <a:t>zákaz</a:t>
            </a:r>
            <a:r>
              <a:rPr lang="en-US" sz="1600" b="1">
                <a:latin typeface="Times New Roman"/>
                <a:cs typeface="Times New Roman"/>
              </a:rPr>
              <a:t> </a:t>
            </a:r>
            <a:r>
              <a:rPr lang="en-US" sz="1600" b="1" err="1">
                <a:latin typeface="Times New Roman"/>
                <a:cs typeface="Times New Roman"/>
              </a:rPr>
              <a:t>křesťanství</a:t>
            </a:r>
            <a:r>
              <a:rPr lang="en-US" sz="1600" b="1">
                <a:latin typeface="Times New Roman"/>
                <a:cs typeface="Times New Roman"/>
              </a:rPr>
              <a:t> </a:t>
            </a:r>
            <a:r>
              <a:rPr lang="en-US" sz="1600">
                <a:latin typeface="Times New Roman"/>
                <a:cs typeface="Times New Roman"/>
              </a:rPr>
              <a:t>( </a:t>
            </a:r>
            <a:r>
              <a:rPr lang="en-US" sz="1600" err="1">
                <a:latin typeface="Times New Roman"/>
                <a:cs typeface="Times New Roman"/>
              </a:rPr>
              <a:t>Daimjó</a:t>
            </a:r>
            <a:r>
              <a:rPr lang="en-US" sz="1600">
                <a:latin typeface="Times New Roman"/>
                <a:cs typeface="Times New Roman"/>
              </a:rPr>
              <a:t> a </a:t>
            </a:r>
            <a:r>
              <a:rPr lang="en-US" sz="1600" err="1">
                <a:latin typeface="Times New Roman"/>
                <a:cs typeface="Times New Roman"/>
              </a:rPr>
              <a:t>samurajové</a:t>
            </a:r>
            <a:r>
              <a:rPr lang="en-US" sz="1600">
                <a:latin typeface="Times New Roman"/>
                <a:cs typeface="Times New Roman"/>
              </a:rPr>
              <a:t> se </a:t>
            </a:r>
            <a:r>
              <a:rPr lang="en-US" sz="1600" err="1">
                <a:latin typeface="Times New Roman"/>
                <a:cs typeface="Times New Roman"/>
              </a:rPr>
              <a:t>vzdali</a:t>
            </a:r>
            <a:r>
              <a:rPr lang="en-US" sz="1600">
                <a:latin typeface="Times New Roman"/>
                <a:cs typeface="Times New Roman"/>
              </a:rPr>
              <a:t> </a:t>
            </a:r>
            <a:r>
              <a:rPr lang="en-US" sz="1600" err="1">
                <a:latin typeface="Times New Roman"/>
                <a:cs typeface="Times New Roman"/>
              </a:rPr>
              <a:t>křesťanství</a:t>
            </a:r>
            <a:r>
              <a:rPr lang="en-US" sz="1600">
                <a:latin typeface="Times New Roman"/>
                <a:cs typeface="Times New Roman"/>
              </a:rPr>
              <a:t> </a:t>
            </a:r>
            <a:r>
              <a:rPr lang="en-US" sz="1600" err="1">
                <a:latin typeface="Times New Roman"/>
                <a:cs typeface="Times New Roman"/>
              </a:rPr>
              <a:t>jako</a:t>
            </a:r>
            <a:r>
              <a:rPr lang="en-US" sz="1600">
                <a:latin typeface="Times New Roman"/>
                <a:cs typeface="Times New Roman"/>
              </a:rPr>
              <a:t> </a:t>
            </a:r>
            <a:r>
              <a:rPr lang="en-US" sz="1600" err="1">
                <a:latin typeface="Times New Roman"/>
                <a:cs typeface="Times New Roman"/>
              </a:rPr>
              <a:t>první</a:t>
            </a:r>
            <a:r>
              <a:rPr lang="en-US" sz="1600">
                <a:latin typeface="Times New Roman"/>
                <a:cs typeface="Times New Roman"/>
              </a:rPr>
              <a:t>)</a:t>
            </a:r>
            <a:endParaRPr lang="en-US" sz="1600">
              <a:latin typeface="Times New Roman"/>
              <a:ea typeface="Calibri"/>
              <a:cs typeface="Calibri"/>
            </a:endParaRPr>
          </a:p>
          <a:p>
            <a:r>
              <a:rPr lang="en-US" sz="1600" err="1">
                <a:latin typeface="Times New Roman"/>
                <a:cs typeface="Times New Roman"/>
              </a:rPr>
              <a:t>Vyhnání</a:t>
            </a:r>
            <a:r>
              <a:rPr lang="en-US" sz="1600">
                <a:latin typeface="Times New Roman"/>
                <a:cs typeface="Times New Roman"/>
              </a:rPr>
              <a:t> </a:t>
            </a:r>
            <a:r>
              <a:rPr lang="en-US" sz="1600" err="1">
                <a:latin typeface="Times New Roman"/>
                <a:cs typeface="Times New Roman"/>
              </a:rPr>
              <a:t>misionářů</a:t>
            </a:r>
            <a:r>
              <a:rPr lang="en-US" sz="1600">
                <a:latin typeface="Times New Roman"/>
                <a:cs typeface="Times New Roman"/>
              </a:rPr>
              <a:t>, </a:t>
            </a:r>
            <a:r>
              <a:rPr lang="en-US" sz="1600" err="1">
                <a:latin typeface="Times New Roman"/>
                <a:cs typeface="Times New Roman"/>
              </a:rPr>
              <a:t>zboření</a:t>
            </a:r>
            <a:r>
              <a:rPr lang="en-US" sz="1600">
                <a:latin typeface="Times New Roman"/>
                <a:cs typeface="Times New Roman"/>
              </a:rPr>
              <a:t> </a:t>
            </a:r>
            <a:r>
              <a:rPr lang="en-US" sz="1600" err="1">
                <a:latin typeface="Times New Roman"/>
                <a:cs typeface="Times New Roman"/>
              </a:rPr>
              <a:t>církevních</a:t>
            </a:r>
            <a:r>
              <a:rPr lang="en-US" sz="1600">
                <a:latin typeface="Times New Roman"/>
                <a:cs typeface="Times New Roman"/>
              </a:rPr>
              <a:t> </a:t>
            </a:r>
            <a:r>
              <a:rPr lang="en-US" sz="1600" err="1">
                <a:latin typeface="Times New Roman"/>
                <a:cs typeface="Times New Roman"/>
              </a:rPr>
              <a:t>budov</a:t>
            </a:r>
            <a:r>
              <a:rPr lang="en-US" sz="1600">
                <a:latin typeface="Times New Roman"/>
                <a:cs typeface="Times New Roman"/>
              </a:rPr>
              <a:t> x </a:t>
            </a:r>
            <a:r>
              <a:rPr lang="en-US" sz="1600" err="1">
                <a:latin typeface="Times New Roman"/>
                <a:cs typeface="Times New Roman"/>
              </a:rPr>
              <a:t>někteří</a:t>
            </a:r>
            <a:r>
              <a:rPr lang="en-US" sz="1600">
                <a:latin typeface="Times New Roman"/>
                <a:cs typeface="Times New Roman"/>
              </a:rPr>
              <a:t> </a:t>
            </a:r>
            <a:r>
              <a:rPr lang="en-US" sz="1600" err="1">
                <a:latin typeface="Times New Roman"/>
                <a:cs typeface="Times New Roman"/>
              </a:rPr>
              <a:t>misionáři</a:t>
            </a:r>
            <a:r>
              <a:rPr lang="en-US" sz="1600">
                <a:latin typeface="Times New Roman"/>
                <a:cs typeface="Times New Roman"/>
              </a:rPr>
              <a:t> </a:t>
            </a:r>
            <a:r>
              <a:rPr lang="en-US" sz="1600" err="1">
                <a:latin typeface="Times New Roman"/>
                <a:cs typeface="Times New Roman"/>
              </a:rPr>
              <a:t>zůstali</a:t>
            </a:r>
            <a:r>
              <a:rPr lang="en-US" sz="1600">
                <a:latin typeface="Times New Roman"/>
                <a:cs typeface="Times New Roman"/>
              </a:rPr>
              <a:t> v </a:t>
            </a:r>
            <a:r>
              <a:rPr lang="en-US" sz="1600" err="1">
                <a:latin typeface="Times New Roman"/>
                <a:cs typeface="Times New Roman"/>
              </a:rPr>
              <a:t>Japonsku</a:t>
            </a:r>
            <a:r>
              <a:rPr lang="en-US" sz="1600">
                <a:latin typeface="Times New Roman"/>
                <a:cs typeface="Times New Roman"/>
              </a:rPr>
              <a:t> v </a:t>
            </a:r>
            <a:r>
              <a:rPr lang="en-US" sz="1600" err="1">
                <a:latin typeface="Times New Roman"/>
                <a:cs typeface="Times New Roman"/>
              </a:rPr>
              <a:t>úkrytu</a:t>
            </a:r>
            <a:r>
              <a:rPr lang="en-US" sz="1600">
                <a:latin typeface="Times New Roman"/>
                <a:cs typeface="Times New Roman"/>
              </a:rPr>
              <a:t>, </a:t>
            </a:r>
            <a:r>
              <a:rPr lang="en-US" sz="1600" err="1">
                <a:latin typeface="Times New Roman"/>
                <a:cs typeface="Times New Roman"/>
              </a:rPr>
              <a:t>kolem</a:t>
            </a:r>
            <a:r>
              <a:rPr lang="en-US" sz="1600">
                <a:latin typeface="Times New Roman"/>
                <a:cs typeface="Times New Roman"/>
              </a:rPr>
              <a:t> Nagasaki se </a:t>
            </a:r>
            <a:r>
              <a:rPr lang="en-US" sz="1600" err="1">
                <a:latin typeface="Times New Roman"/>
                <a:cs typeface="Times New Roman"/>
              </a:rPr>
              <a:t>skrytí</a:t>
            </a:r>
            <a:r>
              <a:rPr lang="en-US" sz="1600">
                <a:latin typeface="Times New Roman"/>
                <a:cs typeface="Times New Roman"/>
              </a:rPr>
              <a:t> </a:t>
            </a:r>
            <a:r>
              <a:rPr lang="en-US" sz="1600" err="1">
                <a:latin typeface="Times New Roman"/>
                <a:cs typeface="Times New Roman"/>
              </a:rPr>
              <a:t>katolíci</a:t>
            </a:r>
            <a:r>
              <a:rPr lang="en-US" sz="1600">
                <a:latin typeface="Times New Roman"/>
                <a:cs typeface="Times New Roman"/>
              </a:rPr>
              <a:t> </a:t>
            </a:r>
            <a:r>
              <a:rPr lang="en-US" sz="1600" err="1">
                <a:latin typeface="Times New Roman"/>
                <a:cs typeface="Times New Roman"/>
              </a:rPr>
              <a:t>snažili</a:t>
            </a:r>
            <a:r>
              <a:rPr lang="en-US" sz="1600">
                <a:latin typeface="Times New Roman"/>
                <a:cs typeface="Times New Roman"/>
              </a:rPr>
              <a:t> </a:t>
            </a:r>
            <a:r>
              <a:rPr lang="en-US" sz="1600" err="1">
                <a:latin typeface="Times New Roman"/>
                <a:cs typeface="Times New Roman"/>
              </a:rPr>
              <a:t>zachovat</a:t>
            </a:r>
            <a:r>
              <a:rPr lang="en-US" sz="1600">
                <a:latin typeface="Times New Roman"/>
                <a:cs typeface="Times New Roman"/>
              </a:rPr>
              <a:t> </a:t>
            </a:r>
            <a:r>
              <a:rPr lang="en-US" sz="1600" err="1">
                <a:latin typeface="Times New Roman"/>
                <a:cs typeface="Times New Roman"/>
              </a:rPr>
              <a:t>svou</a:t>
            </a:r>
            <a:r>
              <a:rPr lang="en-US" sz="1600">
                <a:latin typeface="Times New Roman"/>
                <a:cs typeface="Times New Roman"/>
              </a:rPr>
              <a:t> </a:t>
            </a:r>
            <a:r>
              <a:rPr lang="en-US" sz="1600" err="1">
                <a:latin typeface="Times New Roman"/>
                <a:cs typeface="Times New Roman"/>
              </a:rPr>
              <a:t>víru</a:t>
            </a:r>
            <a:r>
              <a:rPr lang="en-US" sz="1600">
                <a:latin typeface="Times New Roman"/>
                <a:cs typeface="Times New Roman"/>
              </a:rPr>
              <a:t> </a:t>
            </a:r>
            <a:r>
              <a:rPr lang="en-US" sz="1600" err="1">
                <a:latin typeface="Times New Roman"/>
                <a:cs typeface="Times New Roman"/>
              </a:rPr>
              <a:t>na</a:t>
            </a:r>
            <a:r>
              <a:rPr lang="en-US" sz="1600">
                <a:latin typeface="Times New Roman"/>
                <a:cs typeface="Times New Roman"/>
              </a:rPr>
              <a:t> </a:t>
            </a:r>
            <a:r>
              <a:rPr lang="en-US" sz="1600" err="1">
                <a:latin typeface="Times New Roman"/>
                <a:cs typeface="Times New Roman"/>
              </a:rPr>
              <a:t>úrovni</a:t>
            </a:r>
            <a:r>
              <a:rPr lang="en-US" sz="1600">
                <a:latin typeface="Times New Roman"/>
                <a:cs typeface="Times New Roman"/>
              </a:rPr>
              <a:t> </a:t>
            </a:r>
            <a:r>
              <a:rPr lang="en-US" sz="1600" err="1">
                <a:latin typeface="Times New Roman"/>
                <a:cs typeface="Times New Roman"/>
              </a:rPr>
              <a:t>soukromých</a:t>
            </a:r>
            <a:r>
              <a:rPr lang="en-US" sz="1600">
                <a:latin typeface="Times New Roman"/>
                <a:cs typeface="Times New Roman"/>
              </a:rPr>
              <a:t> </a:t>
            </a:r>
            <a:r>
              <a:rPr lang="en-US" sz="1600" err="1">
                <a:latin typeface="Times New Roman"/>
                <a:cs typeface="Times New Roman"/>
              </a:rPr>
              <a:t>praktik</a:t>
            </a:r>
            <a:r>
              <a:rPr lang="en-US" sz="1600">
                <a:latin typeface="Times New Roman"/>
                <a:cs typeface="Times New Roman"/>
              </a:rPr>
              <a:t>.</a:t>
            </a:r>
            <a:endParaRPr lang="en-US" sz="1600">
              <a:latin typeface="Times New Roman"/>
              <a:ea typeface="Calibri"/>
              <a:cs typeface="Calibri"/>
            </a:endParaRPr>
          </a:p>
          <a:p>
            <a:r>
              <a:rPr lang="en-US" sz="1600">
                <a:latin typeface="Times New Roman"/>
                <a:cs typeface="Times New Roman"/>
              </a:rPr>
              <a:t> Pro </a:t>
            </a:r>
            <a:r>
              <a:rPr lang="en-US" sz="1600" err="1">
                <a:latin typeface="Times New Roman"/>
                <a:cs typeface="Times New Roman"/>
              </a:rPr>
              <a:t>dopadení</a:t>
            </a:r>
            <a:r>
              <a:rPr lang="en-US" sz="1600">
                <a:latin typeface="Times New Roman"/>
                <a:cs typeface="Times New Roman"/>
              </a:rPr>
              <a:t> </a:t>
            </a:r>
            <a:r>
              <a:rPr lang="en-US" sz="1600" err="1">
                <a:latin typeface="Times New Roman"/>
                <a:cs typeface="Times New Roman"/>
              </a:rPr>
              <a:t>skrytých</a:t>
            </a:r>
            <a:r>
              <a:rPr lang="en-US" sz="1600">
                <a:latin typeface="Times New Roman"/>
                <a:cs typeface="Times New Roman"/>
              </a:rPr>
              <a:t> </a:t>
            </a:r>
            <a:r>
              <a:rPr lang="en-US" sz="1600" err="1">
                <a:latin typeface="Times New Roman"/>
                <a:cs typeface="Times New Roman"/>
              </a:rPr>
              <a:t>misionářů</a:t>
            </a:r>
            <a:r>
              <a:rPr lang="en-US" sz="1600">
                <a:latin typeface="Times New Roman"/>
                <a:cs typeface="Times New Roman"/>
              </a:rPr>
              <a:t> </a:t>
            </a:r>
            <a:r>
              <a:rPr lang="en-US" sz="1600" err="1">
                <a:latin typeface="Times New Roman"/>
                <a:cs typeface="Times New Roman"/>
              </a:rPr>
              <a:t>šógunát</a:t>
            </a:r>
            <a:r>
              <a:rPr lang="en-US" sz="1600">
                <a:latin typeface="Times New Roman"/>
                <a:cs typeface="Times New Roman"/>
              </a:rPr>
              <a:t> </a:t>
            </a:r>
            <a:r>
              <a:rPr lang="en-US" sz="1600" err="1">
                <a:latin typeface="Times New Roman"/>
                <a:cs typeface="Times New Roman"/>
              </a:rPr>
              <a:t>nabídl</a:t>
            </a:r>
            <a:r>
              <a:rPr lang="en-US" sz="1600">
                <a:latin typeface="Times New Roman"/>
                <a:cs typeface="Times New Roman"/>
              </a:rPr>
              <a:t> </a:t>
            </a:r>
            <a:r>
              <a:rPr lang="en-US" sz="1600" err="1">
                <a:latin typeface="Times New Roman"/>
                <a:cs typeface="Times New Roman"/>
              </a:rPr>
              <a:t>odměnu</a:t>
            </a:r>
            <a:r>
              <a:rPr lang="en-US" sz="1600">
                <a:latin typeface="Times New Roman"/>
                <a:cs typeface="Times New Roman"/>
              </a:rPr>
              <a:t> a </a:t>
            </a:r>
            <a:r>
              <a:rPr lang="en-US" sz="1600" err="1">
                <a:latin typeface="Times New Roman"/>
                <a:cs typeface="Times New Roman"/>
              </a:rPr>
              <a:t>zahájil</a:t>
            </a:r>
            <a:r>
              <a:rPr lang="en-US" sz="1600">
                <a:latin typeface="Times New Roman"/>
                <a:cs typeface="Times New Roman"/>
              </a:rPr>
              <a:t> </a:t>
            </a:r>
            <a:r>
              <a:rPr lang="en-US" sz="1600" err="1">
                <a:latin typeface="Times New Roman"/>
                <a:cs typeface="Times New Roman"/>
              </a:rPr>
              <a:t>tvrdé</a:t>
            </a:r>
            <a:r>
              <a:rPr lang="en-US" sz="1600">
                <a:latin typeface="Times New Roman"/>
                <a:cs typeface="Times New Roman"/>
              </a:rPr>
              <a:t> </a:t>
            </a:r>
            <a:r>
              <a:rPr lang="en-US" sz="1600" err="1">
                <a:latin typeface="Times New Roman"/>
                <a:cs typeface="Times New Roman"/>
              </a:rPr>
              <a:t>perzekuce</a:t>
            </a:r>
            <a:endParaRPr lang="en-US" sz="1600">
              <a:latin typeface="Times New Roman"/>
              <a:ea typeface="Calibri"/>
              <a:cs typeface="Calibri"/>
            </a:endParaRPr>
          </a:p>
          <a:p>
            <a:r>
              <a:rPr lang="en-US" sz="1600">
                <a:latin typeface="Times New Roman"/>
                <a:cs typeface="Times New Roman"/>
              </a:rPr>
              <a:t>V </a:t>
            </a:r>
            <a:r>
              <a:rPr lang="en-US" sz="1600" err="1">
                <a:latin typeface="Times New Roman"/>
                <a:cs typeface="Times New Roman"/>
              </a:rPr>
              <a:t>roce</a:t>
            </a:r>
            <a:r>
              <a:rPr lang="en-US" sz="1600">
                <a:latin typeface="Times New Roman"/>
                <a:cs typeface="Times New Roman"/>
              </a:rPr>
              <a:t> </a:t>
            </a:r>
            <a:r>
              <a:rPr lang="en-US" sz="1600" b="1">
                <a:latin typeface="Times New Roman"/>
                <a:cs typeface="Times New Roman"/>
              </a:rPr>
              <a:t>1622</a:t>
            </a:r>
            <a:r>
              <a:rPr lang="en-US" sz="1600">
                <a:latin typeface="Times New Roman"/>
                <a:cs typeface="Times New Roman"/>
              </a:rPr>
              <a:t> </a:t>
            </a:r>
            <a:r>
              <a:rPr lang="en-US" sz="1600" err="1">
                <a:latin typeface="Times New Roman"/>
                <a:cs typeface="Times New Roman"/>
              </a:rPr>
              <a:t>došlo</a:t>
            </a:r>
            <a:r>
              <a:rPr lang="en-US" sz="1600">
                <a:latin typeface="Times New Roman"/>
                <a:cs typeface="Times New Roman"/>
              </a:rPr>
              <a:t> k </a:t>
            </a:r>
            <a:r>
              <a:rPr lang="en-US" sz="1600" err="1">
                <a:latin typeface="Times New Roman"/>
                <a:cs typeface="Times New Roman"/>
              </a:rPr>
              <a:t>velkému</a:t>
            </a:r>
            <a:r>
              <a:rPr lang="en-US" sz="1600">
                <a:latin typeface="Times New Roman"/>
                <a:cs typeface="Times New Roman"/>
              </a:rPr>
              <a:t> </a:t>
            </a:r>
            <a:r>
              <a:rPr lang="en-US" sz="1600" err="1">
                <a:latin typeface="Times New Roman"/>
                <a:cs typeface="Times New Roman"/>
              </a:rPr>
              <a:t>mučednictví</a:t>
            </a:r>
            <a:r>
              <a:rPr lang="en-US" sz="1600">
                <a:latin typeface="Times New Roman"/>
                <a:cs typeface="Times New Roman"/>
              </a:rPr>
              <a:t>, </a:t>
            </a:r>
            <a:r>
              <a:rPr lang="en-US" sz="1600" err="1">
                <a:latin typeface="Times New Roman"/>
                <a:cs typeface="Times New Roman"/>
              </a:rPr>
              <a:t>kdy</a:t>
            </a:r>
            <a:r>
              <a:rPr lang="en-US" sz="1600">
                <a:latin typeface="Times New Roman"/>
                <a:cs typeface="Times New Roman"/>
              </a:rPr>
              <a:t> </a:t>
            </a:r>
            <a:r>
              <a:rPr lang="en-US" sz="1600" err="1">
                <a:latin typeface="Times New Roman"/>
                <a:cs typeface="Times New Roman"/>
              </a:rPr>
              <a:t>bylo</a:t>
            </a:r>
            <a:r>
              <a:rPr lang="en-US" sz="1600">
                <a:latin typeface="Times New Roman"/>
                <a:cs typeface="Times New Roman"/>
              </a:rPr>
              <a:t> </a:t>
            </a:r>
            <a:r>
              <a:rPr lang="en-US" sz="1600" b="1" err="1">
                <a:latin typeface="Times New Roman"/>
                <a:cs typeface="Times New Roman"/>
              </a:rPr>
              <a:t>upáleno</a:t>
            </a:r>
            <a:r>
              <a:rPr lang="en-US" sz="1600" b="1">
                <a:latin typeface="Times New Roman"/>
                <a:cs typeface="Times New Roman"/>
              </a:rPr>
              <a:t> a </a:t>
            </a:r>
            <a:r>
              <a:rPr lang="en-US" sz="1600" b="1" err="1">
                <a:latin typeface="Times New Roman"/>
                <a:cs typeface="Times New Roman"/>
              </a:rPr>
              <a:t>sťato</a:t>
            </a:r>
            <a:r>
              <a:rPr lang="en-US" sz="1600">
                <a:latin typeface="Times New Roman"/>
                <a:cs typeface="Times New Roman"/>
              </a:rPr>
              <a:t> </a:t>
            </a:r>
            <a:r>
              <a:rPr lang="en-US" sz="1600" err="1">
                <a:latin typeface="Times New Roman"/>
                <a:cs typeface="Times New Roman"/>
              </a:rPr>
              <a:t>celkem</a:t>
            </a:r>
            <a:r>
              <a:rPr lang="en-US" sz="1600" b="1">
                <a:latin typeface="Times New Roman"/>
                <a:cs typeface="Times New Roman"/>
              </a:rPr>
              <a:t> 55 </a:t>
            </a:r>
            <a:r>
              <a:rPr lang="en-US" sz="1600" b="1" err="1">
                <a:latin typeface="Times New Roman"/>
                <a:cs typeface="Times New Roman"/>
              </a:rPr>
              <a:t>katolíků</a:t>
            </a:r>
            <a:r>
              <a:rPr lang="en-US" sz="1600">
                <a:latin typeface="Times New Roman"/>
                <a:cs typeface="Times New Roman"/>
              </a:rPr>
              <a:t>, </a:t>
            </a:r>
            <a:r>
              <a:rPr lang="en-US" sz="1600" err="1">
                <a:latin typeface="Times New Roman"/>
                <a:cs typeface="Times New Roman"/>
              </a:rPr>
              <a:t>včetně</a:t>
            </a:r>
            <a:r>
              <a:rPr lang="en-US" sz="1600">
                <a:latin typeface="Times New Roman"/>
                <a:cs typeface="Times New Roman"/>
              </a:rPr>
              <a:t> </a:t>
            </a:r>
            <a:r>
              <a:rPr lang="en-US" sz="1600" err="1">
                <a:latin typeface="Times New Roman"/>
                <a:cs typeface="Times New Roman"/>
              </a:rPr>
              <a:t>kněží</a:t>
            </a:r>
            <a:r>
              <a:rPr lang="en-US" sz="1600">
                <a:latin typeface="Times New Roman"/>
                <a:cs typeface="Times New Roman"/>
              </a:rPr>
              <a:t>, </a:t>
            </a:r>
            <a:r>
              <a:rPr lang="en-US" sz="1600" err="1">
                <a:latin typeface="Times New Roman"/>
                <a:cs typeface="Times New Roman"/>
              </a:rPr>
              <a:t>mnichů</a:t>
            </a:r>
            <a:r>
              <a:rPr lang="en-US" sz="1600">
                <a:latin typeface="Times New Roman"/>
                <a:cs typeface="Times New Roman"/>
              </a:rPr>
              <a:t> a </a:t>
            </a:r>
            <a:r>
              <a:rPr lang="en-US" sz="1600" err="1">
                <a:latin typeface="Times New Roman"/>
                <a:cs typeface="Times New Roman"/>
              </a:rPr>
              <a:t>Japonců</a:t>
            </a:r>
            <a:r>
              <a:rPr lang="en-US" sz="1600">
                <a:latin typeface="Times New Roman"/>
                <a:cs typeface="Times New Roman"/>
              </a:rPr>
              <a:t>, </a:t>
            </a:r>
            <a:r>
              <a:rPr lang="en-US" sz="1600" err="1">
                <a:latin typeface="Times New Roman"/>
                <a:cs typeface="Times New Roman"/>
              </a:rPr>
              <a:t>kteří</a:t>
            </a:r>
            <a:r>
              <a:rPr lang="en-US" sz="1600">
                <a:latin typeface="Times New Roman"/>
                <a:cs typeface="Times New Roman"/>
              </a:rPr>
              <a:t> je </a:t>
            </a:r>
            <a:r>
              <a:rPr lang="en-US" sz="1600" err="1">
                <a:latin typeface="Times New Roman"/>
                <a:cs typeface="Times New Roman"/>
              </a:rPr>
              <a:t>ukryli</a:t>
            </a:r>
            <a:endParaRPr lang="en-US" sz="1600">
              <a:latin typeface="Times New Roman"/>
              <a:ea typeface="Calibri"/>
              <a:cs typeface="Calibri"/>
            </a:endParaRPr>
          </a:p>
          <a:p>
            <a:r>
              <a:rPr lang="en-US" sz="1600">
                <a:latin typeface="Times New Roman"/>
                <a:cs typeface="Times New Roman"/>
              </a:rPr>
              <a:t>V </a:t>
            </a:r>
            <a:r>
              <a:rPr lang="en-US" sz="1600" err="1">
                <a:latin typeface="Times New Roman"/>
                <a:cs typeface="Times New Roman"/>
              </a:rPr>
              <a:t>roce</a:t>
            </a:r>
            <a:r>
              <a:rPr lang="en-US" sz="1600">
                <a:latin typeface="Times New Roman"/>
                <a:cs typeface="Times New Roman"/>
              </a:rPr>
              <a:t> </a:t>
            </a:r>
            <a:r>
              <a:rPr lang="en-US" sz="1600" b="1">
                <a:latin typeface="Times New Roman"/>
                <a:cs typeface="Times New Roman"/>
              </a:rPr>
              <a:t>1637 </a:t>
            </a:r>
            <a:r>
              <a:rPr lang="en-US" sz="1600" err="1">
                <a:latin typeface="Times New Roman"/>
                <a:cs typeface="Times New Roman"/>
              </a:rPr>
              <a:t>došlo</a:t>
            </a:r>
            <a:r>
              <a:rPr lang="en-US" sz="1600">
                <a:latin typeface="Times New Roman"/>
                <a:cs typeface="Times New Roman"/>
              </a:rPr>
              <a:t> k </a:t>
            </a:r>
            <a:r>
              <a:rPr lang="en-US" sz="1600" b="1" err="1">
                <a:latin typeface="Times New Roman"/>
                <a:cs typeface="Times New Roman"/>
              </a:rPr>
              <a:t>povstání</a:t>
            </a:r>
            <a:r>
              <a:rPr lang="en-US" sz="1600">
                <a:latin typeface="Times New Roman"/>
                <a:cs typeface="Times New Roman"/>
              </a:rPr>
              <a:t> </a:t>
            </a:r>
            <a:r>
              <a:rPr lang="en-US" sz="1600" err="1">
                <a:latin typeface="Times New Roman"/>
                <a:cs typeface="Times New Roman"/>
              </a:rPr>
              <a:t>známému</a:t>
            </a:r>
            <a:r>
              <a:rPr lang="en-US" sz="1600">
                <a:latin typeface="Times New Roman"/>
                <a:cs typeface="Times New Roman"/>
              </a:rPr>
              <a:t> </a:t>
            </a:r>
            <a:r>
              <a:rPr lang="en-US" sz="1600" err="1">
                <a:latin typeface="Times New Roman"/>
                <a:cs typeface="Times New Roman"/>
              </a:rPr>
              <a:t>jako</a:t>
            </a:r>
            <a:r>
              <a:rPr lang="en-US" sz="1600">
                <a:latin typeface="Times New Roman"/>
                <a:cs typeface="Times New Roman"/>
              </a:rPr>
              <a:t> </a:t>
            </a:r>
            <a:r>
              <a:rPr lang="en-US" sz="1600" err="1">
                <a:latin typeface="Times New Roman"/>
                <a:cs typeface="Times New Roman"/>
              </a:rPr>
              <a:t>povstání</a:t>
            </a:r>
            <a:r>
              <a:rPr lang="en-US" sz="1600">
                <a:latin typeface="Times New Roman"/>
                <a:cs typeface="Times New Roman"/>
              </a:rPr>
              <a:t> Shimabara-Amakusa, </a:t>
            </a:r>
            <a:r>
              <a:rPr lang="en-US" sz="1600" err="1">
                <a:latin typeface="Times New Roman"/>
                <a:cs typeface="Times New Roman"/>
              </a:rPr>
              <a:t>které</a:t>
            </a:r>
            <a:r>
              <a:rPr lang="en-US" sz="1600">
                <a:latin typeface="Times New Roman"/>
                <a:cs typeface="Times New Roman"/>
              </a:rPr>
              <a:t> </a:t>
            </a:r>
            <a:r>
              <a:rPr lang="en-US" sz="1600" err="1">
                <a:latin typeface="Times New Roman"/>
                <a:cs typeface="Times New Roman"/>
              </a:rPr>
              <a:t>bylo</a:t>
            </a:r>
            <a:r>
              <a:rPr lang="en-US" sz="1600">
                <a:latin typeface="Times New Roman"/>
                <a:cs typeface="Times New Roman"/>
              </a:rPr>
              <a:t> </a:t>
            </a:r>
            <a:r>
              <a:rPr lang="en-US" sz="1600" err="1">
                <a:latin typeface="Times New Roman"/>
                <a:cs typeface="Times New Roman"/>
              </a:rPr>
              <a:t>potlačeno</a:t>
            </a:r>
            <a:r>
              <a:rPr lang="en-US" sz="1600">
                <a:latin typeface="Times New Roman"/>
                <a:cs typeface="Times New Roman"/>
              </a:rPr>
              <a:t> po </a:t>
            </a:r>
            <a:r>
              <a:rPr lang="en-US" sz="1600" err="1">
                <a:latin typeface="Times New Roman"/>
                <a:cs typeface="Times New Roman"/>
              </a:rPr>
              <a:t>čtyřech</a:t>
            </a:r>
            <a:r>
              <a:rPr lang="en-US" sz="1600">
                <a:latin typeface="Times New Roman"/>
                <a:cs typeface="Times New Roman"/>
              </a:rPr>
              <a:t> </a:t>
            </a:r>
            <a:r>
              <a:rPr lang="en-US" sz="1600" err="1">
                <a:latin typeface="Times New Roman"/>
                <a:cs typeface="Times New Roman"/>
              </a:rPr>
              <a:t>měsících</a:t>
            </a:r>
            <a:r>
              <a:rPr lang="en-US" sz="1600">
                <a:latin typeface="Times New Roman"/>
                <a:cs typeface="Times New Roman"/>
              </a:rPr>
              <a:t> a </a:t>
            </a:r>
            <a:r>
              <a:rPr lang="en-US" sz="1600" err="1">
                <a:latin typeface="Times New Roman"/>
                <a:cs typeface="Times New Roman"/>
              </a:rPr>
              <a:t>všechny</a:t>
            </a:r>
            <a:r>
              <a:rPr lang="en-US" sz="1600">
                <a:latin typeface="Times New Roman"/>
                <a:cs typeface="Times New Roman"/>
              </a:rPr>
              <a:t> </a:t>
            </a:r>
            <a:r>
              <a:rPr lang="en-US" sz="1600" err="1">
                <a:latin typeface="Times New Roman"/>
                <a:cs typeface="Times New Roman"/>
              </a:rPr>
              <a:t>povstalce</a:t>
            </a:r>
            <a:r>
              <a:rPr lang="en-US" sz="1600">
                <a:latin typeface="Times New Roman"/>
                <a:cs typeface="Times New Roman"/>
              </a:rPr>
              <a:t> </a:t>
            </a:r>
            <a:r>
              <a:rPr lang="en-US" sz="1600" err="1">
                <a:latin typeface="Times New Roman"/>
                <a:cs typeface="Times New Roman"/>
              </a:rPr>
              <a:t>šógunské</a:t>
            </a:r>
            <a:r>
              <a:rPr lang="en-US" sz="1600">
                <a:latin typeface="Times New Roman"/>
                <a:cs typeface="Times New Roman"/>
              </a:rPr>
              <a:t> </a:t>
            </a:r>
            <a:r>
              <a:rPr lang="en-US" sz="1600" err="1">
                <a:latin typeface="Times New Roman"/>
                <a:cs typeface="Times New Roman"/>
              </a:rPr>
              <a:t>síly</a:t>
            </a:r>
            <a:r>
              <a:rPr lang="en-US" sz="1600">
                <a:latin typeface="Times New Roman"/>
                <a:cs typeface="Times New Roman"/>
              </a:rPr>
              <a:t> </a:t>
            </a:r>
            <a:r>
              <a:rPr lang="en-US" sz="1600" err="1">
                <a:latin typeface="Times New Roman"/>
                <a:cs typeface="Times New Roman"/>
              </a:rPr>
              <a:t>zabily</a:t>
            </a:r>
            <a:endParaRPr lang="en-US" sz="1600">
              <a:latin typeface="Times New Roman"/>
              <a:ea typeface="Calibri"/>
              <a:cs typeface="Calibri"/>
            </a:endParaRPr>
          </a:p>
          <a:p>
            <a:r>
              <a:rPr lang="en-US" sz="1600" b="1" err="1">
                <a:latin typeface="Times New Roman"/>
                <a:cs typeface="Times New Roman"/>
              </a:rPr>
              <a:t>Ještě</a:t>
            </a:r>
            <a:r>
              <a:rPr lang="en-US" sz="1600" b="1">
                <a:latin typeface="Times New Roman"/>
                <a:cs typeface="Times New Roman"/>
              </a:rPr>
              <a:t> </a:t>
            </a:r>
            <a:r>
              <a:rPr lang="en-US" sz="1600" b="1" err="1">
                <a:latin typeface="Times New Roman"/>
                <a:cs typeface="Times New Roman"/>
              </a:rPr>
              <a:t>tvrdší</a:t>
            </a:r>
            <a:r>
              <a:rPr lang="en-US" sz="1600" b="1">
                <a:latin typeface="Times New Roman"/>
                <a:cs typeface="Times New Roman"/>
              </a:rPr>
              <a:t> </a:t>
            </a:r>
            <a:r>
              <a:rPr lang="en-US" sz="1600" b="1" err="1">
                <a:latin typeface="Times New Roman"/>
                <a:cs typeface="Times New Roman"/>
              </a:rPr>
              <a:t>postup</a:t>
            </a:r>
            <a:r>
              <a:rPr lang="en-US" sz="1600" b="1">
                <a:latin typeface="Times New Roman"/>
                <a:cs typeface="Times New Roman"/>
              </a:rPr>
              <a:t> </a:t>
            </a:r>
            <a:r>
              <a:rPr lang="en-US" sz="1600" b="1" err="1">
                <a:latin typeface="Times New Roman"/>
                <a:cs typeface="Times New Roman"/>
              </a:rPr>
              <a:t>proti</a:t>
            </a:r>
            <a:r>
              <a:rPr lang="en-US" sz="1600" b="1">
                <a:latin typeface="Times New Roman"/>
                <a:cs typeface="Times New Roman"/>
              </a:rPr>
              <a:t> </a:t>
            </a:r>
            <a:r>
              <a:rPr lang="en-US" sz="1600" b="1" err="1">
                <a:latin typeface="Times New Roman"/>
                <a:cs typeface="Times New Roman"/>
              </a:rPr>
              <a:t>křesťanství</a:t>
            </a:r>
            <a:endParaRPr lang="en-US" sz="1600">
              <a:latin typeface="Times New Roman"/>
              <a:ea typeface="Calibri"/>
              <a:cs typeface="Calibri"/>
            </a:endParaRPr>
          </a:p>
          <a:p>
            <a:r>
              <a:rPr lang="en-US" sz="1600" b="1">
                <a:latin typeface="Times New Roman"/>
                <a:cs typeface="Times New Roman"/>
              </a:rPr>
              <a:t>1639 </a:t>
            </a:r>
            <a:r>
              <a:rPr lang="en-US" sz="1600" b="1" err="1">
                <a:latin typeface="Times New Roman"/>
                <a:cs typeface="Times New Roman"/>
              </a:rPr>
              <a:t>zákaz</a:t>
            </a:r>
            <a:r>
              <a:rPr lang="en-US" sz="1600" b="1">
                <a:latin typeface="Times New Roman"/>
                <a:cs typeface="Times New Roman"/>
              </a:rPr>
              <a:t> </a:t>
            </a:r>
            <a:r>
              <a:rPr lang="en-US" sz="1600" b="1" err="1">
                <a:latin typeface="Times New Roman"/>
                <a:cs typeface="Times New Roman"/>
              </a:rPr>
              <a:t>všech</a:t>
            </a:r>
            <a:r>
              <a:rPr lang="en-US" sz="1600" b="1">
                <a:latin typeface="Times New Roman"/>
                <a:cs typeface="Times New Roman"/>
              </a:rPr>
              <a:t> </a:t>
            </a:r>
            <a:r>
              <a:rPr lang="en-US" sz="1600" b="1" err="1">
                <a:latin typeface="Times New Roman"/>
                <a:cs typeface="Times New Roman"/>
              </a:rPr>
              <a:t>návštěv</a:t>
            </a:r>
            <a:r>
              <a:rPr lang="en-US" sz="1600" b="1">
                <a:latin typeface="Times New Roman"/>
                <a:cs typeface="Times New Roman"/>
              </a:rPr>
              <a:t> </a:t>
            </a:r>
            <a:r>
              <a:rPr lang="en-US" sz="1600" b="1" err="1">
                <a:latin typeface="Times New Roman"/>
                <a:cs typeface="Times New Roman"/>
              </a:rPr>
              <a:t>portugalských</a:t>
            </a:r>
            <a:r>
              <a:rPr lang="en-US" sz="1600" b="1">
                <a:latin typeface="Times New Roman"/>
                <a:cs typeface="Times New Roman"/>
              </a:rPr>
              <a:t> </a:t>
            </a:r>
            <a:r>
              <a:rPr lang="en-US" sz="1600" b="1" err="1">
                <a:latin typeface="Times New Roman"/>
                <a:cs typeface="Times New Roman"/>
              </a:rPr>
              <a:t>lodí</a:t>
            </a:r>
            <a:r>
              <a:rPr lang="en-US" sz="1600" b="1">
                <a:latin typeface="Times New Roman"/>
                <a:cs typeface="Times New Roman"/>
              </a:rPr>
              <a:t> a </a:t>
            </a:r>
            <a:r>
              <a:rPr lang="en-US" sz="1600" b="1" err="1">
                <a:latin typeface="Times New Roman"/>
                <a:cs typeface="Times New Roman"/>
              </a:rPr>
              <a:t>přerušeny</a:t>
            </a:r>
            <a:r>
              <a:rPr lang="en-US" sz="1600" b="1">
                <a:latin typeface="Times New Roman"/>
                <a:cs typeface="Times New Roman"/>
              </a:rPr>
              <a:t> </a:t>
            </a:r>
            <a:r>
              <a:rPr lang="en-US" sz="1600" b="1" err="1">
                <a:latin typeface="Times New Roman"/>
                <a:cs typeface="Times New Roman"/>
              </a:rPr>
              <a:t>obchodní</a:t>
            </a:r>
            <a:r>
              <a:rPr lang="en-US" sz="1600" b="1">
                <a:latin typeface="Times New Roman"/>
                <a:cs typeface="Times New Roman"/>
              </a:rPr>
              <a:t> </a:t>
            </a:r>
            <a:r>
              <a:rPr lang="en-US" sz="1600" b="1" err="1">
                <a:latin typeface="Times New Roman"/>
                <a:cs typeface="Times New Roman"/>
              </a:rPr>
              <a:t>vztahy</a:t>
            </a:r>
            <a:r>
              <a:rPr lang="en-US" sz="1600" b="1">
                <a:latin typeface="Times New Roman"/>
                <a:cs typeface="Times New Roman"/>
              </a:rPr>
              <a:t> s </a:t>
            </a:r>
            <a:r>
              <a:rPr lang="en-US" sz="1600" b="1" err="1">
                <a:latin typeface="Times New Roman"/>
                <a:cs typeface="Times New Roman"/>
              </a:rPr>
              <a:t>Portugalskem</a:t>
            </a:r>
            <a:endParaRPr lang="en-US" sz="1600">
              <a:latin typeface="Times New Roman"/>
              <a:ea typeface="Calibri"/>
              <a:cs typeface="Calibri"/>
            </a:endParaRPr>
          </a:p>
          <a:p>
            <a:r>
              <a:rPr lang="en-US" sz="1600">
                <a:latin typeface="Times New Roman"/>
                <a:cs typeface="Times New Roman"/>
              </a:rPr>
              <a:t> Pro </a:t>
            </a:r>
            <a:r>
              <a:rPr lang="en-US" sz="1600" err="1">
                <a:latin typeface="Times New Roman"/>
                <a:cs typeface="Times New Roman"/>
              </a:rPr>
              <a:t>odhalení</a:t>
            </a:r>
            <a:r>
              <a:rPr lang="en-US" sz="1600">
                <a:latin typeface="Times New Roman"/>
                <a:cs typeface="Times New Roman"/>
              </a:rPr>
              <a:t> </a:t>
            </a:r>
            <a:r>
              <a:rPr lang="en-US" sz="1600" err="1">
                <a:latin typeface="Times New Roman"/>
                <a:cs typeface="Times New Roman"/>
              </a:rPr>
              <a:t>skrytých</a:t>
            </a:r>
            <a:r>
              <a:rPr lang="en-US" sz="1600">
                <a:latin typeface="Times New Roman"/>
                <a:cs typeface="Times New Roman"/>
              </a:rPr>
              <a:t> </a:t>
            </a:r>
            <a:r>
              <a:rPr lang="en-US" sz="1600" err="1">
                <a:latin typeface="Times New Roman"/>
                <a:cs typeface="Times New Roman"/>
              </a:rPr>
              <a:t>křesťanů</a:t>
            </a:r>
            <a:r>
              <a:rPr lang="en-US" sz="1600">
                <a:latin typeface="Times New Roman"/>
                <a:cs typeface="Times New Roman"/>
              </a:rPr>
              <a:t> </a:t>
            </a:r>
            <a:r>
              <a:rPr lang="en-US" sz="1600" err="1">
                <a:latin typeface="Times New Roman"/>
                <a:cs typeface="Times New Roman"/>
              </a:rPr>
              <a:t>byl</a:t>
            </a:r>
            <a:r>
              <a:rPr lang="en-US" sz="1600">
                <a:latin typeface="Times New Roman"/>
                <a:cs typeface="Times New Roman"/>
              </a:rPr>
              <a:t> </a:t>
            </a:r>
            <a:r>
              <a:rPr lang="en-US" sz="1600" err="1">
                <a:latin typeface="Times New Roman"/>
                <a:cs typeface="Times New Roman"/>
              </a:rPr>
              <a:t>zaveden</a:t>
            </a:r>
            <a:r>
              <a:rPr lang="en-US" sz="1600" b="1">
                <a:latin typeface="Times New Roman"/>
                <a:cs typeface="Times New Roman"/>
              </a:rPr>
              <a:t> </a:t>
            </a:r>
            <a:r>
              <a:rPr lang="en-US" sz="1600" b="1" err="1">
                <a:latin typeface="Times New Roman"/>
                <a:cs typeface="Times New Roman"/>
              </a:rPr>
              <a:t>obřad</a:t>
            </a:r>
            <a:r>
              <a:rPr lang="en-US" sz="1600" b="1">
                <a:latin typeface="Times New Roman"/>
                <a:cs typeface="Times New Roman"/>
              </a:rPr>
              <a:t> </a:t>
            </a:r>
            <a:r>
              <a:rPr lang="en-US" sz="1600" b="1" err="1">
                <a:latin typeface="Times New Roman"/>
                <a:cs typeface="Times New Roman"/>
              </a:rPr>
              <a:t>Efumi</a:t>
            </a:r>
            <a:r>
              <a:rPr lang="en-US" sz="1600" b="1">
                <a:latin typeface="Times New Roman"/>
                <a:cs typeface="Times New Roman"/>
              </a:rPr>
              <a:t>, </a:t>
            </a:r>
            <a:r>
              <a:rPr lang="en-US" sz="1600" err="1">
                <a:latin typeface="Times New Roman"/>
                <a:cs typeface="Times New Roman"/>
              </a:rPr>
              <a:t>kde</a:t>
            </a:r>
            <a:r>
              <a:rPr lang="en-US" sz="1600">
                <a:latin typeface="Times New Roman"/>
                <a:cs typeface="Times New Roman"/>
              </a:rPr>
              <a:t> </a:t>
            </a:r>
            <a:r>
              <a:rPr lang="en-US" sz="1600" err="1">
                <a:latin typeface="Times New Roman"/>
                <a:cs typeface="Times New Roman"/>
              </a:rPr>
              <a:t>byli</a:t>
            </a:r>
            <a:r>
              <a:rPr lang="en-US" sz="1600">
                <a:latin typeface="Times New Roman"/>
                <a:cs typeface="Times New Roman"/>
              </a:rPr>
              <a:t> </a:t>
            </a:r>
            <a:r>
              <a:rPr lang="en-US" sz="1600" err="1">
                <a:latin typeface="Times New Roman"/>
                <a:cs typeface="Times New Roman"/>
              </a:rPr>
              <a:t>lidé</a:t>
            </a:r>
            <a:r>
              <a:rPr lang="en-US" sz="1600">
                <a:latin typeface="Times New Roman"/>
                <a:cs typeface="Times New Roman"/>
              </a:rPr>
              <a:t> </a:t>
            </a:r>
            <a:r>
              <a:rPr lang="en-US" sz="1600" err="1">
                <a:latin typeface="Times New Roman"/>
                <a:cs typeface="Times New Roman"/>
              </a:rPr>
              <a:t>nuceni</a:t>
            </a:r>
            <a:r>
              <a:rPr lang="en-US" sz="1600">
                <a:latin typeface="Times New Roman"/>
                <a:cs typeface="Times New Roman"/>
              </a:rPr>
              <a:t> </a:t>
            </a:r>
            <a:r>
              <a:rPr lang="en-US" sz="1600" b="1" err="1">
                <a:latin typeface="Times New Roman"/>
                <a:cs typeface="Times New Roman"/>
              </a:rPr>
              <a:t>šlapat</a:t>
            </a:r>
            <a:r>
              <a:rPr lang="en-US" sz="1600" b="1">
                <a:latin typeface="Times New Roman"/>
                <a:cs typeface="Times New Roman"/>
              </a:rPr>
              <a:t> </a:t>
            </a:r>
            <a:r>
              <a:rPr lang="en-US" sz="1600" b="1" err="1">
                <a:latin typeface="Times New Roman"/>
                <a:cs typeface="Times New Roman"/>
              </a:rPr>
              <a:t>na</a:t>
            </a:r>
            <a:r>
              <a:rPr lang="en-US" sz="1600" b="1">
                <a:latin typeface="Times New Roman"/>
                <a:cs typeface="Times New Roman"/>
              </a:rPr>
              <a:t> </a:t>
            </a:r>
            <a:r>
              <a:rPr lang="en-US" sz="1600" b="1" err="1">
                <a:latin typeface="Times New Roman"/>
                <a:cs typeface="Times New Roman"/>
              </a:rPr>
              <a:t>křesťanské</a:t>
            </a:r>
            <a:r>
              <a:rPr lang="en-US" sz="1600" b="1">
                <a:latin typeface="Times New Roman"/>
                <a:cs typeface="Times New Roman"/>
              </a:rPr>
              <a:t> </a:t>
            </a:r>
            <a:r>
              <a:rPr lang="en-US" sz="1600" b="1" err="1">
                <a:latin typeface="Times New Roman"/>
                <a:cs typeface="Times New Roman"/>
              </a:rPr>
              <a:t>symboly</a:t>
            </a:r>
            <a:r>
              <a:rPr lang="en-US" sz="1600" b="1">
                <a:latin typeface="Times New Roman"/>
                <a:cs typeface="Times New Roman"/>
              </a:rPr>
              <a:t>,</a:t>
            </a:r>
            <a:r>
              <a:rPr lang="en-US" sz="1600">
                <a:latin typeface="Times New Roman"/>
                <a:cs typeface="Times New Roman"/>
              </a:rPr>
              <a:t> </a:t>
            </a:r>
            <a:r>
              <a:rPr lang="en-US" sz="1600" err="1">
                <a:latin typeface="Times New Roman"/>
                <a:cs typeface="Times New Roman"/>
              </a:rPr>
              <a:t>dále</a:t>
            </a:r>
            <a:r>
              <a:rPr lang="en-US" sz="1600">
                <a:latin typeface="Times New Roman"/>
                <a:cs typeface="Times New Roman"/>
              </a:rPr>
              <a:t> </a:t>
            </a:r>
            <a:r>
              <a:rPr lang="en-US" sz="1600" err="1">
                <a:latin typeface="Times New Roman"/>
                <a:cs typeface="Times New Roman"/>
              </a:rPr>
              <a:t>také</a:t>
            </a:r>
            <a:r>
              <a:rPr lang="en-US" sz="1600">
                <a:latin typeface="Times New Roman"/>
                <a:cs typeface="Times New Roman"/>
              </a:rPr>
              <a:t> </a:t>
            </a:r>
            <a:r>
              <a:rPr lang="en-US" sz="1600" err="1">
                <a:latin typeface="Times New Roman"/>
                <a:cs typeface="Times New Roman"/>
              </a:rPr>
              <a:t>systém</a:t>
            </a:r>
            <a:r>
              <a:rPr lang="en-US" sz="1600">
                <a:latin typeface="Times New Roman"/>
                <a:cs typeface="Times New Roman"/>
              </a:rPr>
              <a:t> </a:t>
            </a:r>
            <a:r>
              <a:rPr lang="en-US" sz="1600" b="1">
                <a:latin typeface="Times New Roman"/>
                <a:cs typeface="Times New Roman"/>
              </a:rPr>
              <a:t>"</a:t>
            </a:r>
            <a:r>
              <a:rPr lang="en-US" sz="1600" b="1" err="1">
                <a:latin typeface="Times New Roman"/>
                <a:cs typeface="Times New Roman"/>
              </a:rPr>
              <a:t>skupiny</a:t>
            </a:r>
            <a:r>
              <a:rPr lang="en-US" sz="1600" b="1">
                <a:latin typeface="Times New Roman"/>
                <a:cs typeface="Times New Roman"/>
              </a:rPr>
              <a:t> </a:t>
            </a:r>
            <a:r>
              <a:rPr lang="en-US" sz="1600" b="1" err="1">
                <a:latin typeface="Times New Roman"/>
                <a:cs typeface="Times New Roman"/>
              </a:rPr>
              <a:t>pěti</a:t>
            </a:r>
            <a:r>
              <a:rPr lang="en-US" sz="1600" b="1">
                <a:latin typeface="Times New Roman"/>
                <a:cs typeface="Times New Roman"/>
              </a:rPr>
              <a:t> </a:t>
            </a:r>
            <a:r>
              <a:rPr lang="en-US" sz="1600" b="1" err="1">
                <a:latin typeface="Times New Roman"/>
                <a:cs typeface="Times New Roman"/>
              </a:rPr>
              <a:t>domácností</a:t>
            </a:r>
            <a:r>
              <a:rPr lang="en-US" sz="1600" b="1">
                <a:latin typeface="Times New Roman"/>
                <a:cs typeface="Times New Roman"/>
              </a:rPr>
              <a:t>"</a:t>
            </a:r>
            <a:r>
              <a:rPr lang="en-US" sz="1600">
                <a:latin typeface="Times New Roman"/>
                <a:cs typeface="Times New Roman"/>
              </a:rPr>
              <a:t> </a:t>
            </a:r>
            <a:endParaRPr lang="en-US" sz="1600">
              <a:latin typeface="Times New Roman"/>
              <a:ea typeface="Calibri"/>
              <a:cs typeface="Calibri"/>
            </a:endParaRPr>
          </a:p>
          <a:p>
            <a:r>
              <a:rPr lang="en-US" sz="1600">
                <a:latin typeface="Times New Roman"/>
                <a:cs typeface="Times New Roman"/>
              </a:rPr>
              <a:t>V </a:t>
            </a:r>
            <a:r>
              <a:rPr lang="en-US" sz="1600" err="1">
                <a:latin typeface="Times New Roman"/>
                <a:cs typeface="Times New Roman"/>
              </a:rPr>
              <a:t>důsledku</a:t>
            </a:r>
            <a:r>
              <a:rPr lang="en-US" sz="1600">
                <a:latin typeface="Times New Roman"/>
                <a:cs typeface="Times New Roman"/>
              </a:rPr>
              <a:t> toho </a:t>
            </a:r>
            <a:r>
              <a:rPr lang="en-US" sz="1600" err="1">
                <a:latin typeface="Times New Roman"/>
                <a:cs typeface="Times New Roman"/>
              </a:rPr>
              <a:t>bylo</a:t>
            </a:r>
            <a:r>
              <a:rPr lang="en-US" sz="1600">
                <a:latin typeface="Times New Roman"/>
                <a:cs typeface="Times New Roman"/>
              </a:rPr>
              <a:t> v </a:t>
            </a:r>
            <a:r>
              <a:rPr lang="en-US" sz="1600" err="1">
                <a:latin typeface="Times New Roman"/>
                <a:cs typeface="Times New Roman"/>
              </a:rPr>
              <a:t>letech</a:t>
            </a:r>
            <a:r>
              <a:rPr lang="en-US" sz="1600">
                <a:latin typeface="Times New Roman"/>
                <a:cs typeface="Times New Roman"/>
              </a:rPr>
              <a:t> </a:t>
            </a:r>
            <a:r>
              <a:rPr lang="en-US" sz="1600" b="1">
                <a:latin typeface="Times New Roman"/>
                <a:cs typeface="Times New Roman"/>
              </a:rPr>
              <a:t>1617 </a:t>
            </a:r>
            <a:r>
              <a:rPr lang="en-US" sz="1600" b="1" err="1">
                <a:latin typeface="Times New Roman"/>
                <a:cs typeface="Times New Roman"/>
              </a:rPr>
              <a:t>až</a:t>
            </a:r>
            <a:r>
              <a:rPr lang="en-US" sz="1600" b="1">
                <a:latin typeface="Times New Roman"/>
                <a:cs typeface="Times New Roman"/>
              </a:rPr>
              <a:t> 1644 </a:t>
            </a:r>
            <a:r>
              <a:rPr lang="en-US" sz="1600" b="1" err="1">
                <a:latin typeface="Times New Roman"/>
                <a:cs typeface="Times New Roman"/>
              </a:rPr>
              <a:t>popraveno</a:t>
            </a:r>
            <a:r>
              <a:rPr lang="en-US" sz="1600" b="1">
                <a:latin typeface="Times New Roman"/>
                <a:cs typeface="Times New Roman"/>
              </a:rPr>
              <a:t> </a:t>
            </a:r>
            <a:r>
              <a:rPr lang="en-US" sz="1600" b="1" err="1">
                <a:latin typeface="Times New Roman"/>
                <a:cs typeface="Times New Roman"/>
              </a:rPr>
              <a:t>celkem</a:t>
            </a:r>
            <a:r>
              <a:rPr lang="en-US" sz="1600" b="1">
                <a:latin typeface="Times New Roman"/>
                <a:cs typeface="Times New Roman"/>
              </a:rPr>
              <a:t> 75 </a:t>
            </a:r>
            <a:r>
              <a:rPr lang="en-US" sz="1600" b="1" err="1">
                <a:latin typeface="Times New Roman"/>
                <a:cs typeface="Times New Roman"/>
              </a:rPr>
              <a:t>misionářů</a:t>
            </a:r>
            <a:r>
              <a:rPr lang="en-US" sz="1600">
                <a:latin typeface="Times New Roman"/>
                <a:cs typeface="Times New Roman"/>
              </a:rPr>
              <a:t> a </a:t>
            </a:r>
            <a:r>
              <a:rPr lang="en-US" sz="1600" err="1">
                <a:latin typeface="Times New Roman"/>
                <a:cs typeface="Times New Roman"/>
              </a:rPr>
              <a:t>umučeno</a:t>
            </a:r>
            <a:r>
              <a:rPr lang="en-US" sz="1600">
                <a:latin typeface="Times New Roman"/>
                <a:cs typeface="Times New Roman"/>
              </a:rPr>
              <a:t> </a:t>
            </a:r>
            <a:r>
              <a:rPr lang="en-US" sz="1600" err="1">
                <a:latin typeface="Times New Roman"/>
                <a:cs typeface="Times New Roman"/>
              </a:rPr>
              <a:t>více</a:t>
            </a:r>
            <a:r>
              <a:rPr lang="en-US" sz="1600">
                <a:latin typeface="Times New Roman"/>
                <a:cs typeface="Times New Roman"/>
              </a:rPr>
              <a:t> </a:t>
            </a:r>
            <a:r>
              <a:rPr lang="en-US" sz="1600" err="1">
                <a:latin typeface="Times New Roman"/>
                <a:cs typeface="Times New Roman"/>
              </a:rPr>
              <a:t>než</a:t>
            </a:r>
            <a:r>
              <a:rPr lang="en-US" sz="1600">
                <a:latin typeface="Times New Roman"/>
                <a:cs typeface="Times New Roman"/>
              </a:rPr>
              <a:t> </a:t>
            </a:r>
            <a:r>
              <a:rPr lang="en-US" sz="1600" b="1">
                <a:latin typeface="Times New Roman"/>
                <a:cs typeface="Times New Roman"/>
              </a:rPr>
              <a:t>1 000 </a:t>
            </a:r>
            <a:r>
              <a:rPr lang="en-US" sz="1600" b="1" err="1">
                <a:latin typeface="Times New Roman"/>
                <a:cs typeface="Times New Roman"/>
              </a:rPr>
              <a:t>japonských</a:t>
            </a:r>
            <a:r>
              <a:rPr lang="en-US" sz="1600" b="1">
                <a:latin typeface="Times New Roman"/>
                <a:cs typeface="Times New Roman"/>
              </a:rPr>
              <a:t> </a:t>
            </a:r>
            <a:r>
              <a:rPr lang="en-US" sz="1600" b="1" err="1">
                <a:latin typeface="Times New Roman"/>
                <a:cs typeface="Times New Roman"/>
              </a:rPr>
              <a:t>katolíků</a:t>
            </a:r>
            <a:r>
              <a:rPr lang="en-US" sz="1600">
                <a:latin typeface="Times New Roman"/>
                <a:cs typeface="Times New Roman"/>
              </a:rPr>
              <a:t>.</a:t>
            </a:r>
            <a:endParaRPr lang="en-US" sz="1600">
              <a:latin typeface="Calibri" panose="020F0502020204030204"/>
              <a:ea typeface="Calibri"/>
              <a:cs typeface="Calibri"/>
            </a:endParaRPr>
          </a:p>
          <a:p>
            <a:endParaRPr lang="en-US" sz="800"/>
          </a:p>
          <a:p>
            <a:endParaRPr lang="en-US" sz="800" b="1"/>
          </a:p>
          <a:p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90755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29F4FEF-3F4E-4042-8E6D-C24E201FB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C6170A1-0792-57CA-7D0A-9A4B40234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6831106" y="-2112445"/>
            <a:ext cx="2421835" cy="998394"/>
          </a:xfrm>
        </p:spPr>
        <p:txBody>
          <a:bodyPr anchor="b">
            <a:normAutofit/>
          </a:bodyPr>
          <a:lstStyle/>
          <a:p>
            <a:endParaRPr lang="cs-CZ"/>
          </a:p>
        </p:txBody>
      </p:sp>
      <p:pic>
        <p:nvPicPr>
          <p:cNvPr id="5" name="Obrázek 4" descr="Obsah obrázku venku, kostel, budova, rostlina&#10;&#10;Popis se vygeneroval automaticky.">
            <a:extLst>
              <a:ext uri="{FF2B5EF4-FFF2-40B4-BE49-F238E27FC236}">
                <a16:creationId xmlns:a16="http://schemas.microsoft.com/office/drawing/2014/main" id="{E7D68F20-7B29-8EF2-3532-ACEBE3AAE0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10"/>
            <a:ext cx="6105116" cy="4191736"/>
          </a:xfrm>
          <a:custGeom>
            <a:avLst/>
            <a:gdLst/>
            <a:ahLst/>
            <a:cxnLst/>
            <a:rect l="l" t="t" r="r" b="b"/>
            <a:pathLst>
              <a:path w="6105136" h="4191746">
                <a:moveTo>
                  <a:pt x="0" y="0"/>
                </a:moveTo>
                <a:lnTo>
                  <a:pt x="5607799" y="0"/>
                </a:lnTo>
                <a:lnTo>
                  <a:pt x="5571513" y="27327"/>
                </a:lnTo>
                <a:cubicBezTo>
                  <a:pt x="5516855" y="89886"/>
                  <a:pt x="5497833" y="180727"/>
                  <a:pt x="5456712" y="261788"/>
                </a:cubicBezTo>
                <a:cubicBezTo>
                  <a:pt x="5516289" y="304550"/>
                  <a:pt x="5587520" y="313948"/>
                  <a:pt x="5651844" y="341674"/>
                </a:cubicBezTo>
                <a:cubicBezTo>
                  <a:pt x="5718760" y="370809"/>
                  <a:pt x="5718760" y="392425"/>
                  <a:pt x="5663501" y="477009"/>
                </a:cubicBezTo>
                <a:cubicBezTo>
                  <a:pt x="5807259" y="495339"/>
                  <a:pt x="5807259" y="495339"/>
                  <a:pt x="5762794" y="628324"/>
                </a:cubicBezTo>
                <a:cubicBezTo>
                  <a:pt x="5883243" y="640542"/>
                  <a:pt x="5962676" y="703511"/>
                  <a:pt x="5981237" y="841197"/>
                </a:cubicBezTo>
                <a:cubicBezTo>
                  <a:pt x="5990305" y="907926"/>
                  <a:pt x="6044700" y="939409"/>
                  <a:pt x="6105136" y="984052"/>
                </a:cubicBezTo>
                <a:cubicBezTo>
                  <a:pt x="6030022" y="1027286"/>
                  <a:pt x="5979081" y="1117509"/>
                  <a:pt x="5891443" y="1022115"/>
                </a:cubicBezTo>
                <a:cubicBezTo>
                  <a:pt x="5859498" y="987342"/>
                  <a:pt x="5862517" y="1031513"/>
                  <a:pt x="5858202" y="1044202"/>
                </a:cubicBezTo>
                <a:cubicBezTo>
                  <a:pt x="5847842" y="1075215"/>
                  <a:pt x="5869424" y="1095893"/>
                  <a:pt x="5883673" y="1119387"/>
                </a:cubicBezTo>
                <a:cubicBezTo>
                  <a:pt x="5897486" y="1142885"/>
                  <a:pt x="5913893" y="1167789"/>
                  <a:pt x="5917778" y="1194108"/>
                </a:cubicBezTo>
                <a:cubicBezTo>
                  <a:pt x="5920365" y="1212434"/>
                  <a:pt x="5907848" y="1239216"/>
                  <a:pt x="5894034" y="1252846"/>
                </a:cubicBezTo>
                <a:cubicBezTo>
                  <a:pt x="5821506" y="1324743"/>
                  <a:pt x="5864677" y="1486396"/>
                  <a:pt x="5727393" y="1507074"/>
                </a:cubicBezTo>
                <a:cubicBezTo>
                  <a:pt x="5665659" y="1516469"/>
                  <a:pt x="5635872" y="1575680"/>
                  <a:pt x="5590543" y="1608104"/>
                </a:cubicBezTo>
                <a:cubicBezTo>
                  <a:pt x="5432970" y="1721355"/>
                  <a:pt x="5327632" y="1867030"/>
                  <a:pt x="5278850" y="2067214"/>
                </a:cubicBezTo>
                <a:cubicBezTo>
                  <a:pt x="5265468" y="2122664"/>
                  <a:pt x="5214092" y="2167309"/>
                  <a:pt x="5180851" y="2216179"/>
                </a:cubicBezTo>
                <a:cubicBezTo>
                  <a:pt x="5196826" y="2251892"/>
                  <a:pt x="5284029" y="2174826"/>
                  <a:pt x="5253380" y="2268808"/>
                </a:cubicBezTo>
                <a:cubicBezTo>
                  <a:pt x="5230067" y="2339298"/>
                  <a:pt x="5170490" y="2383001"/>
                  <a:pt x="5114368" y="2424825"/>
                </a:cubicBezTo>
                <a:cubicBezTo>
                  <a:pt x="5050475" y="2472284"/>
                  <a:pt x="4979676" y="2510347"/>
                  <a:pt x="4950749" y="2598221"/>
                </a:cubicBezTo>
                <a:cubicBezTo>
                  <a:pt x="4944706" y="2617020"/>
                  <a:pt x="4925279" y="2636755"/>
                  <a:pt x="4908013" y="2644276"/>
                </a:cubicBezTo>
                <a:cubicBezTo>
                  <a:pt x="4007468" y="4190779"/>
                  <a:pt x="1790648" y="4201115"/>
                  <a:pt x="1535079" y="4190306"/>
                </a:cubicBezTo>
                <a:cubicBezTo>
                  <a:pt x="1225543" y="4176680"/>
                  <a:pt x="932844" y="4081285"/>
                  <a:pt x="645760" y="3962397"/>
                </a:cubicBezTo>
                <a:cubicBezTo>
                  <a:pt x="524448" y="3912117"/>
                  <a:pt x="411775" y="3840689"/>
                  <a:pt x="293915" y="3785239"/>
                </a:cubicBezTo>
                <a:cubicBezTo>
                  <a:pt x="212539" y="3746940"/>
                  <a:pt x="140444" y="3691254"/>
                  <a:pt x="68403" y="3637448"/>
                </a:cubicBezTo>
                <a:lnTo>
                  <a:pt x="0" y="3589272"/>
                </a:lnTo>
                <a:close/>
              </a:path>
            </a:pathLst>
          </a:custGeom>
        </p:spPr>
      </p:pic>
      <p:pic>
        <p:nvPicPr>
          <p:cNvPr id="4" name="Obrázek 3" descr="Obsah obrázku ústřice, bezobratlý&#10;&#10;Popis se vygeneroval automaticky.">
            <a:extLst>
              <a:ext uri="{FF2B5EF4-FFF2-40B4-BE49-F238E27FC236}">
                <a16:creationId xmlns:a16="http://schemas.microsoft.com/office/drawing/2014/main" id="{948BADBD-FC76-8797-1EEB-E4D93E3546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462420" y="4304418"/>
            <a:ext cx="5414116" cy="2553582"/>
          </a:xfrm>
          <a:custGeom>
            <a:avLst/>
            <a:gdLst/>
            <a:ahLst/>
            <a:cxnLst/>
            <a:rect l="l" t="t" r="r" b="b"/>
            <a:pathLst>
              <a:path w="5414116" h="2553582">
                <a:moveTo>
                  <a:pt x="158526" y="1316979"/>
                </a:moveTo>
                <a:lnTo>
                  <a:pt x="156754" y="1330318"/>
                </a:lnTo>
                <a:lnTo>
                  <a:pt x="150357" y="1343402"/>
                </a:lnTo>
                <a:cubicBezTo>
                  <a:pt x="148595" y="1346671"/>
                  <a:pt x="147784" y="1347597"/>
                  <a:pt x="148224" y="1345403"/>
                </a:cubicBezTo>
                <a:cubicBezTo>
                  <a:pt x="148536" y="1343890"/>
                  <a:pt x="150150" y="1339188"/>
                  <a:pt x="152759" y="1332109"/>
                </a:cubicBezTo>
                <a:close/>
                <a:moveTo>
                  <a:pt x="183999" y="1247985"/>
                </a:moveTo>
                <a:lnTo>
                  <a:pt x="185425" y="1249095"/>
                </a:lnTo>
                <a:lnTo>
                  <a:pt x="177909" y="1267545"/>
                </a:lnTo>
                <a:cubicBezTo>
                  <a:pt x="172543" y="1280910"/>
                  <a:pt x="167559" y="1293511"/>
                  <a:pt x="163267" y="1304542"/>
                </a:cubicBezTo>
                <a:lnTo>
                  <a:pt x="158526" y="1316979"/>
                </a:lnTo>
                <a:lnTo>
                  <a:pt x="160096" y="1305161"/>
                </a:lnTo>
                <a:cubicBezTo>
                  <a:pt x="166154" y="1273946"/>
                  <a:pt x="174799" y="1251295"/>
                  <a:pt x="183999" y="1247985"/>
                </a:cubicBezTo>
                <a:close/>
                <a:moveTo>
                  <a:pt x="2747400" y="406"/>
                </a:moveTo>
                <a:cubicBezTo>
                  <a:pt x="3035071" y="-4281"/>
                  <a:pt x="3341945" y="31161"/>
                  <a:pt x="3649095" y="133697"/>
                </a:cubicBezTo>
                <a:cubicBezTo>
                  <a:pt x="3849864" y="200721"/>
                  <a:pt x="4603144" y="576730"/>
                  <a:pt x="4698157" y="641897"/>
                </a:cubicBezTo>
                <a:cubicBezTo>
                  <a:pt x="4795794" y="709015"/>
                  <a:pt x="4865356" y="805949"/>
                  <a:pt x="4969229" y="864848"/>
                </a:cubicBezTo>
                <a:cubicBezTo>
                  <a:pt x="5024230" y="895855"/>
                  <a:pt x="5072076" y="940214"/>
                  <a:pt x="5031717" y="1024948"/>
                </a:cubicBezTo>
                <a:cubicBezTo>
                  <a:pt x="5020170" y="1048963"/>
                  <a:pt x="5029183" y="1072811"/>
                  <a:pt x="5057014" y="1071682"/>
                </a:cubicBezTo>
                <a:cubicBezTo>
                  <a:pt x="5109680" y="1069387"/>
                  <a:pt x="5118666" y="1110271"/>
                  <a:pt x="5135838" y="1143392"/>
                </a:cubicBezTo>
                <a:cubicBezTo>
                  <a:pt x="5166252" y="1202027"/>
                  <a:pt x="5193622" y="1263285"/>
                  <a:pt x="5266156" y="1289064"/>
                </a:cubicBezTo>
                <a:cubicBezTo>
                  <a:pt x="5238324" y="1323279"/>
                  <a:pt x="5215649" y="1311585"/>
                  <a:pt x="5195858" y="1298567"/>
                </a:cubicBezTo>
                <a:cubicBezTo>
                  <a:pt x="5143669" y="1263879"/>
                  <a:pt x="5093474" y="1226987"/>
                  <a:pt x="5041179" y="1192607"/>
                </a:cubicBezTo>
                <a:cubicBezTo>
                  <a:pt x="5007224" y="1170236"/>
                  <a:pt x="4975133" y="1142623"/>
                  <a:pt x="4918135" y="1145234"/>
                </a:cubicBezTo>
                <a:cubicBezTo>
                  <a:pt x="4935797" y="1231274"/>
                  <a:pt x="5007025" y="1262427"/>
                  <a:pt x="5060171" y="1300349"/>
                </a:cubicBezTo>
                <a:cubicBezTo>
                  <a:pt x="5126536" y="1347737"/>
                  <a:pt x="5152263" y="1413621"/>
                  <a:pt x="5184421" y="1487704"/>
                </a:cubicBezTo>
                <a:cubicBezTo>
                  <a:pt x="5122415" y="1489134"/>
                  <a:pt x="5103753" y="1435610"/>
                  <a:pt x="5058648" y="1427657"/>
                </a:cubicBezTo>
                <a:cubicBezTo>
                  <a:pt x="5053296" y="1435084"/>
                  <a:pt x="5045346" y="1445577"/>
                  <a:pt x="5045794" y="1446015"/>
                </a:cubicBezTo>
                <a:cubicBezTo>
                  <a:pt x="5106451" y="1496737"/>
                  <a:pt x="5117537" y="1568193"/>
                  <a:pt x="5101767" y="1647359"/>
                </a:cubicBezTo>
                <a:cubicBezTo>
                  <a:pt x="5093584" y="1688209"/>
                  <a:pt x="5115626" y="1706770"/>
                  <a:pt x="5135030" y="1731061"/>
                </a:cubicBezTo>
                <a:cubicBezTo>
                  <a:pt x="5203090" y="1816944"/>
                  <a:pt x="5278566" y="1897224"/>
                  <a:pt x="5321944" y="2003361"/>
                </a:cubicBezTo>
                <a:cubicBezTo>
                  <a:pt x="5239878" y="1971324"/>
                  <a:pt x="5191106" y="1897335"/>
                  <a:pt x="5107240" y="1850840"/>
                </a:cubicBezTo>
                <a:cubicBezTo>
                  <a:pt x="5146549" y="1965041"/>
                  <a:pt x="5224816" y="2036621"/>
                  <a:pt x="5290952" y="2116036"/>
                </a:cubicBezTo>
                <a:cubicBezTo>
                  <a:pt x="5321198" y="2152238"/>
                  <a:pt x="5345753" y="2195120"/>
                  <a:pt x="5388446" y="2220887"/>
                </a:cubicBezTo>
                <a:cubicBezTo>
                  <a:pt x="5403552" y="2230128"/>
                  <a:pt x="5428090" y="2247608"/>
                  <a:pt x="5403992" y="2273010"/>
                </a:cubicBezTo>
                <a:cubicBezTo>
                  <a:pt x="5383871" y="2294002"/>
                  <a:pt x="5363583" y="2281535"/>
                  <a:pt x="5345240" y="2269525"/>
                </a:cubicBezTo>
                <a:cubicBezTo>
                  <a:pt x="5301305" y="2240459"/>
                  <a:pt x="5249677" y="2227961"/>
                  <a:pt x="5181971" y="2212341"/>
                </a:cubicBezTo>
                <a:cubicBezTo>
                  <a:pt x="5210776" y="2304349"/>
                  <a:pt x="5323140" y="2305426"/>
                  <a:pt x="5342451" y="2399541"/>
                </a:cubicBezTo>
                <a:cubicBezTo>
                  <a:pt x="5276493" y="2399374"/>
                  <a:pt x="5240279" y="2358756"/>
                  <a:pt x="5193127" y="2341296"/>
                </a:cubicBezTo>
                <a:cubicBezTo>
                  <a:pt x="5150483" y="2325566"/>
                  <a:pt x="5134316" y="2337131"/>
                  <a:pt x="5128778" y="2384953"/>
                </a:cubicBezTo>
                <a:cubicBezTo>
                  <a:pt x="5120098" y="2459440"/>
                  <a:pt x="5082689" y="2490060"/>
                  <a:pt x="5024779" y="2455361"/>
                </a:cubicBezTo>
                <a:cubicBezTo>
                  <a:pt x="4971160" y="2423009"/>
                  <a:pt x="4955618" y="2448088"/>
                  <a:pt x="4957119" y="2492221"/>
                </a:cubicBezTo>
                <a:cubicBezTo>
                  <a:pt x="4957659" y="2508307"/>
                  <a:pt x="4955422" y="2522819"/>
                  <a:pt x="4951208" y="2536243"/>
                </a:cubicBezTo>
                <a:lnTo>
                  <a:pt x="4942986" y="2553582"/>
                </a:lnTo>
                <a:lnTo>
                  <a:pt x="0" y="2553582"/>
                </a:lnTo>
                <a:lnTo>
                  <a:pt x="10415" y="2540282"/>
                </a:lnTo>
                <a:cubicBezTo>
                  <a:pt x="21321" y="2529317"/>
                  <a:pt x="34083" y="2520126"/>
                  <a:pt x="50390" y="2514109"/>
                </a:cubicBezTo>
                <a:cubicBezTo>
                  <a:pt x="60150" y="2510393"/>
                  <a:pt x="69288" y="2504190"/>
                  <a:pt x="78593" y="2498362"/>
                </a:cubicBezTo>
                <a:cubicBezTo>
                  <a:pt x="79663" y="2490260"/>
                  <a:pt x="77016" y="2483287"/>
                  <a:pt x="68604" y="2478966"/>
                </a:cubicBezTo>
                <a:cubicBezTo>
                  <a:pt x="15119" y="2451323"/>
                  <a:pt x="33815" y="2412284"/>
                  <a:pt x="51592" y="2367344"/>
                </a:cubicBezTo>
                <a:cubicBezTo>
                  <a:pt x="73482" y="2311677"/>
                  <a:pt x="117178" y="2293901"/>
                  <a:pt x="167239" y="2281968"/>
                </a:cubicBezTo>
                <a:cubicBezTo>
                  <a:pt x="184333" y="2277976"/>
                  <a:pt x="204809" y="2283134"/>
                  <a:pt x="218700" y="2261009"/>
                </a:cubicBezTo>
                <a:cubicBezTo>
                  <a:pt x="202945" y="2233233"/>
                  <a:pt x="167661" y="2244301"/>
                  <a:pt x="144260" y="2232104"/>
                </a:cubicBezTo>
                <a:cubicBezTo>
                  <a:pt x="124982" y="2221882"/>
                  <a:pt x="89225" y="2216464"/>
                  <a:pt x="132450" y="2182200"/>
                </a:cubicBezTo>
                <a:cubicBezTo>
                  <a:pt x="145069" y="2172139"/>
                  <a:pt x="138401" y="2161211"/>
                  <a:pt x="128269" y="2157485"/>
                </a:cubicBezTo>
                <a:cubicBezTo>
                  <a:pt x="45771" y="2128357"/>
                  <a:pt x="114856" y="2054401"/>
                  <a:pt x="102768" y="2004430"/>
                </a:cubicBezTo>
                <a:cubicBezTo>
                  <a:pt x="99143" y="1990876"/>
                  <a:pt x="114661" y="1971808"/>
                  <a:pt x="128485" y="1969383"/>
                </a:cubicBezTo>
                <a:cubicBezTo>
                  <a:pt x="216478" y="1953355"/>
                  <a:pt x="255260" y="1875600"/>
                  <a:pt x="316632" y="1814867"/>
                </a:cubicBezTo>
                <a:cubicBezTo>
                  <a:pt x="286607" y="1778049"/>
                  <a:pt x="240843" y="1760915"/>
                  <a:pt x="204084" y="1732869"/>
                </a:cubicBezTo>
                <a:cubicBezTo>
                  <a:pt x="165873" y="1703815"/>
                  <a:pt x="170805" y="1689937"/>
                  <a:pt x="227085" y="1644378"/>
                </a:cubicBezTo>
                <a:cubicBezTo>
                  <a:pt x="135002" y="1609983"/>
                  <a:pt x="135002" y="1609983"/>
                  <a:pt x="194840" y="1531510"/>
                </a:cubicBezTo>
                <a:cubicBezTo>
                  <a:pt x="155738" y="1518118"/>
                  <a:pt x="147268" y="1431235"/>
                  <a:pt x="153201" y="1357062"/>
                </a:cubicBezTo>
                <a:lnTo>
                  <a:pt x="156754" y="1330318"/>
                </a:lnTo>
                <a:lnTo>
                  <a:pt x="158203" y="1327353"/>
                </a:lnTo>
                <a:cubicBezTo>
                  <a:pt x="164944" y="1313010"/>
                  <a:pt x="174305" y="1292418"/>
                  <a:pt x="183908" y="1271808"/>
                </a:cubicBezTo>
                <a:lnTo>
                  <a:pt x="192178" y="1254359"/>
                </a:lnTo>
                <a:lnTo>
                  <a:pt x="197963" y="1258870"/>
                </a:lnTo>
                <a:cubicBezTo>
                  <a:pt x="201319" y="1265759"/>
                  <a:pt x="204343" y="1269123"/>
                  <a:pt x="207082" y="1270177"/>
                </a:cubicBezTo>
                <a:cubicBezTo>
                  <a:pt x="215301" y="1273335"/>
                  <a:pt x="220953" y="1255680"/>
                  <a:pt x="225258" y="1249926"/>
                </a:cubicBezTo>
                <a:cubicBezTo>
                  <a:pt x="239225" y="1231830"/>
                  <a:pt x="229470" y="1215162"/>
                  <a:pt x="225383" y="1197822"/>
                </a:cubicBezTo>
                <a:cubicBezTo>
                  <a:pt x="223809" y="1191435"/>
                  <a:pt x="212069" y="1213060"/>
                  <a:pt x="198195" y="1241661"/>
                </a:cubicBezTo>
                <a:lnTo>
                  <a:pt x="192178" y="1254359"/>
                </a:lnTo>
                <a:lnTo>
                  <a:pt x="185425" y="1249095"/>
                </a:lnTo>
                <a:lnTo>
                  <a:pt x="194847" y="1225969"/>
                </a:lnTo>
                <a:cubicBezTo>
                  <a:pt x="218144" y="1169629"/>
                  <a:pt x="242658" y="1113997"/>
                  <a:pt x="248781" y="1110761"/>
                </a:cubicBezTo>
                <a:cubicBezTo>
                  <a:pt x="313786" y="1076283"/>
                  <a:pt x="321395" y="965784"/>
                  <a:pt x="418181" y="974220"/>
                </a:cubicBezTo>
                <a:cubicBezTo>
                  <a:pt x="461819" y="977818"/>
                  <a:pt x="495215" y="944914"/>
                  <a:pt x="532987" y="931088"/>
                </a:cubicBezTo>
                <a:cubicBezTo>
                  <a:pt x="664440" y="883526"/>
                  <a:pt x="768295" y="806734"/>
                  <a:pt x="846702" y="686183"/>
                </a:cubicBezTo>
                <a:cubicBezTo>
                  <a:pt x="868484" y="652881"/>
                  <a:pt x="913166" y="632329"/>
                  <a:pt x="946487" y="606427"/>
                </a:cubicBezTo>
                <a:cubicBezTo>
                  <a:pt x="943857" y="580742"/>
                  <a:pt x="867909" y="616319"/>
                  <a:pt x="909859" y="561037"/>
                </a:cubicBezTo>
                <a:cubicBezTo>
                  <a:pt x="941546" y="519374"/>
                  <a:pt x="991572" y="500749"/>
                  <a:pt x="1038549" y="483076"/>
                </a:cubicBezTo>
                <a:cubicBezTo>
                  <a:pt x="1092404" y="463016"/>
                  <a:pt x="1148626" y="449861"/>
                  <a:pt x="1187871" y="397948"/>
                </a:cubicBezTo>
                <a:cubicBezTo>
                  <a:pt x="1194206" y="389666"/>
                  <a:pt x="1884389" y="14461"/>
                  <a:pt x="2747400" y="406"/>
                </a:cubicBez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16BE27-1BDA-E367-324B-1570CF432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8399" y="772920"/>
            <a:ext cx="5105400" cy="540404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z="1600">
                <a:latin typeface="Times New Roman"/>
                <a:cs typeface="Times New Roman"/>
              </a:rPr>
              <a:t>Některé oblasti, zejména kolem Nagasaki, si udržely svou víru až do počátku 18. století</a:t>
            </a:r>
            <a:endParaRPr lang="cs-CZ" sz="1600">
              <a:latin typeface="Times New Roman"/>
              <a:ea typeface="Calibri" panose="020F0502020204030204"/>
              <a:cs typeface="Times New Roman"/>
            </a:endParaRPr>
          </a:p>
          <a:p>
            <a:r>
              <a:rPr lang="cs-CZ" sz="1600">
                <a:latin typeface="Times New Roman"/>
                <a:cs typeface="Times New Roman"/>
              </a:rPr>
              <a:t>Během zákazu si skrytí </a:t>
            </a:r>
            <a:r>
              <a:rPr lang="cs-CZ" sz="1600" b="1">
                <a:latin typeface="Times New Roman"/>
                <a:cs typeface="Times New Roman"/>
              </a:rPr>
              <a:t>křesťané v oblasti Nagasaki zachovali vesnické organizace věřících(</a:t>
            </a:r>
            <a:r>
              <a:rPr lang="cs-CZ" sz="1600" b="1" err="1">
                <a:latin typeface="Times New Roman"/>
                <a:cs typeface="Times New Roman"/>
              </a:rPr>
              <a:t>kumí</a:t>
            </a:r>
            <a:r>
              <a:rPr lang="cs-CZ" sz="1600" b="1">
                <a:latin typeface="Times New Roman"/>
                <a:cs typeface="Times New Roman"/>
              </a:rPr>
              <a:t>)</a:t>
            </a:r>
            <a:endParaRPr lang="cs-CZ" sz="1600">
              <a:latin typeface="Times New Roman"/>
              <a:ea typeface="Calibri" panose="020F0502020204030204"/>
              <a:cs typeface="Calibri" panose="020F0502020204030204"/>
            </a:endParaRPr>
          </a:p>
          <a:p>
            <a:r>
              <a:rPr lang="cs-CZ" sz="1600">
                <a:latin typeface="Times New Roman"/>
                <a:cs typeface="Times New Roman"/>
              </a:rPr>
              <a:t>Prostřednictvím těchto organizací se náboženským vůdcům dařilo </a:t>
            </a:r>
            <a:r>
              <a:rPr lang="cs-CZ" sz="1600" b="1">
                <a:latin typeface="Times New Roman"/>
                <a:cs typeface="Times New Roman"/>
              </a:rPr>
              <a:t>provádět obřady, vyučovat katechismus a dodržovat liturgický kalendář</a:t>
            </a:r>
            <a:r>
              <a:rPr lang="cs-CZ" sz="1600">
                <a:latin typeface="Times New Roman"/>
                <a:cs typeface="Times New Roman"/>
              </a:rPr>
              <a:t>: </a:t>
            </a:r>
            <a:r>
              <a:rPr lang="cs-CZ" sz="1600" b="1" err="1">
                <a:latin typeface="Times New Roman"/>
                <a:cs typeface="Times New Roman"/>
              </a:rPr>
              <a:t>Mizukata</a:t>
            </a:r>
            <a:r>
              <a:rPr lang="cs-CZ" sz="1600" b="1">
                <a:latin typeface="Times New Roman"/>
                <a:cs typeface="Times New Roman"/>
              </a:rPr>
              <a:t> </a:t>
            </a:r>
            <a:r>
              <a:rPr lang="cs-CZ" sz="1600">
                <a:latin typeface="Times New Roman"/>
                <a:cs typeface="Times New Roman"/>
              </a:rPr>
              <a:t>prováděli křty místo misionářů a </a:t>
            </a:r>
            <a:r>
              <a:rPr lang="cs-CZ" sz="1600" b="1" err="1">
                <a:latin typeface="Times New Roman"/>
                <a:cs typeface="Times New Roman"/>
              </a:rPr>
              <a:t>Chokata</a:t>
            </a:r>
            <a:r>
              <a:rPr lang="cs-CZ" sz="1600">
                <a:latin typeface="Times New Roman"/>
                <a:cs typeface="Times New Roman"/>
              </a:rPr>
              <a:t> spravovali dodržování liturgického kalendáře.</a:t>
            </a:r>
            <a:endParaRPr lang="cs-CZ" sz="1600">
              <a:latin typeface="Times New Roman"/>
              <a:ea typeface="Calibri" panose="020F0502020204030204"/>
              <a:cs typeface="Calibri" panose="020F0502020204030204"/>
            </a:endParaRPr>
          </a:p>
          <a:p>
            <a:r>
              <a:rPr lang="cs-CZ" sz="1600">
                <a:latin typeface="Times New Roman"/>
                <a:cs typeface="Times New Roman"/>
              </a:rPr>
              <a:t>Vytvořili si svébytný náboženský systém, který byl zdánlivě lidový, a přitom pokračovali v rituálech, obřadech a každodenních modlitbách:</a:t>
            </a:r>
            <a:endParaRPr lang="cs-CZ" sz="1600">
              <a:latin typeface="Times New Roman"/>
              <a:ea typeface="Calibri" panose="020F0502020204030204"/>
              <a:cs typeface="Calibri" panose="020F0502020204030204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1600">
                <a:latin typeface="Times New Roman"/>
                <a:cs typeface="Times New Roman"/>
              </a:rPr>
              <a:t>Ve vesnici </a:t>
            </a:r>
            <a:r>
              <a:rPr lang="cs-CZ" sz="1600" b="1" err="1">
                <a:latin typeface="Times New Roman"/>
                <a:cs typeface="Times New Roman"/>
              </a:rPr>
              <a:t>Sakitsu</a:t>
            </a:r>
            <a:r>
              <a:rPr lang="cs-CZ" sz="1600" b="1">
                <a:latin typeface="Times New Roman"/>
                <a:cs typeface="Times New Roman"/>
              </a:rPr>
              <a:t> v </a:t>
            </a:r>
            <a:r>
              <a:rPr lang="cs-CZ" sz="1600" b="1" err="1">
                <a:latin typeface="Times New Roman"/>
                <a:cs typeface="Times New Roman"/>
              </a:rPr>
              <a:t>Amakuse</a:t>
            </a:r>
            <a:r>
              <a:rPr lang="cs-CZ" sz="1600">
                <a:latin typeface="Times New Roman"/>
                <a:cs typeface="Times New Roman"/>
              </a:rPr>
              <a:t> nahrazovali křesťanské bohoslužebné pomůcky každodenním zbožím</a:t>
            </a:r>
            <a:endParaRPr lang="cs-CZ" sz="1600">
              <a:latin typeface="Times New Roman"/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1600">
                <a:latin typeface="Times New Roman"/>
                <a:cs typeface="Times New Roman"/>
              </a:rPr>
              <a:t>Ve vesnici </a:t>
            </a:r>
            <a:r>
              <a:rPr lang="cs-CZ" sz="1600" b="1" err="1">
                <a:latin typeface="Times New Roman"/>
                <a:cs typeface="Times New Roman"/>
              </a:rPr>
              <a:t>Shitsu</a:t>
            </a:r>
            <a:r>
              <a:rPr lang="cs-CZ" sz="1600" b="1">
                <a:latin typeface="Times New Roman"/>
                <a:cs typeface="Times New Roman"/>
              </a:rPr>
              <a:t> v </a:t>
            </a:r>
            <a:r>
              <a:rPr lang="cs-CZ" sz="1600" b="1" err="1">
                <a:latin typeface="Times New Roman"/>
                <a:cs typeface="Times New Roman"/>
              </a:rPr>
              <a:t>Sotome</a:t>
            </a:r>
            <a:r>
              <a:rPr lang="cs-CZ" sz="1600">
                <a:latin typeface="Times New Roman"/>
                <a:cs typeface="Times New Roman"/>
              </a:rPr>
              <a:t> tajně uchovávali ikony Panny Marie a další křesťanské bohoslužebné předměty</a:t>
            </a:r>
            <a:endParaRPr lang="cs-CZ" sz="1600">
              <a:latin typeface="Times New Roman"/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1600">
                <a:latin typeface="Times New Roman"/>
                <a:cs typeface="Times New Roman"/>
              </a:rPr>
              <a:t>Ve vesnici </a:t>
            </a:r>
            <a:r>
              <a:rPr lang="cs-CZ" sz="1600" b="1">
                <a:latin typeface="Times New Roman"/>
                <a:cs typeface="Times New Roman"/>
              </a:rPr>
              <a:t>Ono v </a:t>
            </a:r>
            <a:r>
              <a:rPr lang="cs-CZ" sz="1600" b="1" err="1">
                <a:latin typeface="Times New Roman"/>
                <a:cs typeface="Times New Roman"/>
              </a:rPr>
              <a:t>Sotome</a:t>
            </a:r>
            <a:r>
              <a:rPr lang="cs-CZ" sz="1600">
                <a:latin typeface="Times New Roman"/>
                <a:cs typeface="Times New Roman"/>
              </a:rPr>
              <a:t> tajně zasvěcovali japonské katolíky do šintoistických svatyní. </a:t>
            </a:r>
            <a:endParaRPr lang="cs-CZ" sz="1600">
              <a:ea typeface="Calibri"/>
              <a:cs typeface="Calibri"/>
            </a:endParaRPr>
          </a:p>
          <a:p>
            <a:endParaRPr lang="cs-CZ" sz="10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253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22BBFA-5A64-D68B-E8CD-D4499206F29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40441" y="1254125"/>
            <a:ext cx="10515600" cy="4351338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cs-CZ">
                <a:latin typeface="Times New Roman"/>
                <a:cs typeface="Times New Roman"/>
              </a:rPr>
              <a:t>Japonské úřady v 18. století  měly politiku „tichého svolení“ a netrestali skryté křesťany, pokud nenarušovali veřejný pořádek, i když se zjistilo, že byli přítomni mezi obyčejnými lidmi</a:t>
            </a:r>
            <a:endParaRPr lang="cs-CZ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r>
              <a:rPr lang="cs-CZ">
                <a:latin typeface="Times New Roman"/>
                <a:cs typeface="Times New Roman"/>
              </a:rPr>
              <a:t>Během 18. století skrytí křesťané dokázali tajně udržovat svou náboženskou víru v rámci konvenčních společenství a náboženství, což jim umožnilo žít poměrně stabilní život</a:t>
            </a:r>
            <a:endParaRPr lang="cs-CZ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r>
              <a:rPr lang="cs-CZ">
                <a:latin typeface="Times New Roman"/>
                <a:cs typeface="Times New Roman"/>
              </a:rPr>
              <a:t> Na konci tohoto století se na západním pobřeží poloostrova </a:t>
            </a:r>
            <a:r>
              <a:rPr lang="cs-CZ" err="1">
                <a:latin typeface="Times New Roman"/>
                <a:cs typeface="Times New Roman"/>
              </a:rPr>
              <a:t>Nishisonogi</a:t>
            </a:r>
            <a:r>
              <a:rPr lang="cs-CZ">
                <a:latin typeface="Times New Roman"/>
                <a:cs typeface="Times New Roman"/>
              </a:rPr>
              <a:t> objevil problém s přebytkem obyvatelstva, který narušoval místní ekonomiku</a:t>
            </a:r>
            <a:endParaRPr lang="cs-CZ">
              <a:latin typeface="Times New Roman"/>
              <a:ea typeface="Calibri"/>
              <a:cs typeface="Times New Roman"/>
            </a:endParaRPr>
          </a:p>
          <a:p>
            <a:r>
              <a:rPr lang="cs-CZ">
                <a:latin typeface="Times New Roman"/>
                <a:ea typeface="Calibri"/>
                <a:cs typeface="Times New Roman"/>
              </a:rPr>
              <a:t>V roce 1797 uzavřel klan </a:t>
            </a:r>
            <a:r>
              <a:rPr lang="cs-CZ" err="1">
                <a:latin typeface="Times New Roman"/>
                <a:ea typeface="Calibri"/>
                <a:cs typeface="Times New Roman"/>
              </a:rPr>
              <a:t>Goto</a:t>
            </a:r>
            <a:r>
              <a:rPr lang="cs-CZ">
                <a:latin typeface="Times New Roman"/>
                <a:ea typeface="Calibri"/>
                <a:cs typeface="Times New Roman"/>
              </a:rPr>
              <a:t> dohodu s klanem </a:t>
            </a:r>
            <a:r>
              <a:rPr lang="cs-CZ" err="1">
                <a:latin typeface="Times New Roman"/>
                <a:ea typeface="Calibri"/>
                <a:cs typeface="Times New Roman"/>
              </a:rPr>
              <a:t>Omura</a:t>
            </a:r>
            <a:r>
              <a:rPr lang="cs-CZ">
                <a:latin typeface="Times New Roman"/>
                <a:ea typeface="Calibri"/>
                <a:cs typeface="Times New Roman"/>
              </a:rPr>
              <a:t> - přestěhování na ostrovy </a:t>
            </a:r>
            <a:r>
              <a:rPr lang="cs-CZ" err="1">
                <a:latin typeface="Times New Roman"/>
                <a:ea typeface="Calibri"/>
                <a:cs typeface="Times New Roman"/>
              </a:rPr>
              <a:t>Goto</a:t>
            </a:r>
            <a:r>
              <a:rPr lang="cs-CZ">
                <a:latin typeface="Times New Roman"/>
                <a:ea typeface="Calibri"/>
                <a:cs typeface="Times New Roman"/>
              </a:rPr>
              <a:t> - mnozí byli skrytí křesťané, kteří si vytvářeli nové skryté křesťanské vesnice na ostrovech </a:t>
            </a:r>
            <a:r>
              <a:rPr lang="cs-CZ" err="1">
                <a:latin typeface="Times New Roman"/>
                <a:ea typeface="Calibri"/>
                <a:cs typeface="Times New Roman"/>
              </a:rPr>
              <a:t>Goto</a:t>
            </a:r>
            <a:r>
              <a:rPr lang="cs-CZ">
                <a:latin typeface="Times New Roman"/>
                <a:ea typeface="Calibri"/>
                <a:cs typeface="Times New Roman"/>
              </a:rPr>
              <a:t> </a:t>
            </a:r>
          </a:p>
          <a:p>
            <a:r>
              <a:rPr lang="cs-CZ">
                <a:latin typeface="Times New Roman"/>
                <a:ea typeface="Calibri"/>
                <a:cs typeface="Times New Roman"/>
              </a:rPr>
              <a:t>Přestože žili v kooperaci s již existujícími komunitami a respektovali jejich náboženská vyznání, tajně si udržovali svou víru a vlastní náboženský systém - tímto způsobem si skrytí křesťané zachovali svoji identitu a náboženskou praxi, ačkoli to museli činit v tajnosti, aby se vyhnuli pronásledování</a:t>
            </a:r>
            <a:endParaRPr lang="cs-CZ"/>
          </a:p>
          <a:p>
            <a:endParaRPr lang="cs-CZ" b="1">
              <a:latin typeface="Times New Roman"/>
              <a:ea typeface="Calibri"/>
              <a:cs typeface="Times New Roman"/>
            </a:endParaRPr>
          </a:p>
          <a:p>
            <a:endParaRPr lang="cs-CZ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61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venku, budova, obloha, strom&#10;&#10;Popis se vygeneroval automaticky.">
            <a:extLst>
              <a:ext uri="{FF2B5EF4-FFF2-40B4-BE49-F238E27FC236}">
                <a16:creationId xmlns:a16="http://schemas.microsoft.com/office/drawing/2014/main" id="{14839C21-879C-922F-CD7A-C36C934A07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2E10EB-9714-0BE0-A420-BB0EE2AD2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78288"/>
            <a:ext cx="3822189" cy="54986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1600">
                <a:latin typeface="Times New Roman"/>
                <a:cs typeface="Times New Roman"/>
              </a:rPr>
              <a:t>Skrytí křesťané v regionu Nagasaki se znovu setkali s misionáři v katedrále </a:t>
            </a:r>
            <a:r>
              <a:rPr lang="cs-CZ" sz="1600" b="1" err="1">
                <a:latin typeface="Times New Roman"/>
                <a:cs typeface="Times New Roman"/>
              </a:rPr>
              <a:t>Oura</a:t>
            </a:r>
            <a:r>
              <a:rPr lang="cs-CZ" sz="1600" b="1">
                <a:latin typeface="Times New Roman"/>
                <a:cs typeface="Times New Roman"/>
              </a:rPr>
              <a:t> </a:t>
            </a:r>
            <a:r>
              <a:rPr lang="cs-CZ" sz="1600">
                <a:latin typeface="Times New Roman"/>
                <a:cs typeface="Times New Roman"/>
              </a:rPr>
              <a:t>- návštěva skrytými křesťany z vesnice </a:t>
            </a:r>
            <a:r>
              <a:rPr lang="cs-CZ" sz="1600" err="1">
                <a:latin typeface="Times New Roman"/>
                <a:cs typeface="Times New Roman"/>
              </a:rPr>
              <a:t>Urakami</a:t>
            </a:r>
            <a:r>
              <a:rPr lang="cs-CZ" sz="1600">
                <a:latin typeface="Times New Roman"/>
                <a:cs typeface="Times New Roman"/>
              </a:rPr>
              <a:t> v roce 1865 </a:t>
            </a:r>
            <a:endParaRPr lang="cs-CZ" sz="1600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r>
              <a:rPr lang="cs-CZ" sz="1600">
                <a:latin typeface="Times New Roman"/>
                <a:cs typeface="Times New Roman"/>
              </a:rPr>
              <a:t>Nová fáze pro skryté křesťanské komunity :</a:t>
            </a:r>
            <a:endParaRPr lang="cs-CZ" sz="1600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1600">
                <a:latin typeface="Times New Roman"/>
                <a:cs typeface="Times New Roman"/>
              </a:rPr>
              <a:t> Ti, kteří přijali vedení od misionářů, začali veřejně vyznávat svou víru, což vyústilo v jejich pronásledování vládou </a:t>
            </a:r>
            <a:r>
              <a:rPr lang="cs-CZ" sz="1600" err="1">
                <a:latin typeface="Times New Roman"/>
                <a:cs typeface="Times New Roman"/>
              </a:rPr>
              <a:t>Meidži</a:t>
            </a:r>
            <a:r>
              <a:rPr lang="cs-CZ" sz="1600">
                <a:latin typeface="Times New Roman"/>
                <a:cs typeface="Times New Roman"/>
              </a:rPr>
              <a:t>. Po protestech západních zemí proti tomuto pronásledování byl v roce 1873 zrušen zákaz křesťanství.</a:t>
            </a:r>
            <a:endParaRPr lang="cs-CZ" sz="1600">
              <a:ea typeface="Calibri" panose="020F0502020204030204"/>
              <a:cs typeface="Calibri" panose="020F0502020204030204"/>
            </a:endParaRPr>
          </a:p>
          <a:p>
            <a:r>
              <a:rPr lang="cs-CZ" sz="1600">
                <a:latin typeface="Times New Roman"/>
                <a:cs typeface="Times New Roman"/>
              </a:rPr>
              <a:t>Skrytí křesťané se pak rozdělili do tří skupin:</a:t>
            </a:r>
            <a:endParaRPr lang="cs-CZ" sz="1600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1600">
                <a:latin typeface="Times New Roman"/>
                <a:cs typeface="Times New Roman"/>
              </a:rPr>
              <a:t>Vrátili se ke katolicismu</a:t>
            </a:r>
            <a:endParaRPr lang="cs-CZ" sz="1600">
              <a:latin typeface="Calibri" panose="020F0502020204030204"/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1600">
                <a:latin typeface="Times New Roman"/>
                <a:cs typeface="Times New Roman"/>
              </a:rPr>
              <a:t>Zůstali věrní svým tradičním praktikám</a:t>
            </a:r>
            <a:endParaRPr lang="cs-CZ" sz="1600">
              <a:latin typeface="Times New Roman"/>
              <a:ea typeface="Calibri"/>
              <a:cs typeface="Times New Roman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1600">
                <a:latin typeface="Times New Roman"/>
                <a:cs typeface="Times New Roman"/>
              </a:rPr>
              <a:t>Přešli k jiným náboženstvím</a:t>
            </a:r>
            <a:endParaRPr lang="cs-CZ" sz="1600">
              <a:latin typeface="Times New Roman"/>
              <a:ea typeface="Calibri"/>
              <a:cs typeface="Times New Roman"/>
            </a:endParaRPr>
          </a:p>
          <a:p>
            <a:r>
              <a:rPr lang="cs-CZ" sz="1600">
                <a:latin typeface="Times New Roman"/>
                <a:cs typeface="Times New Roman"/>
              </a:rPr>
              <a:t>Začali stavět kostely jako symbol obnovy své víry a konce období utajování</a:t>
            </a:r>
            <a:endParaRPr lang="cs-CZ" sz="1600">
              <a:latin typeface="Times New Roman"/>
              <a:ea typeface="Calibri"/>
              <a:cs typeface="Times New Roman"/>
            </a:endParaRPr>
          </a:p>
          <a:p>
            <a:endParaRPr lang="cs-CZ" sz="13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156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oblečení, výjev, Lidská tvář, venku&#10;&#10;Popis se vygeneroval automaticky.">
            <a:extLst>
              <a:ext uri="{FF2B5EF4-FFF2-40B4-BE49-F238E27FC236}">
                <a16:creationId xmlns:a16="http://schemas.microsoft.com/office/drawing/2014/main" id="{6045417C-4A94-9819-A65C-E79A3F1B06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FB88DF5-641F-0E44-3D90-95DC49B68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  <a:latin typeface="Times New Roman"/>
                <a:cs typeface="Calibri Light"/>
              </a:rPr>
              <a:t>20. století</a:t>
            </a:r>
            <a:endParaRPr lang="cs-CZ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8B72F7-7298-55B9-F5BB-172CE32E2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>
                <a:solidFill>
                  <a:srgbClr val="FFFFFF"/>
                </a:solidFill>
                <a:latin typeface="Times New Roman"/>
                <a:ea typeface="Calibri"/>
                <a:cs typeface="Calibri"/>
              </a:rPr>
              <a:t>První světová válka:</a:t>
            </a:r>
            <a:endParaRPr lang="cs-CZ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cs-CZ">
                <a:solidFill>
                  <a:srgbClr val="FFFFFF"/>
                </a:solidFill>
                <a:latin typeface="Times New Roman"/>
                <a:ea typeface="Calibri"/>
                <a:cs typeface="Calibri"/>
              </a:rPr>
              <a:t>oživení západního vlivu,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>
                <a:solidFill>
                  <a:srgbClr val="FFFFFF"/>
                </a:solidFill>
                <a:latin typeface="Times New Roman"/>
                <a:ea typeface="Calibri"/>
                <a:cs typeface="Calibri"/>
              </a:rPr>
              <a:t>západní oblečení, obchody s kávou a klasickou hudbou. </a:t>
            </a:r>
          </a:p>
          <a:p>
            <a:r>
              <a:rPr lang="cs-CZ">
                <a:solidFill>
                  <a:srgbClr val="FFFFFF"/>
                </a:solidFill>
                <a:latin typeface="Times New Roman"/>
                <a:ea typeface="Calibri"/>
                <a:cs typeface="Calibri"/>
              </a:rPr>
              <a:t>Druhá světová válka: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>
                <a:solidFill>
                  <a:srgbClr val="FFFFFF"/>
                </a:solidFill>
                <a:latin typeface="Times New Roman"/>
                <a:ea typeface="Calibri"/>
                <a:cs typeface="Calibri"/>
              </a:rPr>
              <a:t>další odmítnutí většiny západních kulturních vlivů.</a:t>
            </a:r>
          </a:p>
          <a:p>
            <a:r>
              <a:rPr lang="cs-CZ">
                <a:solidFill>
                  <a:srgbClr val="FFFFFF"/>
                </a:solidFill>
                <a:latin typeface="Times New Roman"/>
                <a:ea typeface="Calibri"/>
                <a:cs typeface="Calibri"/>
              </a:rPr>
              <a:t>Po roce 1945: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>
                <a:solidFill>
                  <a:srgbClr val="FFFFFF"/>
                </a:solidFill>
                <a:latin typeface="Times New Roman"/>
                <a:ea typeface="Calibri"/>
                <a:cs typeface="Calibri"/>
              </a:rPr>
              <a:t>převládá západní vliv,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>
                <a:solidFill>
                  <a:srgbClr val="FFFFFF"/>
                </a:solidFill>
                <a:latin typeface="Times New Roman"/>
                <a:ea typeface="Calibri"/>
                <a:cs typeface="Calibri"/>
              </a:rPr>
              <a:t>americký a evropský vliv v populární kultuře,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>
                <a:solidFill>
                  <a:srgbClr val="FFFFFF"/>
                </a:solidFill>
                <a:latin typeface="Times New Roman"/>
                <a:ea typeface="Calibri"/>
                <a:cs typeface="Calibri"/>
              </a:rPr>
              <a:t>filmy, rocková hudba, móda,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>
                <a:solidFill>
                  <a:srgbClr val="FFFFFF"/>
                </a:solidFill>
                <a:latin typeface="Times New Roman"/>
                <a:ea typeface="Calibri"/>
                <a:cs typeface="Calibri"/>
              </a:rPr>
              <a:t>jídlo.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cs-CZ">
              <a:solidFill>
                <a:srgbClr val="FFFFFF"/>
              </a:solidFill>
              <a:ea typeface="Calibri"/>
              <a:cs typeface="Calibri"/>
            </a:endParaRPr>
          </a:p>
          <a:p>
            <a:endParaRPr lang="cs-CZ">
              <a:solidFill>
                <a:srgbClr val="FFFFFF"/>
              </a:solidFill>
              <a:ea typeface="Calibri"/>
              <a:cs typeface="Calibri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78F0404-3FEC-A2E4-6B24-8F49ABE9843C}"/>
              </a:ext>
            </a:extLst>
          </p:cNvPr>
          <p:cNvSpPr txBox="1"/>
          <p:nvPr/>
        </p:nvSpPr>
        <p:spPr>
          <a:xfrm>
            <a:off x="10515647" y="6311615"/>
            <a:ext cx="150574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400" err="1">
                <a:latin typeface="Times New Roman"/>
                <a:cs typeface="Calibri"/>
              </a:rPr>
              <a:t>Harajuku</a:t>
            </a:r>
            <a:r>
              <a:rPr lang="cs-CZ" sz="1400">
                <a:latin typeface="Times New Roman"/>
                <a:cs typeface="Calibri"/>
              </a:rPr>
              <a:t>, Tokio</a:t>
            </a:r>
            <a:endParaRPr lang="cs-CZ" sz="1600" err="1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419494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5B0513-2457-0B38-718D-6C00E2ABF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latin typeface="Times New Roman"/>
                <a:cs typeface="Calibri Light"/>
              </a:rPr>
              <a:t>Japonská architektura</a:t>
            </a:r>
            <a:endParaRPr lang="cs-CZ">
              <a:latin typeface="Times New Roman"/>
            </a:endParaRPr>
          </a:p>
        </p:txBody>
      </p:sp>
      <p:pic>
        <p:nvPicPr>
          <p:cNvPr id="4" name="Obrázek 3" descr="Obsah obrázku venku, obloha, budova, mrak&#10;&#10;Popis se vygeneroval automaticky.">
            <a:extLst>
              <a:ext uri="{FF2B5EF4-FFF2-40B4-BE49-F238E27FC236}">
                <a16:creationId xmlns:a16="http://schemas.microsoft.com/office/drawing/2014/main" id="{138DD8BE-D63C-9D3A-5546-D78FE1DAF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3527" y="369543"/>
            <a:ext cx="4396684" cy="5864915"/>
          </a:xfrm>
          <a:prstGeom prst="rect">
            <a:avLst/>
          </a:prstGeom>
        </p:spPr>
      </p:pic>
      <p:pic>
        <p:nvPicPr>
          <p:cNvPr id="5" name="Obrázek 4" descr="Obsah obrázku venku, budova, obloha, strom&#10;&#10;Popis se vygeneroval automaticky.">
            <a:extLst>
              <a:ext uri="{FF2B5EF4-FFF2-40B4-BE49-F238E27FC236}">
                <a16:creationId xmlns:a16="http://schemas.microsoft.com/office/drawing/2014/main" id="{4C661598-0840-C95C-71D5-B466B0E3D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58" y="2152996"/>
            <a:ext cx="6129820" cy="408705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E6616F5-2AB5-F52C-ACB3-2381A4FBC1CB}"/>
              </a:ext>
            </a:extLst>
          </p:cNvPr>
          <p:cNvSpPr txBox="1"/>
          <p:nvPr/>
        </p:nvSpPr>
        <p:spPr>
          <a:xfrm>
            <a:off x="1567122" y="6334487"/>
            <a:ext cx="453006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>
                <a:latin typeface="Times New Roman"/>
                <a:cs typeface="Calibri"/>
              </a:rPr>
              <a:t>St. Agnes </a:t>
            </a:r>
            <a:r>
              <a:rPr lang="cs-CZ" err="1">
                <a:latin typeface="Times New Roman"/>
                <a:cs typeface="Calibri"/>
              </a:rPr>
              <a:t>Episcopal</a:t>
            </a:r>
            <a:r>
              <a:rPr lang="cs-CZ">
                <a:latin typeface="Times New Roman"/>
                <a:cs typeface="Calibri"/>
              </a:rPr>
              <a:t> Church (</a:t>
            </a:r>
            <a:r>
              <a:rPr lang="cs-CZ" err="1">
                <a:latin typeface="Times New Roman"/>
                <a:cs typeface="Calibri"/>
              </a:rPr>
              <a:t>Kyoto</a:t>
            </a:r>
            <a:r>
              <a:rPr lang="cs-CZ">
                <a:latin typeface="Times New Roman"/>
                <a:cs typeface="Calibri"/>
              </a:rPr>
              <a:t>) – 1898</a:t>
            </a:r>
            <a:endParaRPr lang="cs-CZ">
              <a:latin typeface="Times New Roman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B3582E8-3663-30D5-747A-242B63400CBB}"/>
              </a:ext>
            </a:extLst>
          </p:cNvPr>
          <p:cNvSpPr txBox="1"/>
          <p:nvPr/>
        </p:nvSpPr>
        <p:spPr>
          <a:xfrm>
            <a:off x="7574642" y="6207881"/>
            <a:ext cx="402469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err="1">
                <a:cs typeface="Calibri"/>
              </a:rPr>
              <a:t>Holy</a:t>
            </a:r>
            <a:r>
              <a:rPr lang="cs-CZ">
                <a:cs typeface="Calibri"/>
              </a:rPr>
              <a:t> </a:t>
            </a:r>
            <a:r>
              <a:rPr lang="cs-CZ" err="1">
                <a:cs typeface="Calibri"/>
              </a:rPr>
              <a:t>Annunciation</a:t>
            </a:r>
            <a:r>
              <a:rPr lang="cs-CZ">
                <a:cs typeface="Calibri"/>
              </a:rPr>
              <a:t> </a:t>
            </a:r>
            <a:r>
              <a:rPr lang="cs-CZ" err="1">
                <a:cs typeface="Calibri"/>
              </a:rPr>
              <a:t>Russian</a:t>
            </a:r>
            <a:r>
              <a:rPr lang="cs-CZ">
                <a:cs typeface="Calibri"/>
              </a:rPr>
              <a:t> </a:t>
            </a:r>
            <a:r>
              <a:rPr lang="cs-CZ" err="1">
                <a:cs typeface="Calibri"/>
              </a:rPr>
              <a:t>Orthodox</a:t>
            </a:r>
            <a:r>
              <a:rPr lang="cs-CZ">
                <a:cs typeface="Calibri"/>
              </a:rPr>
              <a:t> </a:t>
            </a:r>
            <a:r>
              <a:rPr lang="cs-CZ" err="1">
                <a:cs typeface="Calibri"/>
              </a:rPr>
              <a:t>Cathedral</a:t>
            </a:r>
            <a:r>
              <a:rPr lang="cs-CZ">
                <a:cs typeface="Calibri"/>
              </a:rPr>
              <a:t> (</a:t>
            </a:r>
            <a:r>
              <a:rPr lang="cs-CZ" err="1">
                <a:cs typeface="Calibri"/>
              </a:rPr>
              <a:t>Kyoto</a:t>
            </a:r>
            <a:r>
              <a:rPr lang="cs-CZ">
                <a:cs typeface="Calibri"/>
              </a:rPr>
              <a:t>) – 1901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085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architektura, obloha, budova, nemovitost&#10;&#10;Popis se vygeneroval automaticky.">
            <a:extLst>
              <a:ext uri="{FF2B5EF4-FFF2-40B4-BE49-F238E27FC236}">
                <a16:creationId xmlns:a16="http://schemas.microsoft.com/office/drawing/2014/main" id="{219D17C5-303D-221D-59A7-4CD8F71DF5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207" y="254808"/>
            <a:ext cx="5668684" cy="5743618"/>
          </a:xfrm>
          <a:prstGeom prst="rect">
            <a:avLst/>
          </a:prstGeom>
        </p:spPr>
      </p:pic>
      <p:pic>
        <p:nvPicPr>
          <p:cNvPr id="2" name="Obrázek 1" descr="Obsah obrázku interiér, interiérový design, zeď, nábytek&#10;&#10;Popis se vygeneroval automaticky.">
            <a:extLst>
              <a:ext uri="{FF2B5EF4-FFF2-40B4-BE49-F238E27FC236}">
                <a16:creationId xmlns:a16="http://schemas.microsoft.com/office/drawing/2014/main" id="{27E0989D-66F2-10D8-E7CD-79EBDE2524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6159089" y="254808"/>
            <a:ext cx="5674893" cy="5743618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5E955ADA-736F-3B6A-28A4-6967C707A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553" y="6532184"/>
            <a:ext cx="5907315" cy="128136"/>
          </a:xfrm>
        </p:spPr>
        <p:txBody>
          <a:bodyPr>
            <a:normAutofit fontScale="90000"/>
          </a:bodyPr>
          <a:lstStyle/>
          <a:p>
            <a:r>
              <a:rPr lang="cs-CZ" sz="2800" err="1">
                <a:latin typeface="Times New Roman"/>
                <a:cs typeface="Calibri Light"/>
              </a:rPr>
              <a:t>Harajuku</a:t>
            </a:r>
            <a:r>
              <a:rPr lang="cs-CZ" sz="2800">
                <a:latin typeface="Times New Roman"/>
                <a:cs typeface="Calibri Light"/>
              </a:rPr>
              <a:t> Protestant </a:t>
            </a:r>
            <a:r>
              <a:rPr lang="cs-CZ" sz="2800" err="1">
                <a:latin typeface="Times New Roman"/>
                <a:cs typeface="Calibri Light"/>
              </a:rPr>
              <a:t>Church</a:t>
            </a:r>
            <a:r>
              <a:rPr lang="cs-CZ" sz="2800">
                <a:latin typeface="Times New Roman"/>
                <a:cs typeface="Calibri Light"/>
              </a:rPr>
              <a:t> (</a:t>
            </a:r>
            <a:r>
              <a:rPr lang="cs-CZ" sz="2800" err="1">
                <a:latin typeface="Times New Roman"/>
                <a:cs typeface="Calibri Light"/>
              </a:rPr>
              <a:t>Tokyo</a:t>
            </a:r>
            <a:r>
              <a:rPr lang="cs-CZ" sz="2800">
                <a:latin typeface="Times New Roman"/>
                <a:cs typeface="Calibri Light"/>
              </a:rPr>
              <a:t>) – 1989</a:t>
            </a:r>
            <a:endParaRPr lang="cs-CZ" sz="2800">
              <a:latin typeface="Times New Roman"/>
              <a:cs typeface="Times New Roman"/>
            </a:endParaRPr>
          </a:p>
          <a:p>
            <a:endParaRPr lang="cs-CZ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42168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4B6F31-420F-1835-BF8B-C93925CD2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192" y="3560763"/>
            <a:ext cx="11056883" cy="2387600"/>
          </a:xfrm>
        </p:spPr>
        <p:txBody>
          <a:bodyPr>
            <a:normAutofit/>
          </a:bodyPr>
          <a:lstStyle/>
          <a:p>
            <a:r>
              <a:rPr lang="cs-CZ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Evropané v Indii - náboženské transfery</a:t>
            </a:r>
            <a:endParaRPr lang="cs-CZ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251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Obrázek 3" descr="Obsah obrázku zeď, interiér, schody, strop&#10;&#10;Popis se vygeneroval automaticky.">
            <a:extLst>
              <a:ext uri="{FF2B5EF4-FFF2-40B4-BE49-F238E27FC236}">
                <a16:creationId xmlns:a16="http://schemas.microsoft.com/office/drawing/2014/main" id="{2DC95D86-D785-1A2A-39DF-9292234D1D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8AD1C5A-F2B3-72AF-7620-9B59E4B7A442}"/>
              </a:ext>
            </a:extLst>
          </p:cNvPr>
          <p:cNvSpPr txBox="1"/>
          <p:nvPr/>
        </p:nvSpPr>
        <p:spPr>
          <a:xfrm>
            <a:off x="-2367" y="6399169"/>
            <a:ext cx="564860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 err="1">
                <a:solidFill>
                  <a:schemeClr val="bg1"/>
                </a:solidFill>
                <a:cs typeface="Calibri"/>
              </a:rPr>
              <a:t>Church</a:t>
            </a:r>
            <a:r>
              <a:rPr lang="cs-CZ" sz="2400">
                <a:solidFill>
                  <a:schemeClr val="bg1"/>
                </a:solidFill>
                <a:cs typeface="Calibri"/>
              </a:rPr>
              <a:t> </a:t>
            </a:r>
            <a:r>
              <a:rPr lang="cs-CZ" sz="2400" err="1">
                <a:solidFill>
                  <a:schemeClr val="bg1"/>
                </a:solidFill>
                <a:cs typeface="Calibri"/>
              </a:rPr>
              <a:t>of</a:t>
            </a:r>
            <a:r>
              <a:rPr lang="cs-CZ" sz="2400">
                <a:solidFill>
                  <a:schemeClr val="bg1"/>
                </a:solidFill>
                <a:cs typeface="Calibri"/>
              </a:rPr>
              <a:t> </a:t>
            </a:r>
            <a:r>
              <a:rPr lang="cs-CZ" sz="2400" err="1">
                <a:solidFill>
                  <a:schemeClr val="bg1"/>
                </a:solidFill>
                <a:cs typeface="Calibri"/>
              </a:rPr>
              <a:t>the</a:t>
            </a:r>
            <a:r>
              <a:rPr lang="cs-CZ" sz="2400">
                <a:solidFill>
                  <a:schemeClr val="bg1"/>
                </a:solidFill>
                <a:cs typeface="Calibri"/>
              </a:rPr>
              <a:t> </a:t>
            </a:r>
            <a:r>
              <a:rPr lang="cs-CZ" sz="2400" err="1">
                <a:solidFill>
                  <a:schemeClr val="bg1"/>
                </a:solidFill>
                <a:cs typeface="Calibri"/>
              </a:rPr>
              <a:t>Light</a:t>
            </a:r>
            <a:r>
              <a:rPr lang="cs-CZ" sz="2400">
                <a:solidFill>
                  <a:schemeClr val="bg1"/>
                </a:solidFill>
                <a:cs typeface="Calibri"/>
              </a:rPr>
              <a:t> (</a:t>
            </a:r>
            <a:r>
              <a:rPr lang="cs-CZ" sz="2400" err="1">
                <a:solidFill>
                  <a:schemeClr val="bg1"/>
                </a:solidFill>
                <a:cs typeface="Calibri"/>
              </a:rPr>
              <a:t>Ibaraki</a:t>
            </a:r>
            <a:r>
              <a:rPr lang="cs-CZ" sz="2400">
                <a:solidFill>
                  <a:schemeClr val="bg1"/>
                </a:solidFill>
                <a:cs typeface="Calibri"/>
              </a:rPr>
              <a:t>, </a:t>
            </a:r>
            <a:r>
              <a:rPr lang="cs-CZ" sz="2400" err="1">
                <a:solidFill>
                  <a:schemeClr val="bg1"/>
                </a:solidFill>
                <a:cs typeface="Calibri"/>
              </a:rPr>
              <a:t>Osaka</a:t>
            </a:r>
            <a:r>
              <a:rPr lang="cs-CZ" sz="2400">
                <a:solidFill>
                  <a:schemeClr val="bg1"/>
                </a:solidFill>
                <a:cs typeface="Calibri"/>
              </a:rPr>
              <a:t>) – 1989</a:t>
            </a:r>
            <a:endParaRPr lang="cs-CZ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3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5D01415-81D0-A920-9CBE-5A9277772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313" y="2698927"/>
            <a:ext cx="10515600" cy="13157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4800" b="1" dirty="0"/>
              <a:t>DĚKUJEME ZA POZORNOST. </a:t>
            </a:r>
            <a:r>
              <a:rPr lang="cs-CZ" sz="4800" b="1" dirty="0">
                <a:sym typeface="Wingdings" panose="05000000000000000000" pitchFamily="2" charset="2"/>
              </a:rPr>
              <a:t></a:t>
            </a:r>
            <a:endParaRPr lang="cs-CZ" sz="4800" b="1" dirty="0"/>
          </a:p>
        </p:txBody>
      </p:sp>
    </p:spTree>
    <p:extLst>
      <p:ext uri="{BB962C8B-B14F-4D97-AF65-F5344CB8AC3E}">
        <p14:creationId xmlns:p14="http://schemas.microsoft.com/office/powerpoint/2010/main" val="145713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obsah 11">
            <a:extLst>
              <a:ext uri="{FF2B5EF4-FFF2-40B4-BE49-F238E27FC236}">
                <a16:creationId xmlns:a16="http://schemas.microsoft.com/office/drawing/2014/main" id="{C27767A4-AA72-9D08-906F-F8BE273A0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290" y="852755"/>
            <a:ext cx="6482993" cy="570215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b="1" u="sng" dirty="0"/>
              <a:t>Tradice sv. Tomáše</a:t>
            </a:r>
          </a:p>
          <a:p>
            <a:r>
              <a:rPr lang="cs-CZ" sz="2000" kern="100" dirty="0"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křesťanství do Indie</a:t>
            </a:r>
            <a:r>
              <a:rPr lang="cs-CZ" sz="2000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prostřednictvím sv. Tomáše, jednoho ze dvanácti apoštolů Ježíše Krista</a:t>
            </a:r>
          </a:p>
          <a:p>
            <a:r>
              <a:rPr lang="cs-CZ" sz="2000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žádné přímé historické důkazy - pouze okrajová zmínka při psaní jiných věcí</a:t>
            </a:r>
          </a:p>
          <a:p>
            <a:r>
              <a:rPr lang="cs-CZ" sz="2000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tradice podporována ústní tradicí rozšířenou mezi oblastí působení</a:t>
            </a:r>
            <a:br>
              <a:rPr lang="cs-CZ" sz="2000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000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sv. Tomáše v Indii, zejména mezi křesťany sv. Tomáše v </a:t>
            </a:r>
            <a:r>
              <a:rPr lang="cs-CZ" sz="2000" kern="1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Kérale</a:t>
            </a:r>
            <a:endParaRPr lang="cs-CZ" sz="2000" b="1" u="sng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D05C9B4-B5C9-2D4D-23C9-CEE72646F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1800" y="-1"/>
            <a:ext cx="5410200" cy="685800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66700" dist="215900" dir="858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Obrázek 3" descr="Obsah obrázku obraz, Lidská tvář, mytologie, umění&#10;&#10;Popis byl vytvořen automaticky">
            <a:extLst>
              <a:ext uri="{FF2B5EF4-FFF2-40B4-BE49-F238E27FC236}">
                <a16:creationId xmlns:a16="http://schemas.microsoft.com/office/drawing/2014/main" id="{35D50ECF-FE9F-E50A-2932-C6A6BA5ECF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7607878" y="1641348"/>
            <a:ext cx="3758045" cy="357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5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35">
            <a:extLst>
              <a:ext uri="{FF2B5EF4-FFF2-40B4-BE49-F238E27FC236}">
                <a16:creationId xmlns:a16="http://schemas.microsoft.com/office/drawing/2014/main" id="{2CB962CF-61A3-4EF9-94F6-7C59B0329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9CA2120-D373-246A-034C-20CFF8165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857" y="168168"/>
            <a:ext cx="6797405" cy="1651404"/>
          </a:xfrm>
        </p:spPr>
        <p:txBody>
          <a:bodyPr>
            <a:normAutofit/>
          </a:bodyPr>
          <a:lstStyle/>
          <a:p>
            <a:r>
              <a:rPr lang="cs-CZ" b="1" dirty="0"/>
              <a:t>Římskokatolická církev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69A6B2-B969-74CE-71EB-99FF1F739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402" y="1376737"/>
            <a:ext cx="6945331" cy="5404207"/>
          </a:xfrm>
        </p:spPr>
        <p:txBody>
          <a:bodyPr>
            <a:normAutofit/>
          </a:bodyPr>
          <a:lstStyle/>
          <a:p>
            <a:pPr marL="514350" indent="-514350">
              <a:buAutoNum type="arabicParenR"/>
            </a:pPr>
            <a:r>
              <a:rPr lang="pt-BR" sz="2400" b="1" u="sng" dirty="0"/>
              <a:t>Příchod Portugalců do Indie</a:t>
            </a:r>
            <a:endParaRPr lang="cs-CZ" sz="2400" b="1" u="sng" dirty="0"/>
          </a:p>
          <a:p>
            <a:r>
              <a:rPr lang="cs-CZ" sz="1800" dirty="0"/>
              <a:t>1498 – mořeplavec </a:t>
            </a:r>
            <a:r>
              <a:rPr lang="cs-CZ" sz="1800" dirty="0" err="1"/>
              <a:t>Vasco</a:t>
            </a:r>
            <a:r>
              <a:rPr lang="cs-CZ" sz="1800" dirty="0"/>
              <a:t> da Gama – cesta do Indie – stát </a:t>
            </a:r>
            <a:r>
              <a:rPr lang="cs-CZ" sz="1800" dirty="0" err="1"/>
              <a:t>Kérala</a:t>
            </a:r>
            <a:r>
              <a:rPr lang="cs-CZ" sz="1800" dirty="0"/>
              <a:t> (město </a:t>
            </a:r>
            <a:r>
              <a:rPr lang="cs-CZ" sz="1800" dirty="0" err="1"/>
              <a:t>Calicut</a:t>
            </a:r>
            <a:r>
              <a:rPr lang="cs-CZ" sz="1800" dirty="0"/>
              <a:t>)</a:t>
            </a:r>
          </a:p>
          <a:p>
            <a:r>
              <a:rPr lang="cs-CZ" sz="1800" dirty="0"/>
              <a:t>Portugalské expedice – obchodní a náboženské</a:t>
            </a:r>
          </a:p>
          <a:p>
            <a:r>
              <a:rPr lang="cs-CZ" sz="1800" dirty="0"/>
              <a:t>Napětí a poté uzavření spojenectví s muslimskými vládci v </a:t>
            </a:r>
            <a:r>
              <a:rPr lang="cs-CZ" sz="1800" dirty="0" err="1"/>
              <a:t>Calicutu</a:t>
            </a:r>
            <a:r>
              <a:rPr lang="cs-CZ" sz="1800" dirty="0"/>
              <a:t> a </a:t>
            </a:r>
            <a:r>
              <a:rPr lang="cs-CZ" sz="1800" dirty="0" err="1"/>
              <a:t>Cannanore</a:t>
            </a:r>
            <a:endParaRPr lang="cs-CZ" sz="1800" dirty="0"/>
          </a:p>
          <a:p>
            <a:r>
              <a:rPr lang="cs-CZ" sz="1800" dirty="0"/>
              <a:t>První pokusy o evangelizaci se uskutečnily v </a:t>
            </a:r>
            <a:r>
              <a:rPr lang="cs-CZ" sz="1800" dirty="0" err="1"/>
              <a:t>Calicutu</a:t>
            </a:r>
            <a:r>
              <a:rPr lang="cs-CZ" sz="1800" dirty="0"/>
              <a:t> a poté v </a:t>
            </a:r>
            <a:r>
              <a:rPr lang="cs-CZ" sz="1800" dirty="0" err="1"/>
              <a:t>Cochínu</a:t>
            </a:r>
            <a:r>
              <a:rPr lang="cs-CZ" sz="1800" dirty="0"/>
              <a:t> - hinduistický král </a:t>
            </a:r>
            <a:r>
              <a:rPr lang="cs-CZ" sz="1800" dirty="0" err="1"/>
              <a:t>Goda</a:t>
            </a:r>
            <a:r>
              <a:rPr lang="cs-CZ" sz="1800" dirty="0"/>
              <a:t> </a:t>
            </a:r>
            <a:r>
              <a:rPr lang="cs-CZ" sz="1800" dirty="0" err="1"/>
              <a:t>Varma</a:t>
            </a:r>
            <a:r>
              <a:rPr lang="cs-CZ" sz="1800" dirty="0"/>
              <a:t> projevil pohostinnost -&gt; vznik malé křesťanské komunity v </a:t>
            </a:r>
            <a:r>
              <a:rPr lang="cs-CZ" sz="1800" dirty="0" err="1"/>
              <a:t>Cochínu</a:t>
            </a:r>
            <a:endParaRPr lang="cs-CZ" sz="1800" dirty="0"/>
          </a:p>
          <a:p>
            <a:r>
              <a:rPr lang="cs-CZ" sz="1800" dirty="0"/>
              <a:t>Později čelili odporu tradičních hinduistických vůdců, zejména proti konverzi vyšších kast - Raja </a:t>
            </a:r>
            <a:r>
              <a:rPr lang="cs-CZ" sz="1800" dirty="0" err="1"/>
              <a:t>Varma</a:t>
            </a:r>
            <a:endParaRPr lang="cs-CZ" sz="1800" dirty="0"/>
          </a:p>
          <a:p>
            <a:r>
              <a:rPr lang="cs-CZ" sz="1800" dirty="0"/>
              <a:t>Alfonso de </a:t>
            </a:r>
            <a:r>
              <a:rPr lang="cs-CZ" sz="1800" dirty="0" err="1"/>
              <a:t>Albuquerque</a:t>
            </a:r>
            <a:r>
              <a:rPr lang="cs-CZ" sz="1800" dirty="0"/>
              <a:t> – 1510 dobytí </a:t>
            </a:r>
            <a:r>
              <a:rPr lang="cs-CZ" sz="1800" dirty="0" err="1"/>
              <a:t>Goi</a:t>
            </a:r>
            <a:r>
              <a:rPr lang="cs-CZ" sz="1800" dirty="0"/>
              <a:t> - administrativní centrum Portugalců - v roce 1534 se stala biskupstvím </a:t>
            </a:r>
          </a:p>
          <a:p>
            <a:r>
              <a:rPr lang="cs-CZ" sz="1800" dirty="0"/>
              <a:t>Další křesťanská expedice v Tamil Nadu – došlo v letech 1536/37  k masové konverzi v komunitě </a:t>
            </a:r>
            <a:r>
              <a:rPr lang="cs-CZ" sz="1800" dirty="0" err="1"/>
              <a:t>Paravů</a:t>
            </a:r>
            <a:r>
              <a:rPr lang="cs-CZ" sz="1800" dirty="0"/>
              <a:t> </a:t>
            </a:r>
          </a:p>
          <a:p>
            <a:r>
              <a:rPr lang="cs-CZ" sz="1800" dirty="0"/>
              <a:t>Koncept </a:t>
            </a:r>
            <a:r>
              <a:rPr lang="cs-CZ" sz="1800" dirty="0" err="1"/>
              <a:t>Padroado</a:t>
            </a:r>
            <a:r>
              <a:rPr lang="cs-CZ" sz="1800" dirty="0"/>
              <a:t> - 1514</a:t>
            </a:r>
          </a:p>
          <a:p>
            <a:endParaRPr lang="cs-CZ" sz="1400" dirty="0"/>
          </a:p>
        </p:txBody>
      </p:sp>
      <p:pic>
        <p:nvPicPr>
          <p:cNvPr id="9" name="Obrázek 8" descr="Obsah obrázku Lidské vousy, Lidská tvář, portrét, muž&#10;&#10;Popis byl vytvořen automaticky">
            <a:extLst>
              <a:ext uri="{FF2B5EF4-FFF2-40B4-BE49-F238E27FC236}">
                <a16:creationId xmlns:a16="http://schemas.microsoft.com/office/drawing/2014/main" id="{6F814942-DF01-93FA-5028-FD1D4C19D3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5592" y="168168"/>
            <a:ext cx="3059551" cy="3168155"/>
          </a:xfrm>
          <a:prstGeom prst="rect">
            <a:avLst/>
          </a:prstGeom>
        </p:spPr>
      </p:pic>
      <p:pic>
        <p:nvPicPr>
          <p:cNvPr id="7" name="Obrázek 6" descr="Obsah obrázku text, mapa, atlas, diagram&#10;&#10;Popis byl vytvořen automaticky">
            <a:extLst>
              <a:ext uri="{FF2B5EF4-FFF2-40B4-BE49-F238E27FC236}">
                <a16:creationId xmlns:a16="http://schemas.microsoft.com/office/drawing/2014/main" id="{14BBDD44-A7CA-B41C-AE24-6026BDEA3C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7225782" y="3449037"/>
            <a:ext cx="4966218" cy="317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21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CB962CF-61A3-4EF9-94F6-7C59B0329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6AFD6C8-C2F5-3058-7670-BC19CC0BC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338" y="760288"/>
            <a:ext cx="7173268" cy="536042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3200" b="1" u="sng" dirty="0"/>
              <a:t>2) Francis Xavier a Jezuité</a:t>
            </a:r>
          </a:p>
          <a:p>
            <a:pPr>
              <a:spcAft>
                <a:spcPts val="800"/>
              </a:spcAft>
            </a:pPr>
            <a:r>
              <a:rPr lang="cs-CZ" sz="24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František Xaver se stal další klíčovou postavou v šíření křesťanství, a to nejen v Indii, ale i v Japonsku, Číně a Indonésii. </a:t>
            </a:r>
          </a:p>
          <a:p>
            <a:pPr>
              <a:spcAft>
                <a:spcPts val="800"/>
              </a:spcAft>
            </a:pPr>
            <a:r>
              <a:rPr lang="cs-CZ" sz="24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Připojil ke Společnosti Ježíšově (Jezuitům) a vydal se na misie do Indie, začínaje v </a:t>
            </a:r>
            <a:r>
              <a:rPr lang="cs-CZ" sz="2400" kern="1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Goi</a:t>
            </a:r>
            <a:r>
              <a:rPr lang="cs-CZ" sz="24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v roce 1542. </a:t>
            </a:r>
          </a:p>
          <a:p>
            <a:pPr>
              <a:spcAft>
                <a:spcPts val="800"/>
              </a:spcAft>
            </a:pPr>
            <a:r>
              <a:rPr lang="cs-CZ" sz="24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cs-CZ" sz="24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lužby nemocným, založení vzdělávacích institucí pro výcvik misionářů, založení kostelů a konverze tisíce Indů</a:t>
            </a:r>
          </a:p>
          <a:p>
            <a:pPr>
              <a:spcAft>
                <a:spcPts val="800"/>
              </a:spcAft>
            </a:pPr>
            <a:r>
              <a:rPr lang="cs-CZ" sz="24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Objevila se i jeho kritika</a:t>
            </a:r>
            <a:endParaRPr lang="cs-CZ" sz="2400" kern="1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ptos" panose="020B0004020202020204" pitchFamily="34" charset="0"/>
              <a:buChar char="-"/>
            </a:pPr>
            <a:r>
              <a:rPr lang="cs-CZ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nedostatečná příprava před křtem</a:t>
            </a:r>
            <a:endParaRPr lang="cs-CZ" kern="1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ptos" panose="020B0004020202020204" pitchFamily="34" charset="0"/>
              <a:buChar char="-"/>
            </a:pPr>
            <a:r>
              <a:rPr lang="cs-CZ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cs-CZ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edostatek porozumění místnímu jazyku</a:t>
            </a:r>
          </a:p>
          <a:p>
            <a:pPr marL="800100" lvl="1" indent="-342900">
              <a:buFont typeface="Aptos" panose="020B0004020202020204" pitchFamily="34" charset="0"/>
              <a:buChar char="-"/>
            </a:pPr>
            <a:r>
              <a:rPr lang="cs-CZ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cs-CZ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oužití tvrdých metod s konvertity</a:t>
            </a:r>
          </a:p>
          <a:p>
            <a:pPr marL="457200" lvl="1" indent="0">
              <a:buNone/>
            </a:pPr>
            <a:endParaRPr lang="cs-CZ" sz="1600" b="1" u="sng" dirty="0"/>
          </a:p>
        </p:txBody>
      </p:sp>
      <p:pic>
        <p:nvPicPr>
          <p:cNvPr id="7" name="Obrázek 6" descr="Obsah obrázku mapa, text, atlas&#10;&#10;Popis byl vytvořen automaticky">
            <a:extLst>
              <a:ext uri="{FF2B5EF4-FFF2-40B4-BE49-F238E27FC236}">
                <a16:creationId xmlns:a16="http://schemas.microsoft.com/office/drawing/2014/main" id="{9C1885C6-E865-4A2E-09A7-133D2D837F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0044" y="260845"/>
            <a:ext cx="2602944" cy="3168155"/>
          </a:xfrm>
          <a:prstGeom prst="rect">
            <a:avLst/>
          </a:prstGeom>
        </p:spPr>
      </p:pic>
      <p:pic>
        <p:nvPicPr>
          <p:cNvPr id="5" name="Obrázek 4" descr="Obsah obrázku osoba, Lidská tvář, obraz, muž&#10;&#10;Popis byl vytvořen automaticky">
            <a:extLst>
              <a:ext uri="{FF2B5EF4-FFF2-40B4-BE49-F238E27FC236}">
                <a16:creationId xmlns:a16="http://schemas.microsoft.com/office/drawing/2014/main" id="{2D315B22-E1C4-0DCC-7A53-B1E4AAE8A5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9279522" y="3506178"/>
            <a:ext cx="2602944" cy="335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45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6663C3DE-9980-E9DE-C30B-28DC9E9B6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881ED2-116D-591A-14D9-1312C13C8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580" y="616450"/>
            <a:ext cx="5774076" cy="6061752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cs-CZ" b="1" u="sng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3) Robert De Nobili: Apoštol bráhmanů </a:t>
            </a:r>
          </a:p>
          <a:p>
            <a:endParaRPr lang="cs-CZ" sz="2200" dirty="0"/>
          </a:p>
          <a:p>
            <a:r>
              <a:rPr lang="cs-CZ" sz="2200" dirty="0"/>
              <a:t>Klíčová postava v dějinách křesťanských misí v Indii</a:t>
            </a:r>
          </a:p>
          <a:p>
            <a:r>
              <a:rPr lang="cs-CZ" sz="2200" dirty="0"/>
              <a:t>1605 – město </a:t>
            </a:r>
            <a:r>
              <a:rPr lang="cs-CZ" sz="2200" dirty="0" err="1"/>
              <a:t>Madurai</a:t>
            </a:r>
            <a:r>
              <a:rPr lang="cs-CZ" sz="2200" dirty="0"/>
              <a:t> v Tamil Nadu ovládané hinduismem</a:t>
            </a:r>
          </a:p>
          <a:p>
            <a:r>
              <a:rPr lang="cs-CZ" sz="2200" dirty="0"/>
              <a:t>Vypracoval strategii „</a:t>
            </a:r>
            <a:r>
              <a:rPr lang="cs-CZ" sz="2200" dirty="0" err="1"/>
              <a:t>indianizace</a:t>
            </a:r>
            <a:r>
              <a:rPr lang="cs-CZ" sz="2200" dirty="0"/>
              <a:t>“ nebo „</a:t>
            </a:r>
            <a:r>
              <a:rPr lang="cs-CZ" sz="2200" dirty="0" err="1"/>
              <a:t>inkulturace</a:t>
            </a:r>
            <a:r>
              <a:rPr lang="cs-CZ" sz="2200" dirty="0"/>
              <a:t>“</a:t>
            </a:r>
          </a:p>
          <a:p>
            <a:r>
              <a:rPr lang="cs-CZ" sz="2200" dirty="0"/>
              <a:t>Přijal indický životní styl – oblékal se jako bráhman, dodržoval jejich stravovací omezení, žil mezi nimi a budoval si tak v komunitě důvěru</a:t>
            </a:r>
          </a:p>
          <a:p>
            <a:r>
              <a:rPr lang="cs-CZ" sz="2200" dirty="0"/>
              <a:t>Začlenil hinduistické zvyky a praktiky do křesťanských rituálů</a:t>
            </a:r>
          </a:p>
          <a:p>
            <a:r>
              <a:rPr lang="cs-CZ" sz="2200" dirty="0"/>
              <a:t>Překládal křesťanské texty do tamilštiny</a:t>
            </a:r>
          </a:p>
          <a:p>
            <a:r>
              <a:rPr lang="cs-CZ" sz="2200" dirty="0"/>
              <a:t>Úspěšně konvertoval mnoho bráhmanů a osob vyšších kast a výrazně rozšířil křesťanskou komunitu v </a:t>
            </a:r>
            <a:r>
              <a:rPr lang="cs-CZ" sz="2200" dirty="0" err="1"/>
              <a:t>Madurai</a:t>
            </a:r>
            <a:endParaRPr lang="cs-CZ" sz="2200" dirty="0"/>
          </a:p>
          <a:p>
            <a:r>
              <a:rPr lang="cs-CZ" sz="2200" dirty="0"/>
              <a:t>Ukázal, že křesťanství může harmonicky souznít s indickou kulturou a tradicemi</a:t>
            </a:r>
          </a:p>
          <a:p>
            <a:pPr marL="0" indent="0">
              <a:buNone/>
            </a:pPr>
            <a:endParaRPr lang="cs-CZ" sz="1100" dirty="0"/>
          </a:p>
        </p:txBody>
      </p:sp>
      <p:pic>
        <p:nvPicPr>
          <p:cNvPr id="5" name="Obrázek 4" descr="Obsah obrázku kresba, Lidská tvář, skica, umění&#10;&#10;Popis byl vytvořen automaticky">
            <a:extLst>
              <a:ext uri="{FF2B5EF4-FFF2-40B4-BE49-F238E27FC236}">
                <a16:creationId xmlns:a16="http://schemas.microsoft.com/office/drawing/2014/main" id="{DADA37AC-D3C0-3C3C-02F6-74C38D87C5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0940" y="3092521"/>
            <a:ext cx="2784560" cy="3585681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82AAE364-2384-E1F0-6E61-04548C2D2E9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80017" y="194770"/>
            <a:ext cx="2665403" cy="330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4462</Words>
  <Application>Microsoft Office PowerPoint</Application>
  <PresentationFormat>Širokoúhlá obrazovka</PresentationFormat>
  <Paragraphs>363</Paragraphs>
  <Slides>51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58" baseType="lpstr">
      <vt:lpstr>Aptos</vt:lpstr>
      <vt:lpstr>Arial</vt:lpstr>
      <vt:lpstr>Calibri</vt:lpstr>
      <vt:lpstr>Calibri Light</vt:lpstr>
      <vt:lpstr>Courier New</vt:lpstr>
      <vt:lpstr>Times New Roman</vt:lpstr>
      <vt:lpstr>Motiv systému Office</vt:lpstr>
      <vt:lpstr>Evropané v Indii, Číně a Japonsku </vt:lpstr>
      <vt:lpstr>Použitá literatura</vt:lpstr>
      <vt:lpstr>Prezentace aplikace PowerPoint</vt:lpstr>
      <vt:lpstr>Prezentace aplikace PowerPoint</vt:lpstr>
      <vt:lpstr>Evropané v Indii - náboženské transfery</vt:lpstr>
      <vt:lpstr>Prezentace aplikace PowerPoint</vt:lpstr>
      <vt:lpstr>Římskokatolická církev</vt:lpstr>
      <vt:lpstr>Prezentace aplikace PowerPoint</vt:lpstr>
      <vt:lpstr>Prezentace aplikace PowerPoint</vt:lpstr>
      <vt:lpstr>Protestanství</vt:lpstr>
      <vt:lpstr>Prezentace aplikace PowerPoint</vt:lpstr>
      <vt:lpstr>Prezentace aplikace PowerPoint</vt:lpstr>
      <vt:lpstr>Evropané v Indii – vzdělání a jazyk</vt:lpstr>
      <vt:lpstr>Macaulay’s „Minute“ / Minute on Indian Education (1835) </vt:lpstr>
      <vt:lpstr>Prezentace aplikace PowerPoint</vt:lpstr>
      <vt:lpstr>Prezentace aplikace PowerPoint</vt:lpstr>
      <vt:lpstr>  Wood´s Despatch (1854) </vt:lpstr>
      <vt:lpstr>Education Commission Report (1883) </vt:lpstr>
      <vt:lpstr>Změny na začátku 20. století </vt:lpstr>
      <vt:lpstr>Evropané v Číně  Macao</vt:lpstr>
      <vt:lpstr>Koexistence čínské a evropské architektury</vt:lpstr>
      <vt:lpstr>Prezentace aplikace PowerPoint</vt:lpstr>
      <vt:lpstr>Ochrana památek v Macau</vt:lpstr>
      <vt:lpstr>Macao dnes</vt:lpstr>
      <vt:lpstr>Římskokatolické misie v Číně </vt:lpstr>
      <vt:lpstr>Smlouva Tordesillas </vt:lpstr>
      <vt:lpstr>Křesťanské misie do Číny v 16. a 17. století</vt:lpstr>
      <vt:lpstr>Matteo Ricci</vt:lpstr>
      <vt:lpstr>Propaganda fide</vt:lpstr>
      <vt:lpstr>Velký spor o čínské obřady</vt:lpstr>
      <vt:lpstr>Adam Schall von Bell</vt:lpstr>
      <vt:lpstr>Křesťanství v ČLR</vt:lpstr>
      <vt:lpstr>Opiové války </vt:lpstr>
      <vt:lpstr>Evropané v Japonsku</vt:lpstr>
      <vt:lpstr>Náboženství v Japonsku</vt:lpstr>
      <vt:lpstr>Šintoismus (Shintō)</vt:lpstr>
      <vt:lpstr>Buddhismus</vt:lpstr>
      <vt:lpstr>Šintoismus a buddhismus</vt:lpstr>
      <vt:lpstr>Křesťanství v Japonsku</vt:lpstr>
      <vt:lpstr>Vlivné osobnosti</vt:lpstr>
      <vt:lpstr>Collegio (jezuitská instituce)</vt:lpstr>
      <vt:lpstr>Související události z okolí Nagasaki</vt:lpstr>
      <vt:lpstr>Prezentace aplikace PowerPoint</vt:lpstr>
      <vt:lpstr>Prezentace aplikace PowerPoint</vt:lpstr>
      <vt:lpstr>Prezentace aplikace PowerPoint</vt:lpstr>
      <vt:lpstr>Prezentace aplikace PowerPoint</vt:lpstr>
      <vt:lpstr>20. století</vt:lpstr>
      <vt:lpstr>Japonská architektura</vt:lpstr>
      <vt:lpstr>Harajuku Protestant Church (Tokyo) – 1989 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 Levý</dc:creator>
  <cp:lastModifiedBy>Kokaisl Petr</cp:lastModifiedBy>
  <cp:revision>168</cp:revision>
  <dcterms:created xsi:type="dcterms:W3CDTF">2024-03-20T11:04:07Z</dcterms:created>
  <dcterms:modified xsi:type="dcterms:W3CDTF">2024-05-04T11:26:33Z</dcterms:modified>
</cp:coreProperties>
</file>