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95" r:id="rId6"/>
    <p:sldId id="308" r:id="rId7"/>
    <p:sldId id="296" r:id="rId8"/>
    <p:sldId id="297" r:id="rId9"/>
    <p:sldId id="287" r:id="rId10"/>
    <p:sldId id="283" r:id="rId11"/>
    <p:sldId id="281" r:id="rId12"/>
    <p:sldId id="273" r:id="rId13"/>
    <p:sldId id="272" r:id="rId14"/>
    <p:sldId id="276" r:id="rId15"/>
    <p:sldId id="269" r:id="rId16"/>
    <p:sldId id="285" r:id="rId17"/>
    <p:sldId id="263" r:id="rId18"/>
    <p:sldId id="284" r:id="rId19"/>
    <p:sldId id="286" r:id="rId20"/>
    <p:sldId id="262" r:id="rId21"/>
    <p:sldId id="309" r:id="rId22"/>
    <p:sldId id="316" r:id="rId23"/>
    <p:sldId id="311" r:id="rId24"/>
    <p:sldId id="310" r:id="rId25"/>
    <p:sldId id="265" r:id="rId26"/>
    <p:sldId id="314" r:id="rId27"/>
    <p:sldId id="313" r:id="rId28"/>
    <p:sldId id="315" r:id="rId29"/>
    <p:sldId id="266" r:id="rId30"/>
    <p:sldId id="290" r:id="rId31"/>
    <p:sldId id="294" r:id="rId32"/>
    <p:sldId id="298" r:id="rId33"/>
    <p:sldId id="300" r:id="rId34"/>
    <p:sldId id="291" r:id="rId35"/>
    <p:sldId id="293" r:id="rId36"/>
    <p:sldId id="302" r:id="rId37"/>
    <p:sldId id="301" r:id="rId38"/>
    <p:sldId id="303" r:id="rId39"/>
    <p:sldId id="304" r:id="rId40"/>
    <p:sldId id="305" r:id="rId41"/>
    <p:sldId id="306" r:id="rId42"/>
    <p:sldId id="307" r:id="rId43"/>
    <p:sldId id="317" r:id="rId44"/>
    <p:sldId id="319" r:id="rId45"/>
    <p:sldId id="321" r:id="rId46"/>
    <p:sldId id="320" r:id="rId47"/>
    <p:sldId id="323" r:id="rId48"/>
    <p:sldId id="324" r:id="rId49"/>
    <p:sldId id="325" r:id="rId50"/>
    <p:sldId id="326" r:id="rId51"/>
    <p:sldId id="332" r:id="rId52"/>
    <p:sldId id="330" r:id="rId53"/>
    <p:sldId id="327" r:id="rId54"/>
    <p:sldId id="331" r:id="rId55"/>
    <p:sldId id="329" r:id="rId56"/>
    <p:sldId id="328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E27EF-786A-2DD4-4E8F-B8BDEC352202}" v="21" dt="2024-03-27T09:47:44.246"/>
    <p1510:client id="{65CEC687-4344-0FC3-C8D5-2AAE93D02FFE}" v="936" dt="2024-03-25T12:20:41.739"/>
    <p1510:client id="{843048BA-B56F-335B-B46A-3769C76B8660}" v="6" dt="2024-03-27T09:58:44.143"/>
    <p1510:client id="{BC664A40-1857-917F-379E-406271F895CA}" v="7" dt="2024-03-27T09:58:20.309"/>
    <p1510:client id="{D1AAD392-C821-983E-7361-F7C1F0181838}" v="10" dt="2024-03-26T19:51:49.763"/>
    <p1510:client id="{E962659D-BA23-378C-8837-4C7D6126EBF7}" v="236" dt="2024-03-25T14:10:45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E4C2A-2003-48C3-9E4E-A7002C4A3866}" type="datetimeFigureOut">
              <a:t>04.05.2024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BEB93-96A4-4280-80BF-598D4D3E397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46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Také</a:t>
            </a:r>
            <a:r>
              <a:rPr lang="en-US"/>
              <a:t> </a:t>
            </a:r>
            <a:r>
              <a:rPr lang="en-US" err="1"/>
              <a:t>kolonie</a:t>
            </a:r>
            <a:r>
              <a:rPr lang="en-US"/>
              <a:t> </a:t>
            </a:r>
            <a:r>
              <a:rPr lang="en-US" err="1"/>
              <a:t>těchto</a:t>
            </a:r>
            <a:r>
              <a:rPr lang="en-US"/>
              <a:t> </a:t>
            </a:r>
            <a:r>
              <a:rPr lang="en-US" err="1"/>
              <a:t>států</a:t>
            </a:r>
            <a:r>
              <a:rPr lang="en-US"/>
              <a:t> v </a:t>
            </a:r>
            <a:r>
              <a:rPr lang="en-US" err="1"/>
              <a:t>Karibiku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</a:t>
            </a:r>
            <a:r>
              <a:rPr lang="en-US" err="1"/>
              <a:t>primárně</a:t>
            </a:r>
            <a:r>
              <a:rPr lang="en-US"/>
              <a:t> </a:t>
            </a:r>
            <a:r>
              <a:rPr lang="en-US" err="1"/>
              <a:t>obchodně</a:t>
            </a:r>
            <a:r>
              <a:rPr lang="en-US"/>
              <a:t> </a:t>
            </a:r>
            <a:r>
              <a:rPr lang="en-US" err="1"/>
              <a:t>orientované</a:t>
            </a:r>
            <a:r>
              <a:rPr lang="en-US"/>
              <a:t> – to </a:t>
            </a:r>
            <a:r>
              <a:rPr lang="en-US" err="1"/>
              <a:t>byl</a:t>
            </a:r>
            <a:r>
              <a:rPr lang="en-US"/>
              <a:t> </a:t>
            </a:r>
            <a:r>
              <a:rPr lang="en-US" err="1"/>
              <a:t>velký</a:t>
            </a:r>
            <a:r>
              <a:rPr lang="en-US"/>
              <a:t> </a:t>
            </a:r>
            <a:r>
              <a:rPr lang="en-US" err="1"/>
              <a:t>rozdíl</a:t>
            </a:r>
            <a:r>
              <a:rPr lang="en-US"/>
              <a:t> </a:t>
            </a:r>
            <a:r>
              <a:rPr lang="en-US" err="1"/>
              <a:t>především</a:t>
            </a:r>
            <a:r>
              <a:rPr lang="en-US"/>
              <a:t> </a:t>
            </a:r>
            <a:r>
              <a:rPr lang="en-US" err="1"/>
              <a:t>ve</a:t>
            </a:r>
            <a:r>
              <a:rPr lang="en-US"/>
              <a:t> </a:t>
            </a:r>
            <a:r>
              <a:rPr lang="en-US" err="1"/>
              <a:t>srovnání</a:t>
            </a:r>
            <a:r>
              <a:rPr lang="en-US"/>
              <a:t> se </a:t>
            </a:r>
            <a:r>
              <a:rPr lang="en-US" err="1"/>
              <a:t>španělským</a:t>
            </a:r>
            <a:r>
              <a:rPr lang="en-US"/>
              <a:t> </a:t>
            </a:r>
            <a:r>
              <a:rPr lang="en-US" err="1"/>
              <a:t>modelem</a:t>
            </a:r>
            <a:r>
              <a:rPr lang="en-US"/>
              <a:t> </a:t>
            </a:r>
            <a:r>
              <a:rPr lang="en-US" err="1"/>
              <a:t>kolonizace</a:t>
            </a:r>
            <a:r>
              <a:rPr lang="en-US"/>
              <a:t>. </a:t>
            </a:r>
            <a:r>
              <a:rPr lang="en-US" err="1"/>
              <a:t>Kolonie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pro </a:t>
            </a:r>
            <a:r>
              <a:rPr lang="en-US" err="1"/>
              <a:t>tyto</a:t>
            </a:r>
            <a:r>
              <a:rPr lang="en-US"/>
              <a:t> </a:t>
            </a:r>
            <a:r>
              <a:rPr lang="en-US" err="1"/>
              <a:t>země</a:t>
            </a:r>
            <a:r>
              <a:rPr lang="en-US"/>
              <a:t> </a:t>
            </a:r>
            <a:r>
              <a:rPr lang="en-US" err="1"/>
              <a:t>zdroji</a:t>
            </a:r>
            <a:r>
              <a:rPr lang="en-US"/>
              <a:t> </a:t>
            </a:r>
            <a:r>
              <a:rPr lang="en-US" err="1"/>
              <a:t>finančních</a:t>
            </a:r>
            <a:r>
              <a:rPr lang="en-US"/>
              <a:t> </a:t>
            </a:r>
            <a:r>
              <a:rPr lang="en-US" err="1"/>
              <a:t>prostředků</a:t>
            </a:r>
            <a:r>
              <a:rPr lang="en-US"/>
              <a:t>. </a:t>
            </a:r>
            <a:r>
              <a:rPr lang="en-US" err="1"/>
              <a:t>Cukrová</a:t>
            </a:r>
            <a:r>
              <a:rPr lang="en-US"/>
              <a:t> </a:t>
            </a:r>
            <a:r>
              <a:rPr lang="en-US" err="1"/>
              <a:t>třtina</a:t>
            </a:r>
            <a:r>
              <a:rPr lang="en-US"/>
              <a:t> </a:t>
            </a:r>
            <a:r>
              <a:rPr lang="en-US" err="1"/>
              <a:t>byla</a:t>
            </a:r>
            <a:r>
              <a:rPr lang="en-US"/>
              <a:t> </a:t>
            </a:r>
            <a:r>
              <a:rPr lang="en-US" err="1"/>
              <a:t>hlavním</a:t>
            </a:r>
            <a:r>
              <a:rPr lang="en-US"/>
              <a:t> </a:t>
            </a:r>
            <a:r>
              <a:rPr lang="en-US" err="1"/>
              <a:t>plodinou</a:t>
            </a:r>
            <a:r>
              <a:rPr lang="en-US"/>
              <a:t> v </a:t>
            </a:r>
            <a:r>
              <a:rPr lang="en-US" err="1"/>
              <a:t>karibských</a:t>
            </a:r>
            <a:r>
              <a:rPr lang="en-US"/>
              <a:t> </a:t>
            </a:r>
            <a:r>
              <a:rPr lang="en-US" err="1"/>
              <a:t>koloniích</a:t>
            </a:r>
            <a:r>
              <a:rPr lang="en-US"/>
              <a:t> </a:t>
            </a:r>
            <a:r>
              <a:rPr lang="en-US" err="1"/>
              <a:t>Nizozemí</a:t>
            </a:r>
            <a:r>
              <a:rPr lang="en-US"/>
              <a:t> a </a:t>
            </a:r>
            <a:r>
              <a:rPr lang="en-US" err="1"/>
              <a:t>Dánska</a:t>
            </a:r>
            <a:r>
              <a:rPr lang="en-US"/>
              <a:t>. Snaha o </a:t>
            </a:r>
            <a:r>
              <a:rPr lang="en-US" err="1"/>
              <a:t>maximální</a:t>
            </a:r>
            <a:r>
              <a:rPr lang="en-US"/>
              <a:t> </a:t>
            </a:r>
            <a:r>
              <a:rPr lang="en-US" err="1"/>
              <a:t>efektivitu</a:t>
            </a:r>
            <a:r>
              <a:rPr lang="en-US"/>
              <a:t> </a:t>
            </a:r>
            <a:r>
              <a:rPr lang="en-US" err="1"/>
              <a:t>koloniálního</a:t>
            </a:r>
            <a:r>
              <a:rPr lang="en-US"/>
              <a:t> </a:t>
            </a:r>
            <a:r>
              <a:rPr lang="en-US" err="1"/>
              <a:t>hospodářství</a:t>
            </a:r>
            <a:r>
              <a:rPr lang="en-US"/>
              <a:t> se </a:t>
            </a:r>
            <a:r>
              <a:rPr lang="en-US" err="1"/>
              <a:t>promítala</a:t>
            </a:r>
            <a:r>
              <a:rPr lang="en-US"/>
              <a:t> do </a:t>
            </a:r>
            <a:r>
              <a:rPr lang="en-US" err="1"/>
              <a:t>velmi</a:t>
            </a:r>
            <a:r>
              <a:rPr lang="en-US"/>
              <a:t> </a:t>
            </a:r>
            <a:r>
              <a:rPr lang="en-US" err="1"/>
              <a:t>brutálního</a:t>
            </a:r>
            <a:r>
              <a:rPr lang="en-US"/>
              <a:t> </a:t>
            </a:r>
            <a:r>
              <a:rPr lang="en-US" err="1"/>
              <a:t>zacházení</a:t>
            </a:r>
            <a:r>
              <a:rPr lang="en-US"/>
              <a:t> s </a:t>
            </a:r>
            <a:r>
              <a:rPr lang="en-US" err="1"/>
              <a:t>otroky</a:t>
            </a:r>
            <a:r>
              <a:rPr lang="en-US"/>
              <a:t>. Ani </a:t>
            </a:r>
            <a:r>
              <a:rPr lang="en-US" err="1"/>
              <a:t>tak</a:t>
            </a:r>
            <a:r>
              <a:rPr lang="en-US"/>
              <a:t> ale </a:t>
            </a:r>
            <a:r>
              <a:rPr lang="en-US" err="1"/>
              <a:t>nedokázaly</a:t>
            </a:r>
            <a:r>
              <a:rPr lang="en-US"/>
              <a:t> </a:t>
            </a:r>
            <a:r>
              <a:rPr lang="en-US" err="1"/>
              <a:t>malé</a:t>
            </a:r>
            <a:r>
              <a:rPr lang="en-US"/>
              <a:t> </a:t>
            </a:r>
            <a:r>
              <a:rPr lang="en-US" err="1"/>
              <a:t>nizozemské</a:t>
            </a:r>
            <a:r>
              <a:rPr lang="en-US"/>
              <a:t> a </a:t>
            </a:r>
            <a:r>
              <a:rPr lang="en-US" err="1"/>
              <a:t>dánské</a:t>
            </a:r>
            <a:r>
              <a:rPr lang="en-US"/>
              <a:t> </a:t>
            </a:r>
            <a:r>
              <a:rPr lang="en-US" err="1"/>
              <a:t>ostrovy</a:t>
            </a:r>
            <a:r>
              <a:rPr lang="en-US"/>
              <a:t> </a:t>
            </a:r>
            <a:r>
              <a:rPr lang="en-US" err="1"/>
              <a:t>konkurovat</a:t>
            </a:r>
            <a:r>
              <a:rPr lang="en-US"/>
              <a:t> </a:t>
            </a:r>
            <a:r>
              <a:rPr lang="en-US" err="1"/>
              <a:t>drtivé</a:t>
            </a:r>
            <a:r>
              <a:rPr lang="en-US"/>
              <a:t> </a:t>
            </a:r>
            <a:r>
              <a:rPr lang="en-US" err="1"/>
              <a:t>převaze</a:t>
            </a:r>
            <a:r>
              <a:rPr lang="en-US"/>
              <a:t> </a:t>
            </a:r>
            <a:r>
              <a:rPr lang="en-US" err="1"/>
              <a:t>anglického</a:t>
            </a:r>
            <a:r>
              <a:rPr lang="en-US"/>
              <a:t> </a:t>
            </a:r>
            <a:r>
              <a:rPr lang="en-US" err="1"/>
              <a:t>Barbadosu</a:t>
            </a:r>
            <a:r>
              <a:rPr lang="en-US"/>
              <a:t> a </a:t>
            </a:r>
            <a:r>
              <a:rPr lang="en-US" err="1"/>
              <a:t>Jamajky</a:t>
            </a:r>
            <a:r>
              <a:rPr lang="en-US"/>
              <a:t> a </a:t>
            </a:r>
            <a:r>
              <a:rPr lang="en-US" err="1"/>
              <a:t>později</a:t>
            </a:r>
            <a:r>
              <a:rPr lang="en-US"/>
              <a:t> </a:t>
            </a:r>
            <a:r>
              <a:rPr lang="en-US" err="1"/>
              <a:t>francouzského</a:t>
            </a:r>
            <a:r>
              <a:rPr lang="en-US"/>
              <a:t> Saint Domingue. 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69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="1"/>
              <a:t>Příchod Britů a reformy:</a:t>
            </a:r>
            <a:r>
              <a:rPr lang="cs-CZ"/>
              <a:t> Britská okupace Kuby v závěru sedmileté války přinesla investice a dovoz otroků, což oživilo kubánskou ekonomiku.</a:t>
            </a:r>
            <a:endParaRPr lang="cs-CZ" b="1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cs-CZ" b="1"/>
              <a:t>Růst otroctví:</a:t>
            </a:r>
            <a:r>
              <a:rPr lang="cs-CZ"/>
              <a:t> S rozvojem plantáží rapidně narostl počet otroků na Kubě, kteří tvořili podstatnou část obyvatelstva. Jejich pracovní podmínky byly kruté.</a:t>
            </a:r>
            <a:endParaRPr lang="cs-CZ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cs-CZ" b="1"/>
              <a:t>Falešné povstání a reakce:</a:t>
            </a:r>
            <a:r>
              <a:rPr lang="cs-CZ"/>
              <a:t> V březnu 1843 se objevily zprávy o povstání černochů nedaleko </a:t>
            </a:r>
            <a:r>
              <a:rPr lang="cs-CZ" err="1"/>
              <a:t>Matanzasu</a:t>
            </a:r>
            <a:r>
              <a:rPr lang="cs-CZ"/>
              <a:t>, avšak později se ukázalo, že šlo spíše o vymyšlené zprávy nebo zkreslené výpovědi. I přes to vyvolalo obavy v kubánské společnosti a vedlo k tvrdším opatřením proti černochům.</a:t>
            </a:r>
            <a:endParaRPr lang="cs-CZ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cs-CZ" b="1"/>
              <a:t>Omezení práv svobodných barevných:</a:t>
            </a:r>
            <a:r>
              <a:rPr lang="cs-CZ"/>
              <a:t> Kvůli událostem v roce 1843 bylo přijato mnoho zákonů omezujících práva svobodných barevných obyvatel na Kubě.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cs-CZ" b="1"/>
              <a:t>Náhrada otroků Číňany:</a:t>
            </a:r>
            <a:r>
              <a:rPr lang="cs-CZ"/>
              <a:t> S poklesem dovozu otroků na Kubu kvůli novým zákonům proti obchodu s otroky začali Španělé vyjednávat o dovozu pracovníků z Číny. První Číňané dorazili na Kubu v roce 1847.</a:t>
            </a:r>
            <a:endParaRPr lang="cs-CZ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cs-CZ" b="1"/>
              <a:t>Konec otroctví:</a:t>
            </a:r>
            <a:r>
              <a:rPr lang="cs-CZ"/>
              <a:t> Desetiletá válka na Kubě, která propukla v roce 1868, měla zásadní vliv na ekonomický i politický vývoj. Nakonec vedla k postupnému ústupu otroctví a jeho nahrazení jinou prací. </a:t>
            </a:r>
            <a:endParaRPr lang="cs-CZ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cs-CZ" b="1"/>
              <a:t>Vliv mezinárodního tlaku:</a:t>
            </a:r>
            <a:r>
              <a:rPr lang="cs-CZ"/>
              <a:t> Narůstající tlak ze zahraničí, zejména ze strany Británie, a rostoucí politické a ekonomické problémy vedly ke zrušení otroctví na Kubě a Portoriku.</a:t>
            </a:r>
            <a:endParaRPr lang="cs-CZ">
              <a:ea typeface="Calibri"/>
              <a:cs typeface="Calibri"/>
            </a:endParaRPr>
          </a:p>
          <a:p>
            <a:pPr marL="171450" indent="-171450">
              <a:buAutoNum type="arabicPeriod"/>
            </a:pPr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97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="1" dirty="0"/>
              <a:t>Role </a:t>
            </a:r>
            <a:r>
              <a:rPr lang="en-US" b="1" dirty="0" err="1"/>
              <a:t>otroků</a:t>
            </a:r>
            <a:r>
              <a:rPr lang="en-US" b="1" dirty="0"/>
              <a:t> v </a:t>
            </a:r>
            <a:r>
              <a:rPr lang="en-US" b="1" dirty="0" err="1"/>
              <a:t>kávovém</a:t>
            </a:r>
            <a:r>
              <a:rPr lang="en-US" b="1" dirty="0"/>
              <a:t> </a:t>
            </a:r>
            <a:r>
              <a:rPr lang="en-US" b="1" dirty="0" err="1"/>
              <a:t>průmyslu</a:t>
            </a:r>
            <a:r>
              <a:rPr lang="en-US" dirty="0"/>
              <a:t>: </a:t>
            </a:r>
            <a:r>
              <a:rPr lang="en-US" dirty="0" err="1"/>
              <a:t>Otroci</a:t>
            </a:r>
            <a:r>
              <a:rPr lang="en-US" dirty="0"/>
              <a:t>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hlavní</a:t>
            </a:r>
            <a:r>
              <a:rPr lang="en-US" dirty="0"/>
              <a:t> </a:t>
            </a:r>
            <a:r>
              <a:rPr lang="en-US" dirty="0" err="1"/>
              <a:t>pracovní</a:t>
            </a:r>
            <a:r>
              <a:rPr lang="en-US" dirty="0"/>
              <a:t> </a:t>
            </a:r>
            <a:r>
              <a:rPr lang="en-US" dirty="0" err="1"/>
              <a:t>silou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kávových</a:t>
            </a:r>
            <a:r>
              <a:rPr lang="en-US" dirty="0"/>
              <a:t> </a:t>
            </a:r>
            <a:r>
              <a:rPr lang="en-US" dirty="0" err="1"/>
              <a:t>plantážích</a:t>
            </a:r>
            <a:r>
              <a:rPr lang="en-US" dirty="0"/>
              <a:t> a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určitá</a:t>
            </a:r>
            <a:r>
              <a:rPr lang="en-US" dirty="0"/>
              <a:t> </a:t>
            </a:r>
            <a:r>
              <a:rPr lang="en-US" dirty="0" err="1"/>
              <a:t>privilegia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ovlivnilo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práva</a:t>
            </a:r>
            <a:r>
              <a:rPr lang="en-US" dirty="0"/>
              <a:t> a </a:t>
            </a:r>
            <a:r>
              <a:rPr lang="en-US" dirty="0" err="1"/>
              <a:t>postavení</a:t>
            </a:r>
            <a:r>
              <a:rPr lang="en-US" dirty="0"/>
              <a:t> v </a:t>
            </a:r>
            <a:r>
              <a:rPr lang="en-US" dirty="0" err="1"/>
              <a:t>brazilské</a:t>
            </a:r>
            <a:r>
              <a:rPr lang="en-US" dirty="0"/>
              <a:t> </a:t>
            </a:r>
            <a:r>
              <a:rPr lang="en-US" dirty="0" err="1"/>
              <a:t>společnosti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/>
              <a:t>Otrocká </a:t>
            </a:r>
            <a:r>
              <a:rPr lang="en-US" b="1" dirty="0" err="1"/>
              <a:t>povstání</a:t>
            </a:r>
            <a:r>
              <a:rPr lang="en-US" dirty="0"/>
              <a:t>: </a:t>
            </a:r>
            <a:r>
              <a:rPr lang="en-US" dirty="0" err="1"/>
              <a:t>Navzdory</a:t>
            </a:r>
            <a:r>
              <a:rPr lang="en-US" dirty="0"/>
              <a:t> </a:t>
            </a:r>
            <a:r>
              <a:rPr lang="en-US" dirty="0" err="1"/>
              <a:t>tvrdému</a:t>
            </a:r>
            <a:r>
              <a:rPr lang="en-US" dirty="0"/>
              <a:t> </a:t>
            </a:r>
            <a:r>
              <a:rPr lang="en-US" dirty="0" err="1"/>
              <a:t>potlačení</a:t>
            </a:r>
            <a:r>
              <a:rPr lang="en-US" dirty="0"/>
              <a:t> se </a:t>
            </a:r>
            <a:r>
              <a:rPr lang="en-US" dirty="0" err="1"/>
              <a:t>vyskytovala</a:t>
            </a:r>
            <a:r>
              <a:rPr lang="en-US" dirty="0"/>
              <a:t> </a:t>
            </a:r>
            <a:r>
              <a:rPr lang="en-US" dirty="0" err="1"/>
              <a:t>různá</a:t>
            </a:r>
            <a:r>
              <a:rPr lang="en-US" dirty="0"/>
              <a:t> </a:t>
            </a:r>
            <a:r>
              <a:rPr lang="en-US" dirty="0" err="1"/>
              <a:t>otrocká</a:t>
            </a:r>
            <a:r>
              <a:rPr lang="en-US" dirty="0"/>
              <a:t> </a:t>
            </a:r>
            <a:r>
              <a:rPr lang="en-US" dirty="0" err="1"/>
              <a:t>povstání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naznačuje</a:t>
            </a:r>
            <a:r>
              <a:rPr lang="en-US" dirty="0"/>
              <a:t> </a:t>
            </a:r>
            <a:r>
              <a:rPr lang="en-US" dirty="0" err="1"/>
              <a:t>odpor</a:t>
            </a:r>
            <a:r>
              <a:rPr lang="en-US" dirty="0"/>
              <a:t> </a:t>
            </a:r>
            <a:r>
              <a:rPr lang="en-US" dirty="0" err="1"/>
              <a:t>otroků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svému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Ekonomický</a:t>
            </a:r>
            <a:r>
              <a:rPr lang="en-US" b="1" dirty="0"/>
              <a:t> </a:t>
            </a:r>
            <a:r>
              <a:rPr lang="en-US" b="1" dirty="0" err="1"/>
              <a:t>vývoj</a:t>
            </a:r>
            <a:r>
              <a:rPr lang="en-US" b="1" dirty="0"/>
              <a:t> a </a:t>
            </a:r>
            <a:r>
              <a:rPr lang="en-US" b="1" dirty="0" err="1"/>
              <a:t>příchod</a:t>
            </a:r>
            <a:r>
              <a:rPr lang="en-US" b="1" dirty="0"/>
              <a:t> </a:t>
            </a:r>
            <a:r>
              <a:rPr lang="en-US" b="1" dirty="0" err="1"/>
              <a:t>imigrantů</a:t>
            </a:r>
            <a:r>
              <a:rPr lang="en-US" dirty="0"/>
              <a:t>: </a:t>
            </a:r>
            <a:r>
              <a:rPr lang="en-US" dirty="0" err="1"/>
              <a:t>Příliv</a:t>
            </a:r>
            <a:r>
              <a:rPr lang="en-US" dirty="0"/>
              <a:t> </a:t>
            </a:r>
            <a:r>
              <a:rPr lang="en-US" dirty="0" err="1"/>
              <a:t>imigrantů</a:t>
            </a:r>
            <a:r>
              <a:rPr lang="en-US" dirty="0"/>
              <a:t> z </a:t>
            </a:r>
            <a:r>
              <a:rPr lang="en-US" dirty="0" err="1"/>
              <a:t>Evropy</a:t>
            </a:r>
            <a:r>
              <a:rPr lang="en-US" dirty="0"/>
              <a:t> </a:t>
            </a:r>
            <a:r>
              <a:rPr lang="en-US" dirty="0" err="1"/>
              <a:t>přispěl</a:t>
            </a:r>
            <a:r>
              <a:rPr lang="en-US" dirty="0"/>
              <a:t> k </a:t>
            </a:r>
            <a:r>
              <a:rPr lang="en-US" dirty="0" err="1"/>
              <a:t>modernizaci</a:t>
            </a:r>
            <a:r>
              <a:rPr lang="en-US" dirty="0"/>
              <a:t> a </a:t>
            </a:r>
            <a:r>
              <a:rPr lang="en-US" dirty="0" err="1"/>
              <a:t>rozvoji</a:t>
            </a:r>
            <a:r>
              <a:rPr lang="en-US" dirty="0"/>
              <a:t> </a:t>
            </a:r>
            <a:r>
              <a:rPr lang="en-US" dirty="0" err="1"/>
              <a:t>brazilské</a:t>
            </a:r>
            <a:r>
              <a:rPr lang="en-US" dirty="0"/>
              <a:t> </a:t>
            </a:r>
            <a:r>
              <a:rPr lang="en-US" dirty="0" err="1"/>
              <a:t>ekonomiky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mělo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snižující</a:t>
            </a:r>
            <a:r>
              <a:rPr lang="en-US" dirty="0"/>
              <a:t> se </a:t>
            </a:r>
            <a:r>
              <a:rPr lang="en-US" dirty="0" err="1"/>
              <a:t>dostupnost</a:t>
            </a:r>
            <a:r>
              <a:rPr lang="en-US" dirty="0"/>
              <a:t> </a:t>
            </a:r>
            <a:r>
              <a:rPr lang="en-US" dirty="0" err="1"/>
              <a:t>afrických</a:t>
            </a:r>
            <a:r>
              <a:rPr lang="en-US" dirty="0"/>
              <a:t> </a:t>
            </a:r>
            <a:r>
              <a:rPr lang="en-US" dirty="0" err="1"/>
              <a:t>otroků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Zánik</a:t>
            </a:r>
            <a:r>
              <a:rPr lang="en-US" b="1" dirty="0"/>
              <a:t> </a:t>
            </a:r>
            <a:r>
              <a:rPr lang="en-US" b="1" dirty="0" err="1"/>
              <a:t>otroctví</a:t>
            </a:r>
            <a:r>
              <a:rPr lang="en-US" dirty="0"/>
              <a:t>: </a:t>
            </a:r>
            <a:r>
              <a:rPr lang="en-US" dirty="0" err="1"/>
              <a:t>Rostoucí</a:t>
            </a:r>
            <a:r>
              <a:rPr lang="en-US" dirty="0"/>
              <a:t> </a:t>
            </a:r>
            <a:r>
              <a:rPr lang="en-US" dirty="0" err="1"/>
              <a:t>tlak</a:t>
            </a:r>
            <a:r>
              <a:rPr lang="en-US" dirty="0"/>
              <a:t> </a:t>
            </a:r>
            <a:r>
              <a:rPr lang="en-US" dirty="0" err="1"/>
              <a:t>abolicionistů</a:t>
            </a:r>
            <a:r>
              <a:rPr lang="en-US" dirty="0"/>
              <a:t> a </a:t>
            </a:r>
            <a:r>
              <a:rPr lang="en-US" dirty="0" err="1"/>
              <a:t>postupné</a:t>
            </a:r>
            <a:r>
              <a:rPr lang="en-US" dirty="0"/>
              <a:t> </a:t>
            </a:r>
            <a:r>
              <a:rPr lang="en-US" dirty="0" err="1"/>
              <a:t>osvobozování</a:t>
            </a:r>
            <a:r>
              <a:rPr lang="en-US" dirty="0"/>
              <a:t> </a:t>
            </a:r>
            <a:r>
              <a:rPr lang="en-US" dirty="0" err="1"/>
              <a:t>otroků</a:t>
            </a:r>
            <a:r>
              <a:rPr lang="en-US" dirty="0"/>
              <a:t> </a:t>
            </a:r>
            <a:r>
              <a:rPr lang="en-US" dirty="0" err="1"/>
              <a:t>vedlo</a:t>
            </a:r>
            <a:r>
              <a:rPr lang="en-US" dirty="0"/>
              <a:t> k </a:t>
            </a:r>
            <a:r>
              <a:rPr lang="en-US" dirty="0" err="1"/>
              <a:t>zániku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 v </a:t>
            </a:r>
            <a:r>
              <a:rPr lang="en-US" dirty="0" err="1"/>
              <a:t>Brazílii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Druhá</a:t>
            </a:r>
            <a:r>
              <a:rPr lang="en-US" b="1" dirty="0"/>
              <a:t> </a:t>
            </a:r>
            <a:r>
              <a:rPr lang="en-US" b="1" dirty="0" err="1"/>
              <a:t>fáze</a:t>
            </a:r>
            <a:r>
              <a:rPr lang="en-US" b="1" dirty="0"/>
              <a:t> </a:t>
            </a:r>
            <a:r>
              <a:rPr lang="en-US" b="1" dirty="0" err="1"/>
              <a:t>moderního</a:t>
            </a:r>
            <a:r>
              <a:rPr lang="en-US" b="1" dirty="0"/>
              <a:t> </a:t>
            </a:r>
            <a:r>
              <a:rPr lang="en-US" b="1" dirty="0" err="1"/>
              <a:t>otroctví</a:t>
            </a:r>
            <a:r>
              <a:rPr lang="en-US" dirty="0"/>
              <a:t>: </a:t>
            </a:r>
            <a:r>
              <a:rPr lang="en-US" dirty="0" err="1"/>
              <a:t>Brazílie</a:t>
            </a:r>
            <a:r>
              <a:rPr lang="en-US" dirty="0"/>
              <a:t> se </a:t>
            </a:r>
            <a:r>
              <a:rPr lang="en-US" dirty="0" err="1"/>
              <a:t>potýkala</a:t>
            </a:r>
            <a:r>
              <a:rPr lang="en-US" dirty="0"/>
              <a:t> s </a:t>
            </a:r>
            <a:r>
              <a:rPr lang="en-US" dirty="0" err="1"/>
              <a:t>druhou</a:t>
            </a:r>
            <a:r>
              <a:rPr lang="en-US" dirty="0"/>
              <a:t> </a:t>
            </a:r>
            <a:r>
              <a:rPr lang="en-US" dirty="0" err="1"/>
              <a:t>fází</a:t>
            </a:r>
            <a:r>
              <a:rPr lang="en-US" dirty="0"/>
              <a:t> </a:t>
            </a:r>
            <a:r>
              <a:rPr lang="en-US" dirty="0" err="1"/>
              <a:t>moderního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spojena</a:t>
            </a:r>
            <a:r>
              <a:rPr lang="en-US" dirty="0"/>
              <a:t> s </a:t>
            </a:r>
            <a:r>
              <a:rPr lang="en-US" dirty="0" err="1"/>
              <a:t>plantážním</a:t>
            </a:r>
            <a:r>
              <a:rPr lang="en-US" dirty="0"/>
              <a:t> </a:t>
            </a:r>
            <a:r>
              <a:rPr lang="en-US" dirty="0" err="1"/>
              <a:t>hospodařením</a:t>
            </a:r>
            <a:r>
              <a:rPr lang="en-US" dirty="0"/>
              <a:t> a </a:t>
            </a:r>
            <a:r>
              <a:rPr lang="en-US" dirty="0" err="1"/>
              <a:t>politickou</a:t>
            </a:r>
            <a:r>
              <a:rPr lang="en-US" dirty="0"/>
              <a:t> </a:t>
            </a:r>
            <a:r>
              <a:rPr lang="en-US" dirty="0" err="1"/>
              <a:t>mocí</a:t>
            </a:r>
            <a:r>
              <a:rPr lang="en-US" dirty="0"/>
              <a:t> </a:t>
            </a:r>
            <a:r>
              <a:rPr lang="en-US" dirty="0" err="1"/>
              <a:t>plantážníků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Brazilská</a:t>
            </a:r>
            <a:r>
              <a:rPr lang="en-US" b="1" dirty="0"/>
              <a:t> </a:t>
            </a:r>
            <a:r>
              <a:rPr lang="en-US" b="1" dirty="0" err="1"/>
              <a:t>společnost</a:t>
            </a:r>
            <a:r>
              <a:rPr lang="en-US" b="1" dirty="0"/>
              <a:t> </a:t>
            </a:r>
            <a:r>
              <a:rPr lang="en-US" b="1" dirty="0" err="1"/>
              <a:t>proti</a:t>
            </a:r>
            <a:r>
              <a:rPr lang="en-US" b="1" dirty="0"/>
              <a:t> </a:t>
            </a:r>
            <a:r>
              <a:rPr lang="en-US" b="1" dirty="0" err="1"/>
              <a:t>otroctví</a:t>
            </a:r>
            <a:r>
              <a:rPr lang="en-US" dirty="0"/>
              <a:t>: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Brazilské</a:t>
            </a:r>
            <a:r>
              <a:rPr lang="en-US" dirty="0"/>
              <a:t> </a:t>
            </a:r>
            <a:r>
              <a:rPr lang="en-US" dirty="0" err="1"/>
              <a:t>společnosti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 </a:t>
            </a:r>
            <a:r>
              <a:rPr lang="en-US" dirty="0" err="1"/>
              <a:t>svědčí</a:t>
            </a:r>
            <a:r>
              <a:rPr lang="en-US" dirty="0"/>
              <a:t> o </a:t>
            </a:r>
            <a:r>
              <a:rPr lang="en-US" dirty="0" err="1"/>
              <a:t>rostoucím</a:t>
            </a:r>
            <a:r>
              <a:rPr lang="en-US" dirty="0"/>
              <a:t> </a:t>
            </a:r>
            <a:r>
              <a:rPr lang="en-US" dirty="0" err="1"/>
              <a:t>odporu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 a </a:t>
            </a:r>
            <a:r>
              <a:rPr lang="en-US" dirty="0" err="1"/>
              <a:t>snahy</a:t>
            </a:r>
            <a:r>
              <a:rPr lang="en-US" dirty="0"/>
              <a:t> o </a:t>
            </a:r>
            <a:r>
              <a:rPr lang="en-US" dirty="0" err="1"/>
              <a:t>zrušení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Zapojení</a:t>
            </a:r>
            <a:r>
              <a:rPr lang="en-US" b="1" dirty="0"/>
              <a:t> </a:t>
            </a:r>
            <a:r>
              <a:rPr lang="en-US" b="1" dirty="0" err="1"/>
              <a:t>černochů</a:t>
            </a:r>
            <a:r>
              <a:rPr lang="en-US" b="1" dirty="0"/>
              <a:t> do </a:t>
            </a:r>
            <a:r>
              <a:rPr lang="en-US" b="1" dirty="0" err="1"/>
              <a:t>abolicionistické</a:t>
            </a:r>
            <a:r>
              <a:rPr lang="en-US" b="1" dirty="0"/>
              <a:t> </a:t>
            </a:r>
            <a:r>
              <a:rPr lang="en-US" b="1" dirty="0" err="1"/>
              <a:t>kampaně</a:t>
            </a:r>
            <a:r>
              <a:rPr lang="en-US" dirty="0"/>
              <a:t>: </a:t>
            </a:r>
            <a:r>
              <a:rPr lang="en-US" dirty="0" err="1"/>
              <a:t>Černoši</a:t>
            </a:r>
            <a:r>
              <a:rPr lang="en-US" dirty="0"/>
              <a:t> se </a:t>
            </a:r>
            <a:r>
              <a:rPr lang="en-US" dirty="0" err="1"/>
              <a:t>aktivně</a:t>
            </a:r>
            <a:r>
              <a:rPr lang="en-US" dirty="0"/>
              <a:t> </a:t>
            </a:r>
            <a:r>
              <a:rPr lang="en-US" dirty="0" err="1"/>
              <a:t>zapojili</a:t>
            </a:r>
            <a:r>
              <a:rPr lang="en-US" dirty="0"/>
              <a:t> do </a:t>
            </a:r>
            <a:r>
              <a:rPr lang="en-US" dirty="0" err="1"/>
              <a:t>abolicionistického</a:t>
            </a:r>
            <a:r>
              <a:rPr lang="en-US" dirty="0"/>
              <a:t> </a:t>
            </a:r>
            <a:r>
              <a:rPr lang="en-US" dirty="0" err="1"/>
              <a:t>hnutí</a:t>
            </a:r>
            <a:r>
              <a:rPr lang="en-US" dirty="0"/>
              <a:t>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ukazuje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rostoucí</a:t>
            </a:r>
            <a:r>
              <a:rPr lang="en-US" dirty="0"/>
              <a:t> </a:t>
            </a:r>
            <a:r>
              <a:rPr lang="en-US" dirty="0" err="1"/>
              <a:t>solidaritu</a:t>
            </a:r>
            <a:r>
              <a:rPr lang="en-US" dirty="0"/>
              <a:t> a </a:t>
            </a:r>
            <a:r>
              <a:rPr lang="en-US" dirty="0" err="1"/>
              <a:t>aktivitu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vrstev</a:t>
            </a:r>
            <a:r>
              <a:rPr lang="en-US" dirty="0"/>
              <a:t> </a:t>
            </a:r>
            <a:r>
              <a:rPr lang="en-US" dirty="0" err="1"/>
              <a:t>společnosti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dirty="0" err="1"/>
              <a:t>Dopady</a:t>
            </a:r>
            <a:r>
              <a:rPr lang="en-US" b="1" dirty="0"/>
              <a:t> </a:t>
            </a:r>
            <a:r>
              <a:rPr lang="en-US" b="1" dirty="0" err="1"/>
              <a:t>zrušení</a:t>
            </a:r>
            <a:r>
              <a:rPr lang="en-US" b="1" dirty="0"/>
              <a:t> </a:t>
            </a:r>
            <a:r>
              <a:rPr lang="en-US" b="1" dirty="0" err="1"/>
              <a:t>otroctví</a:t>
            </a:r>
            <a:r>
              <a:rPr lang="en-US" dirty="0"/>
              <a:t>: </a:t>
            </a:r>
            <a:r>
              <a:rPr lang="en-US" dirty="0" err="1"/>
              <a:t>Zrušení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 </a:t>
            </a:r>
            <a:r>
              <a:rPr lang="en-US" dirty="0" err="1"/>
              <a:t>mělo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dopady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brazilskou</a:t>
            </a:r>
            <a:r>
              <a:rPr lang="en-US" dirty="0"/>
              <a:t> </a:t>
            </a:r>
            <a:r>
              <a:rPr lang="en-US" dirty="0" err="1"/>
              <a:t>společnost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politických</a:t>
            </a:r>
            <a:r>
              <a:rPr lang="en-US" dirty="0"/>
              <a:t> </a:t>
            </a:r>
            <a:r>
              <a:rPr lang="en-US" dirty="0" err="1"/>
              <a:t>nepokojů</a:t>
            </a:r>
            <a:r>
              <a:rPr lang="en-US" dirty="0"/>
              <a:t> a </a:t>
            </a:r>
            <a:r>
              <a:rPr lang="en-US" dirty="0" err="1"/>
              <a:t>pádu</a:t>
            </a:r>
            <a:r>
              <a:rPr lang="en-US" dirty="0"/>
              <a:t> </a:t>
            </a:r>
            <a:r>
              <a:rPr lang="en-US" dirty="0" err="1"/>
              <a:t>monarchie</a:t>
            </a:r>
            <a:r>
              <a:rPr lang="en-US" dirty="0"/>
              <a:t>. </a:t>
            </a:r>
            <a:r>
              <a:rPr lang="en-US" dirty="0" err="1"/>
              <a:t>Mezirasové</a:t>
            </a:r>
            <a:r>
              <a:rPr lang="en-US" dirty="0"/>
              <a:t> </a:t>
            </a:r>
            <a:r>
              <a:rPr lang="en-US" dirty="0" err="1"/>
              <a:t>problémy</a:t>
            </a:r>
            <a:r>
              <a:rPr lang="en-US" dirty="0"/>
              <a:t> a </a:t>
            </a:r>
            <a:r>
              <a:rPr lang="en-US" dirty="0" err="1"/>
              <a:t>ekonomické</a:t>
            </a:r>
            <a:r>
              <a:rPr lang="en-US" dirty="0"/>
              <a:t> </a:t>
            </a:r>
            <a:r>
              <a:rPr lang="en-US" dirty="0" err="1"/>
              <a:t>obtíže</a:t>
            </a:r>
            <a:r>
              <a:rPr lang="en-US" dirty="0"/>
              <a:t> </a:t>
            </a:r>
            <a:r>
              <a:rPr lang="en-US" dirty="0" err="1"/>
              <a:t>přetrvávaly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po </a:t>
            </a:r>
            <a:r>
              <a:rPr lang="en-US" dirty="0" err="1"/>
              <a:t>zrušení</a:t>
            </a:r>
            <a:r>
              <a:rPr lang="en-US" dirty="0"/>
              <a:t> </a:t>
            </a:r>
            <a:r>
              <a:rPr lang="en-US" dirty="0" err="1"/>
              <a:t>otroctví</a:t>
            </a:r>
            <a:r>
              <a:rPr lang="en-US" dirty="0"/>
              <a:t>.</a:t>
            </a:r>
            <a:endParaRPr lang="cs-CZ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br>
              <a:rPr lang="en-US" dirty="0">
                <a:cs typeface="+mn-lt"/>
              </a:rPr>
            </a:br>
            <a:endParaRPr lang="en-US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69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="1" err="1"/>
              <a:t>Trvalý</a:t>
            </a:r>
            <a:r>
              <a:rPr lang="en-US" b="1"/>
              <a:t> </a:t>
            </a:r>
            <a:r>
              <a:rPr lang="en-US" b="1" err="1"/>
              <a:t>dopad</a:t>
            </a:r>
            <a:r>
              <a:rPr lang="en-US" b="1"/>
              <a:t> </a:t>
            </a:r>
            <a:r>
              <a:rPr lang="en-US" b="1" err="1"/>
              <a:t>emancipace</a:t>
            </a:r>
            <a:r>
              <a:rPr lang="en-US" b="1"/>
              <a:t>: </a:t>
            </a:r>
            <a:r>
              <a:rPr lang="en-US"/>
              <a:t>Po </a:t>
            </a:r>
            <a:r>
              <a:rPr lang="en-US" err="1"/>
              <a:t>zrušení</a:t>
            </a:r>
            <a:r>
              <a:rPr lang="en-US"/>
              <a:t> </a:t>
            </a:r>
            <a:r>
              <a:rPr lang="en-US" err="1"/>
              <a:t>otroctví</a:t>
            </a:r>
            <a:r>
              <a:rPr lang="en-US"/>
              <a:t> </a:t>
            </a:r>
            <a:r>
              <a:rPr lang="en-US" err="1"/>
              <a:t>přetrvává</a:t>
            </a:r>
            <a:r>
              <a:rPr lang="en-US"/>
              <a:t> "</a:t>
            </a:r>
            <a:r>
              <a:rPr lang="en-US" err="1"/>
              <a:t>sociální</a:t>
            </a:r>
            <a:r>
              <a:rPr lang="en-US"/>
              <a:t> </a:t>
            </a:r>
            <a:r>
              <a:rPr lang="en-US" err="1"/>
              <a:t>smrt</a:t>
            </a:r>
            <a:r>
              <a:rPr lang="en-US"/>
              <a:t>" v </a:t>
            </a:r>
            <a:r>
              <a:rPr lang="en-US" err="1"/>
              <a:t>podobě</a:t>
            </a:r>
            <a:r>
              <a:rPr lang="en-US"/>
              <a:t> </a:t>
            </a:r>
            <a:r>
              <a:rPr lang="en-US" err="1"/>
              <a:t>rasových</a:t>
            </a:r>
            <a:r>
              <a:rPr lang="en-US"/>
              <a:t> </a:t>
            </a:r>
            <a:r>
              <a:rPr lang="en-US" err="1"/>
              <a:t>předsudků</a:t>
            </a:r>
            <a:r>
              <a:rPr lang="en-US"/>
              <a:t> a </a:t>
            </a:r>
            <a:r>
              <a:rPr lang="en-US" err="1"/>
              <a:t>nedostatečného</a:t>
            </a:r>
            <a:r>
              <a:rPr lang="en-US"/>
              <a:t> </a:t>
            </a:r>
            <a:r>
              <a:rPr lang="en-US" err="1"/>
              <a:t>vzdělání</a:t>
            </a:r>
            <a:r>
              <a:rPr lang="en-US"/>
              <a:t>, </a:t>
            </a:r>
            <a:r>
              <a:rPr lang="en-US" err="1"/>
              <a:t>udržující</a:t>
            </a:r>
            <a:r>
              <a:rPr lang="en-US"/>
              <a:t> </a:t>
            </a:r>
            <a:r>
              <a:rPr lang="en-US" err="1"/>
              <a:t>černochy</a:t>
            </a:r>
            <a:r>
              <a:rPr lang="en-US"/>
              <a:t> v </a:t>
            </a:r>
            <a:r>
              <a:rPr lang="en-US" err="1"/>
              <a:t>ekonomické</a:t>
            </a:r>
            <a:r>
              <a:rPr lang="en-US"/>
              <a:t> </a:t>
            </a:r>
            <a:r>
              <a:rPr lang="en-US" err="1"/>
              <a:t>nerovnováze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err="1"/>
              <a:t>Ekonomické</a:t>
            </a:r>
            <a:r>
              <a:rPr lang="en-US" b="1"/>
              <a:t> </a:t>
            </a:r>
            <a:r>
              <a:rPr lang="en-US" b="1" err="1"/>
              <a:t>základy</a:t>
            </a:r>
            <a:r>
              <a:rPr lang="en-US" b="1"/>
              <a:t> </a:t>
            </a:r>
            <a:r>
              <a:rPr lang="en-US" b="1" err="1"/>
              <a:t>otroctví</a:t>
            </a:r>
            <a:r>
              <a:rPr lang="en-US" b="1"/>
              <a:t>: </a:t>
            </a:r>
            <a:r>
              <a:rPr lang="en-US" err="1"/>
              <a:t>Práce</a:t>
            </a:r>
            <a:r>
              <a:rPr lang="en-US"/>
              <a:t> </a:t>
            </a:r>
            <a:r>
              <a:rPr lang="en-US" err="1"/>
              <a:t>černochů</a:t>
            </a:r>
            <a:r>
              <a:rPr lang="en-US"/>
              <a:t> </a:t>
            </a:r>
            <a:r>
              <a:rPr lang="en-US" err="1"/>
              <a:t>zůstala</a:t>
            </a:r>
            <a:r>
              <a:rPr lang="en-US"/>
              <a:t> </a:t>
            </a:r>
            <a:r>
              <a:rPr lang="en-US" err="1"/>
              <a:t>základem</a:t>
            </a:r>
            <a:r>
              <a:rPr lang="en-US"/>
              <a:t> </a:t>
            </a:r>
            <a:r>
              <a:rPr lang="en-US" err="1"/>
              <a:t>hospodářství</a:t>
            </a:r>
            <a:r>
              <a:rPr lang="en-US"/>
              <a:t> v </a:t>
            </a:r>
            <a:r>
              <a:rPr lang="en-US" err="1"/>
              <a:t>mnoha</a:t>
            </a:r>
            <a:r>
              <a:rPr lang="en-US"/>
              <a:t> </a:t>
            </a:r>
            <a:r>
              <a:rPr lang="en-US" err="1"/>
              <a:t>oblastech</a:t>
            </a:r>
            <a:r>
              <a:rPr lang="en-US"/>
              <a:t>, ale bez </a:t>
            </a:r>
            <a:r>
              <a:rPr lang="en-US" err="1"/>
              <a:t>podílu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produkci</a:t>
            </a:r>
            <a:r>
              <a:rPr lang="en-US"/>
              <a:t> </a:t>
            </a:r>
            <a:r>
              <a:rPr lang="en-US" err="1"/>
              <a:t>bohatství</a:t>
            </a:r>
            <a:r>
              <a:rPr lang="en-US"/>
              <a:t>, </a:t>
            </a:r>
            <a:r>
              <a:rPr lang="en-US" err="1"/>
              <a:t>což</a:t>
            </a:r>
            <a:r>
              <a:rPr lang="en-US"/>
              <a:t> </a:t>
            </a:r>
            <a:r>
              <a:rPr lang="en-US" err="1"/>
              <a:t>vedlo</a:t>
            </a:r>
            <a:r>
              <a:rPr lang="en-US"/>
              <a:t> k </a:t>
            </a:r>
            <a:r>
              <a:rPr lang="en-US" err="1"/>
              <a:t>dědictví</a:t>
            </a:r>
            <a:r>
              <a:rPr lang="en-US"/>
              <a:t> </a:t>
            </a:r>
            <a:r>
              <a:rPr lang="en-US" err="1"/>
              <a:t>nerovnosti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/>
              <a:t>Afrika a </a:t>
            </a:r>
            <a:r>
              <a:rPr lang="en-US" b="1" err="1"/>
              <a:t>obchod</a:t>
            </a:r>
            <a:r>
              <a:rPr lang="en-US" b="1"/>
              <a:t> s </a:t>
            </a:r>
            <a:r>
              <a:rPr lang="en-US" b="1" err="1"/>
              <a:t>otroky</a:t>
            </a:r>
            <a:r>
              <a:rPr lang="en-US" b="1"/>
              <a:t>: </a:t>
            </a:r>
            <a:r>
              <a:rPr lang="en-US"/>
              <a:t>Afrika </a:t>
            </a:r>
            <a:r>
              <a:rPr lang="en-US" err="1"/>
              <a:t>stále</a:t>
            </a:r>
            <a:r>
              <a:rPr lang="en-US"/>
              <a:t> </a:t>
            </a:r>
            <a:r>
              <a:rPr lang="en-US" err="1"/>
              <a:t>pociťuje</a:t>
            </a:r>
            <a:r>
              <a:rPr lang="en-US"/>
              <a:t> </a:t>
            </a:r>
            <a:r>
              <a:rPr lang="en-US" err="1"/>
              <a:t>dědictví</a:t>
            </a:r>
            <a:r>
              <a:rPr lang="en-US"/>
              <a:t> </a:t>
            </a:r>
            <a:r>
              <a:rPr lang="en-US" err="1"/>
              <a:t>obchodu</a:t>
            </a:r>
            <a:r>
              <a:rPr lang="en-US"/>
              <a:t> s </a:t>
            </a:r>
            <a:r>
              <a:rPr lang="en-US" err="1"/>
              <a:t>otroky</a:t>
            </a:r>
            <a:r>
              <a:rPr lang="en-US"/>
              <a:t>, </a:t>
            </a:r>
            <a:r>
              <a:rPr lang="en-US" err="1"/>
              <a:t>což</a:t>
            </a:r>
            <a:r>
              <a:rPr lang="en-US"/>
              <a:t> </a:t>
            </a:r>
            <a:r>
              <a:rPr lang="en-US" err="1"/>
              <a:t>posílilo</a:t>
            </a:r>
            <a:r>
              <a:rPr lang="en-US"/>
              <a:t> </a:t>
            </a:r>
            <a:r>
              <a:rPr lang="en-US" err="1"/>
              <a:t>rasové</a:t>
            </a:r>
            <a:r>
              <a:rPr lang="en-US"/>
              <a:t> </a:t>
            </a:r>
            <a:r>
              <a:rPr lang="en-US" err="1"/>
              <a:t>předsudky</a:t>
            </a:r>
            <a:r>
              <a:rPr lang="en-US"/>
              <a:t>. To </a:t>
            </a:r>
            <a:r>
              <a:rPr lang="en-US" err="1"/>
              <a:t>brání</a:t>
            </a:r>
            <a:r>
              <a:rPr lang="en-US"/>
              <a:t> </a:t>
            </a:r>
            <a:r>
              <a:rPr lang="en-US" err="1"/>
              <a:t>plné</a:t>
            </a:r>
            <a:r>
              <a:rPr lang="en-US"/>
              <a:t> </a:t>
            </a:r>
            <a:r>
              <a:rPr lang="en-US" err="1"/>
              <a:t>integraci</a:t>
            </a:r>
            <a:r>
              <a:rPr lang="en-US"/>
              <a:t> </a:t>
            </a:r>
            <a:r>
              <a:rPr lang="en-US" err="1"/>
              <a:t>černochů</a:t>
            </a:r>
            <a:r>
              <a:rPr lang="en-US"/>
              <a:t> do </a:t>
            </a:r>
            <a:r>
              <a:rPr lang="en-US" err="1"/>
              <a:t>společnosti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err="1"/>
              <a:t>Míšenectví</a:t>
            </a:r>
            <a:r>
              <a:rPr lang="en-US" b="1"/>
              <a:t> a </a:t>
            </a:r>
            <a:r>
              <a:rPr lang="en-US" b="1" err="1"/>
              <a:t>kulturní</a:t>
            </a:r>
            <a:r>
              <a:rPr lang="en-US" b="1"/>
              <a:t> </a:t>
            </a:r>
            <a:r>
              <a:rPr lang="en-US" b="1" err="1"/>
              <a:t>identita</a:t>
            </a:r>
            <a:r>
              <a:rPr lang="en-US" b="1"/>
              <a:t>: </a:t>
            </a:r>
            <a:r>
              <a:rPr lang="en-US" err="1"/>
              <a:t>Míšenectví</a:t>
            </a:r>
            <a:r>
              <a:rPr lang="en-US"/>
              <a:t> se </a:t>
            </a:r>
            <a:r>
              <a:rPr lang="en-US" err="1"/>
              <a:t>stalo</a:t>
            </a:r>
            <a:r>
              <a:rPr lang="en-US"/>
              <a:t> </a:t>
            </a:r>
            <a:r>
              <a:rPr lang="en-US" err="1"/>
              <a:t>klíčovým</a:t>
            </a:r>
            <a:r>
              <a:rPr lang="en-US"/>
              <a:t> </a:t>
            </a:r>
            <a:r>
              <a:rPr lang="en-US" err="1"/>
              <a:t>prvkem</a:t>
            </a:r>
            <a:r>
              <a:rPr lang="en-US"/>
              <a:t> </a:t>
            </a:r>
            <a:r>
              <a:rPr lang="en-US" err="1"/>
              <a:t>nových</a:t>
            </a:r>
            <a:r>
              <a:rPr lang="en-US"/>
              <a:t> </a:t>
            </a:r>
            <a:r>
              <a:rPr lang="en-US" err="1"/>
              <a:t>národních</a:t>
            </a:r>
            <a:r>
              <a:rPr lang="en-US"/>
              <a:t> </a:t>
            </a:r>
            <a:r>
              <a:rPr lang="en-US" err="1"/>
              <a:t>identit</a:t>
            </a:r>
            <a:r>
              <a:rPr lang="en-US"/>
              <a:t> v </a:t>
            </a:r>
            <a:r>
              <a:rPr lang="en-US" err="1"/>
              <a:t>Latinské</a:t>
            </a:r>
            <a:r>
              <a:rPr lang="en-US"/>
              <a:t> </a:t>
            </a:r>
            <a:r>
              <a:rPr lang="en-US" err="1"/>
              <a:t>Americe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err="1"/>
              <a:t>Odkaz</a:t>
            </a:r>
            <a:r>
              <a:rPr lang="en-US" b="1"/>
              <a:t> </a:t>
            </a:r>
            <a:r>
              <a:rPr lang="en-US" b="1" err="1"/>
              <a:t>otroctví</a:t>
            </a:r>
            <a:r>
              <a:rPr lang="en-US" b="1"/>
              <a:t> </a:t>
            </a:r>
            <a:r>
              <a:rPr lang="en-US" b="1" err="1"/>
              <a:t>ve</a:t>
            </a:r>
            <a:r>
              <a:rPr lang="en-US" b="1"/>
              <a:t> </a:t>
            </a:r>
            <a:r>
              <a:rPr lang="en-US" b="1" err="1"/>
              <a:t>společnosti</a:t>
            </a:r>
            <a:r>
              <a:rPr lang="en-US" b="1"/>
              <a:t>: </a:t>
            </a:r>
            <a:r>
              <a:rPr lang="en-US" err="1"/>
              <a:t>Studium</a:t>
            </a:r>
            <a:r>
              <a:rPr lang="en-US"/>
              <a:t> </a:t>
            </a:r>
            <a:r>
              <a:rPr lang="en-US" err="1"/>
              <a:t>dědictví</a:t>
            </a:r>
            <a:r>
              <a:rPr lang="en-US"/>
              <a:t> </a:t>
            </a:r>
            <a:r>
              <a:rPr lang="en-US" err="1"/>
              <a:t>otroctví</a:t>
            </a:r>
            <a:r>
              <a:rPr lang="en-US"/>
              <a:t> </a:t>
            </a:r>
            <a:r>
              <a:rPr lang="en-US" err="1"/>
              <a:t>zasahuje</a:t>
            </a:r>
            <a:r>
              <a:rPr lang="en-US"/>
              <a:t> do </a:t>
            </a:r>
            <a:r>
              <a:rPr lang="en-US" err="1"/>
              <a:t>politických</a:t>
            </a:r>
            <a:r>
              <a:rPr lang="en-US"/>
              <a:t> a </a:t>
            </a:r>
            <a:r>
              <a:rPr lang="en-US" err="1"/>
              <a:t>kulturních</a:t>
            </a:r>
            <a:r>
              <a:rPr lang="en-US"/>
              <a:t> </a:t>
            </a:r>
            <a:r>
              <a:rPr lang="en-US" err="1"/>
              <a:t>diskursů</a:t>
            </a:r>
            <a:r>
              <a:rPr lang="en-US"/>
              <a:t> a </a:t>
            </a:r>
            <a:r>
              <a:rPr lang="en-US" err="1"/>
              <a:t>odráží</a:t>
            </a:r>
            <a:r>
              <a:rPr lang="en-US"/>
              <a:t> se v </a:t>
            </a:r>
            <a:r>
              <a:rPr lang="en-US" err="1"/>
              <a:t>boji</a:t>
            </a:r>
            <a:r>
              <a:rPr lang="en-US"/>
              <a:t> za </a:t>
            </a:r>
            <a:r>
              <a:rPr lang="en-US" err="1"/>
              <a:t>občanská</a:t>
            </a:r>
            <a:r>
              <a:rPr lang="en-US"/>
              <a:t> </a:t>
            </a:r>
            <a:r>
              <a:rPr lang="en-US" err="1"/>
              <a:t>práva</a:t>
            </a:r>
            <a:r>
              <a:rPr lang="en-US"/>
              <a:t> v USA.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err="1"/>
              <a:t>Přehodnocení</a:t>
            </a:r>
            <a:r>
              <a:rPr lang="en-US" b="1"/>
              <a:t> </a:t>
            </a:r>
            <a:r>
              <a:rPr lang="en-US" b="1" err="1"/>
              <a:t>historických</a:t>
            </a:r>
            <a:r>
              <a:rPr lang="en-US" b="1"/>
              <a:t> </a:t>
            </a:r>
            <a:r>
              <a:rPr lang="en-US" b="1" err="1"/>
              <a:t>interpretací</a:t>
            </a:r>
            <a:r>
              <a:rPr lang="en-US" b="1"/>
              <a:t>: </a:t>
            </a:r>
            <a:r>
              <a:rPr lang="en-US" err="1"/>
              <a:t>Badatelé</a:t>
            </a:r>
            <a:r>
              <a:rPr lang="en-US"/>
              <a:t> se </a:t>
            </a:r>
            <a:r>
              <a:rPr lang="en-US" err="1"/>
              <a:t>rozcházejí</a:t>
            </a:r>
            <a:r>
              <a:rPr lang="en-US"/>
              <a:t> v </a:t>
            </a:r>
            <a:r>
              <a:rPr lang="en-US" err="1"/>
              <a:t>názorech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odkaz</a:t>
            </a:r>
            <a:r>
              <a:rPr lang="en-US"/>
              <a:t> </a:t>
            </a:r>
            <a:r>
              <a:rPr lang="en-US" err="1"/>
              <a:t>otroctví</a:t>
            </a:r>
            <a:r>
              <a:rPr lang="en-US"/>
              <a:t>, </a:t>
            </a:r>
            <a:r>
              <a:rPr lang="en-US" err="1"/>
              <a:t>někteří</a:t>
            </a:r>
            <a:r>
              <a:rPr lang="en-US"/>
              <a:t> </a:t>
            </a:r>
            <a:r>
              <a:rPr lang="en-US" err="1"/>
              <a:t>zdůrazňují</a:t>
            </a:r>
            <a:r>
              <a:rPr lang="en-US"/>
              <a:t> </a:t>
            </a:r>
            <a:r>
              <a:rPr lang="en-US" err="1"/>
              <a:t>africkou</a:t>
            </a:r>
            <a:r>
              <a:rPr lang="en-US"/>
              <a:t> </a:t>
            </a:r>
            <a:r>
              <a:rPr lang="en-US" err="1"/>
              <a:t>kontinuitu</a:t>
            </a:r>
            <a:r>
              <a:rPr lang="en-US"/>
              <a:t>, </a:t>
            </a:r>
            <a:r>
              <a:rPr lang="en-US" err="1"/>
              <a:t>jiní</a:t>
            </a:r>
            <a:r>
              <a:rPr lang="en-US"/>
              <a:t> </a:t>
            </a:r>
            <a:r>
              <a:rPr lang="en-US" err="1"/>
              <a:t>kulturní</a:t>
            </a:r>
            <a:r>
              <a:rPr lang="en-US"/>
              <a:t> </a:t>
            </a:r>
            <a:r>
              <a:rPr lang="en-US" err="1"/>
              <a:t>změnu</a:t>
            </a:r>
            <a:r>
              <a:rPr lang="en-US"/>
              <a:t> a </a:t>
            </a:r>
            <a:r>
              <a:rPr lang="en-US" err="1"/>
              <a:t>míšení</a:t>
            </a:r>
            <a:r>
              <a:rPr lang="en-US"/>
              <a:t> </a:t>
            </a:r>
            <a:r>
              <a:rPr lang="en-US" err="1"/>
              <a:t>identit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marL="228600" indent="-228600">
              <a:buAutoNum type="arabicPeriod"/>
            </a:pPr>
            <a:r>
              <a:rPr lang="en-US" b="1" err="1"/>
              <a:t>Aktuální</a:t>
            </a:r>
            <a:r>
              <a:rPr lang="en-US" b="1"/>
              <a:t> </a:t>
            </a:r>
            <a:r>
              <a:rPr lang="en-US" b="1" err="1"/>
              <a:t>dopady</a:t>
            </a:r>
            <a:r>
              <a:rPr lang="en-US" b="1"/>
              <a:t>: </a:t>
            </a:r>
            <a:r>
              <a:rPr lang="en-US" err="1"/>
              <a:t>Dědictví</a:t>
            </a:r>
            <a:r>
              <a:rPr lang="en-US"/>
              <a:t> </a:t>
            </a:r>
            <a:r>
              <a:rPr lang="en-US" err="1"/>
              <a:t>otroctví</a:t>
            </a:r>
            <a:r>
              <a:rPr lang="en-US"/>
              <a:t> se </a:t>
            </a:r>
            <a:r>
              <a:rPr lang="en-US" err="1"/>
              <a:t>stále</a:t>
            </a:r>
            <a:r>
              <a:rPr lang="en-US"/>
              <a:t> </a:t>
            </a:r>
            <a:r>
              <a:rPr lang="en-US" err="1"/>
              <a:t>odráží</a:t>
            </a:r>
            <a:r>
              <a:rPr lang="en-US"/>
              <a:t> v </a:t>
            </a:r>
            <a:r>
              <a:rPr lang="en-US" err="1"/>
              <a:t>sociální</a:t>
            </a:r>
            <a:r>
              <a:rPr lang="en-US"/>
              <a:t> </a:t>
            </a:r>
            <a:r>
              <a:rPr lang="en-US" err="1"/>
              <a:t>struktuře</a:t>
            </a:r>
            <a:r>
              <a:rPr lang="en-US"/>
              <a:t> a </a:t>
            </a:r>
            <a:r>
              <a:rPr lang="en-US" err="1"/>
              <a:t>kultuře</a:t>
            </a:r>
            <a:r>
              <a:rPr lang="en-US"/>
              <a:t> </a:t>
            </a:r>
            <a:r>
              <a:rPr lang="en-US" err="1"/>
              <a:t>moderních</a:t>
            </a:r>
            <a:r>
              <a:rPr lang="en-US"/>
              <a:t> </a:t>
            </a:r>
            <a:r>
              <a:rPr lang="en-US" err="1"/>
              <a:t>společností</a:t>
            </a:r>
            <a:r>
              <a:rPr lang="en-US"/>
              <a:t>, jak v </a:t>
            </a:r>
            <a:r>
              <a:rPr lang="en-US" err="1"/>
              <a:t>Africe</a:t>
            </a:r>
            <a:r>
              <a:rPr lang="en-US"/>
              <a:t>, </a:t>
            </a:r>
            <a:r>
              <a:rPr lang="en-US" err="1"/>
              <a:t>tak</a:t>
            </a:r>
            <a:r>
              <a:rPr lang="en-US"/>
              <a:t> v </a:t>
            </a:r>
            <a:r>
              <a:rPr lang="en-US" err="1"/>
              <a:t>diasporách</a:t>
            </a:r>
            <a:r>
              <a:rPr lang="en-US"/>
              <a:t> po </a:t>
            </a:r>
            <a:r>
              <a:rPr lang="en-US" err="1"/>
              <a:t>celém</a:t>
            </a:r>
            <a:r>
              <a:rPr lang="en-US"/>
              <a:t> </a:t>
            </a:r>
            <a:r>
              <a:rPr lang="en-US" err="1"/>
              <a:t>světě</a:t>
            </a:r>
            <a:r>
              <a:rPr lang="en-US"/>
              <a:t>.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28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 40. </a:t>
            </a:r>
            <a:r>
              <a:rPr lang="en-US" err="1"/>
              <a:t>letech</a:t>
            </a:r>
            <a:r>
              <a:rPr lang="en-US"/>
              <a:t> 17. </a:t>
            </a:r>
            <a:r>
              <a:rPr lang="en-US" err="1"/>
              <a:t>století</a:t>
            </a:r>
            <a:r>
              <a:rPr lang="en-US"/>
              <a:t> </a:t>
            </a:r>
            <a:r>
              <a:rPr lang="en-US" err="1"/>
              <a:t>si</a:t>
            </a:r>
            <a:r>
              <a:rPr lang="en-US"/>
              <a:t> </a:t>
            </a:r>
            <a:r>
              <a:rPr lang="en-US" err="1"/>
              <a:t>Nizozemci</a:t>
            </a:r>
            <a:r>
              <a:rPr lang="en-US"/>
              <a:t>, </a:t>
            </a:r>
            <a:r>
              <a:rPr lang="en-US" err="1"/>
              <a:t>stejně</a:t>
            </a:r>
            <a:r>
              <a:rPr lang="en-US"/>
              <a:t> </a:t>
            </a:r>
            <a:r>
              <a:rPr lang="en-US" err="1"/>
              <a:t>jako</a:t>
            </a:r>
            <a:r>
              <a:rPr lang="en-US"/>
              <a:t> </a:t>
            </a:r>
            <a:r>
              <a:rPr lang="en-US" err="1"/>
              <a:t>Francouzi</a:t>
            </a:r>
            <a:r>
              <a:rPr lang="en-US"/>
              <a:t> a </a:t>
            </a:r>
            <a:r>
              <a:rPr lang="en-US" err="1"/>
              <a:t>Britové</a:t>
            </a:r>
            <a:r>
              <a:rPr lang="en-US"/>
              <a:t>, </a:t>
            </a:r>
            <a:r>
              <a:rPr lang="en-US" err="1"/>
              <a:t>zřídili</a:t>
            </a:r>
            <a:r>
              <a:rPr lang="en-US"/>
              <a:t> </a:t>
            </a:r>
            <a:r>
              <a:rPr lang="en-US" err="1"/>
              <a:t>základny</a:t>
            </a:r>
            <a:r>
              <a:rPr lang="en-US"/>
              <a:t> v </a:t>
            </a:r>
            <a:r>
              <a:rPr lang="en-US" err="1"/>
              <a:t>Karibiku</a:t>
            </a:r>
            <a:r>
              <a:rPr lang="en-US"/>
              <a:t>. </a:t>
            </a:r>
            <a:r>
              <a:rPr lang="en-US" err="1"/>
              <a:t>Nizozemské</a:t>
            </a:r>
            <a:r>
              <a:rPr lang="en-US"/>
              <a:t> </a:t>
            </a:r>
            <a:r>
              <a:rPr lang="en-US" err="1"/>
              <a:t>Antily</a:t>
            </a:r>
            <a:r>
              <a:rPr lang="en-US"/>
              <a:t> </a:t>
            </a:r>
            <a:r>
              <a:rPr lang="en-US" err="1"/>
              <a:t>byly</a:t>
            </a:r>
            <a:r>
              <a:rPr lang="en-US"/>
              <a:t> </a:t>
            </a:r>
            <a:r>
              <a:rPr lang="en-US" err="1"/>
              <a:t>skupinou</a:t>
            </a:r>
            <a:r>
              <a:rPr lang="en-US"/>
              <a:t> 6 </a:t>
            </a:r>
            <a:r>
              <a:rPr lang="en-US" err="1"/>
              <a:t>ostrovů</a:t>
            </a:r>
            <a:r>
              <a:rPr lang="en-US"/>
              <a:t> v </a:t>
            </a:r>
            <a:r>
              <a:rPr lang="en-US" err="1"/>
              <a:t>Karibském</a:t>
            </a:r>
            <a:r>
              <a:rPr lang="en-US"/>
              <a:t> </a:t>
            </a:r>
            <a:r>
              <a:rPr lang="en-US" err="1"/>
              <a:t>moři</a:t>
            </a:r>
            <a:r>
              <a:rPr lang="en-US"/>
              <a:t>, </a:t>
            </a:r>
            <a:r>
              <a:rPr lang="en-US" err="1"/>
              <a:t>dříve</a:t>
            </a:r>
            <a:r>
              <a:rPr lang="en-US"/>
              <a:t> </a:t>
            </a:r>
            <a:r>
              <a:rPr lang="en-US" err="1"/>
              <a:t>autonomní</a:t>
            </a:r>
            <a:r>
              <a:rPr lang="en-US"/>
              <a:t> </a:t>
            </a:r>
            <a:r>
              <a:rPr lang="en-US" err="1"/>
              <a:t>částí</a:t>
            </a:r>
            <a:r>
              <a:rPr lang="en-US"/>
              <a:t> </a:t>
            </a:r>
            <a:r>
              <a:rPr lang="en-US" err="1"/>
              <a:t>Nizozemského</a:t>
            </a:r>
            <a:r>
              <a:rPr lang="en-US"/>
              <a:t> </a:t>
            </a:r>
            <a:r>
              <a:rPr lang="en-US" err="1"/>
              <a:t>království</a:t>
            </a:r>
            <a:r>
              <a:rPr lang="en-US"/>
              <a:t>. Skupina se </a:t>
            </a:r>
            <a:r>
              <a:rPr lang="en-US" err="1"/>
              <a:t>skládala</a:t>
            </a:r>
            <a:r>
              <a:rPr lang="en-US"/>
              <a:t> ze </a:t>
            </a:r>
            <a:r>
              <a:rPr lang="en-US" err="1"/>
              <a:t>dvou</a:t>
            </a:r>
            <a:r>
              <a:rPr lang="en-US"/>
              <a:t> od </a:t>
            </a:r>
            <a:r>
              <a:rPr lang="en-US" err="1"/>
              <a:t>sebe</a:t>
            </a:r>
            <a:r>
              <a:rPr lang="en-US"/>
              <a:t> </a:t>
            </a:r>
            <a:r>
              <a:rPr lang="en-US" err="1"/>
              <a:t>vzdálených</a:t>
            </a:r>
            <a:r>
              <a:rPr lang="en-US"/>
              <a:t> </a:t>
            </a:r>
            <a:r>
              <a:rPr lang="en-US" err="1"/>
              <a:t>podskupin</a:t>
            </a:r>
            <a:r>
              <a:rPr lang="en-US"/>
              <a:t>: </a:t>
            </a:r>
            <a:r>
              <a:rPr lang="en-US" err="1"/>
              <a:t>jižní</a:t>
            </a:r>
            <a:r>
              <a:rPr lang="en-US"/>
              <a:t> </a:t>
            </a:r>
            <a:r>
              <a:rPr lang="en-US" err="1"/>
              <a:t>skupinu</a:t>
            </a:r>
            <a:r>
              <a:rPr lang="en-US"/>
              <a:t> </a:t>
            </a:r>
            <a:r>
              <a:rPr lang="en-US" err="1"/>
              <a:t>tvořily</a:t>
            </a:r>
            <a:r>
              <a:rPr lang="en-US"/>
              <a:t> </a:t>
            </a:r>
            <a:r>
              <a:rPr lang="en-US" err="1"/>
              <a:t>ostrovy</a:t>
            </a:r>
            <a:r>
              <a:rPr lang="en-US"/>
              <a:t> Curaçao, Bonaire a Aruba, </a:t>
            </a:r>
            <a:r>
              <a:rPr lang="en-US" err="1"/>
              <a:t>zatímco</a:t>
            </a:r>
            <a:r>
              <a:rPr lang="en-US"/>
              <a:t> </a:t>
            </a:r>
            <a:r>
              <a:rPr lang="en-US" err="1"/>
              <a:t>severní</a:t>
            </a:r>
            <a:r>
              <a:rPr lang="en-US"/>
              <a:t> </a:t>
            </a:r>
            <a:r>
              <a:rPr lang="en-US" err="1"/>
              <a:t>skupinu</a:t>
            </a:r>
            <a:r>
              <a:rPr lang="en-US"/>
              <a:t> </a:t>
            </a:r>
            <a:r>
              <a:rPr lang="en-US" err="1"/>
              <a:t>tvořily</a:t>
            </a:r>
            <a:r>
              <a:rPr lang="en-US"/>
              <a:t> </a:t>
            </a:r>
            <a:r>
              <a:rPr lang="en-US" err="1"/>
              <a:t>ostrovy</a:t>
            </a:r>
            <a:r>
              <a:rPr lang="en-US"/>
              <a:t> </a:t>
            </a:r>
            <a:r>
              <a:rPr lang="en-US" err="1"/>
              <a:t>sv</a:t>
            </a:r>
            <a:r>
              <a:rPr lang="en-US"/>
              <a:t>. </a:t>
            </a:r>
            <a:r>
              <a:rPr lang="en-US" err="1"/>
              <a:t>Eustach</a:t>
            </a:r>
            <a:r>
              <a:rPr lang="en-US"/>
              <a:t>, Saba a </a:t>
            </a:r>
            <a:r>
              <a:rPr lang="en-US" err="1"/>
              <a:t>sv</a:t>
            </a:r>
            <a:r>
              <a:rPr lang="en-US"/>
              <a:t>. Martin. (Po </a:t>
            </a:r>
            <a:r>
              <a:rPr lang="en-US" err="1"/>
              <a:t>roce</a:t>
            </a:r>
            <a:r>
              <a:rPr lang="en-US"/>
              <a:t> 1954 </a:t>
            </a:r>
            <a:r>
              <a:rPr lang="en-US" err="1"/>
              <a:t>byly</a:t>
            </a:r>
            <a:r>
              <a:rPr lang="en-US"/>
              <a:t> </a:t>
            </a:r>
            <a:r>
              <a:rPr lang="en-US" err="1"/>
              <a:t>Nizozemské</a:t>
            </a:r>
            <a:r>
              <a:rPr lang="en-US"/>
              <a:t> </a:t>
            </a:r>
            <a:r>
              <a:rPr lang="en-US" err="1"/>
              <a:t>Antily</a:t>
            </a:r>
            <a:r>
              <a:rPr lang="en-US"/>
              <a:t> </a:t>
            </a:r>
            <a:r>
              <a:rPr lang="en-US" err="1"/>
              <a:t>součástí</a:t>
            </a:r>
            <a:r>
              <a:rPr lang="en-US"/>
              <a:t> </a:t>
            </a:r>
            <a:r>
              <a:rPr lang="en-US" err="1"/>
              <a:t>Nizozemska</a:t>
            </a:r>
            <a:r>
              <a:rPr lang="en-US"/>
              <a:t> s </a:t>
            </a:r>
            <a:r>
              <a:rPr lang="en-US" err="1"/>
              <a:t>plnou</a:t>
            </a:r>
            <a:r>
              <a:rPr lang="en-US"/>
              <a:t> </a:t>
            </a:r>
            <a:r>
              <a:rPr lang="en-US" err="1"/>
              <a:t>autonomií</a:t>
            </a:r>
            <a:r>
              <a:rPr lang="en-US"/>
              <a:t> </a:t>
            </a:r>
            <a:r>
              <a:rPr lang="en-US" err="1"/>
              <a:t>ve</a:t>
            </a:r>
            <a:r>
              <a:rPr lang="en-US"/>
              <a:t> </a:t>
            </a:r>
            <a:r>
              <a:rPr lang="en-US" err="1"/>
              <a:t>vnitřních</a:t>
            </a:r>
            <a:r>
              <a:rPr lang="en-US"/>
              <a:t> </a:t>
            </a:r>
            <a:r>
              <a:rPr lang="en-US" err="1"/>
              <a:t>záležitostech</a:t>
            </a:r>
            <a:r>
              <a:rPr lang="en-US"/>
              <a:t>. Aruba se v </a:t>
            </a:r>
            <a:r>
              <a:rPr lang="en-US" err="1"/>
              <a:t>roce</a:t>
            </a:r>
            <a:r>
              <a:rPr lang="en-US"/>
              <a:t> 1986 </a:t>
            </a:r>
            <a:r>
              <a:rPr lang="en-US" err="1"/>
              <a:t>oddělila</a:t>
            </a:r>
            <a:r>
              <a:rPr lang="en-US"/>
              <a:t> od </a:t>
            </a:r>
            <a:r>
              <a:rPr lang="en-US" err="1"/>
              <a:t>federace</a:t>
            </a:r>
            <a:r>
              <a:rPr lang="en-US"/>
              <a:t> a </a:t>
            </a:r>
            <a:r>
              <a:rPr lang="en-US" err="1"/>
              <a:t>stala</a:t>
            </a:r>
            <a:r>
              <a:rPr lang="en-US"/>
              <a:t> se </a:t>
            </a:r>
            <a:r>
              <a:rPr lang="en-US" err="1"/>
              <a:t>samostatným</a:t>
            </a:r>
            <a:r>
              <a:rPr lang="en-US"/>
              <a:t> </a:t>
            </a:r>
            <a:r>
              <a:rPr lang="en-US" err="1"/>
              <a:t>nizozemským</a:t>
            </a:r>
            <a:r>
              <a:rPr lang="en-US"/>
              <a:t> </a:t>
            </a:r>
            <a:r>
              <a:rPr lang="en-US" err="1"/>
              <a:t>územím</a:t>
            </a:r>
            <a:r>
              <a:rPr lang="en-US"/>
              <a:t>. V </a:t>
            </a:r>
            <a:r>
              <a:rPr lang="en-US" err="1"/>
              <a:t>roce</a:t>
            </a:r>
            <a:r>
              <a:rPr lang="en-US"/>
              <a:t> 2006 se </a:t>
            </a:r>
            <a:r>
              <a:rPr lang="en-US" err="1"/>
              <a:t>dohodla</a:t>
            </a:r>
            <a:r>
              <a:rPr lang="en-US"/>
              <a:t> </a:t>
            </a:r>
            <a:r>
              <a:rPr lang="en-US" err="1"/>
              <a:t>nizozemská</a:t>
            </a:r>
            <a:r>
              <a:rPr lang="en-US"/>
              <a:t> </a:t>
            </a:r>
            <a:r>
              <a:rPr lang="en-US" err="1"/>
              <a:t>vláda</a:t>
            </a:r>
            <a:r>
              <a:rPr lang="en-US"/>
              <a:t> a </a:t>
            </a:r>
            <a:r>
              <a:rPr lang="en-US" err="1"/>
              <a:t>zbývajících</a:t>
            </a:r>
            <a:r>
              <a:rPr lang="en-US"/>
              <a:t> </a:t>
            </a:r>
            <a:r>
              <a:rPr lang="en-US" err="1"/>
              <a:t>pět</a:t>
            </a:r>
            <a:r>
              <a:rPr lang="en-US"/>
              <a:t> </a:t>
            </a:r>
            <a:r>
              <a:rPr lang="en-US" err="1"/>
              <a:t>ostrovů</a:t>
            </a:r>
            <a:r>
              <a:rPr lang="en-US"/>
              <a:t> </a:t>
            </a:r>
            <a:r>
              <a:rPr lang="en-US" err="1"/>
              <a:t>Nizozemských</a:t>
            </a:r>
            <a:r>
              <a:rPr lang="en-US"/>
              <a:t> Antil </a:t>
            </a:r>
            <a:r>
              <a:rPr lang="en-US" err="1"/>
              <a:t>rozpustila</a:t>
            </a:r>
            <a:r>
              <a:rPr lang="en-US"/>
              <a:t>. K </a:t>
            </a:r>
            <a:r>
              <a:rPr lang="en-US" err="1"/>
              <a:t>tomu</a:t>
            </a:r>
            <a:r>
              <a:rPr lang="en-US"/>
              <a:t> </a:t>
            </a:r>
            <a:r>
              <a:rPr lang="en-US" err="1"/>
              <a:t>došlo</a:t>
            </a:r>
            <a:r>
              <a:rPr lang="en-US"/>
              <a:t> v </a:t>
            </a:r>
            <a:r>
              <a:rPr lang="en-US" err="1"/>
              <a:t>roce</a:t>
            </a:r>
            <a:r>
              <a:rPr lang="en-US"/>
              <a:t> 2010. Curaçao a </a:t>
            </a:r>
            <a:r>
              <a:rPr lang="en-US" err="1"/>
              <a:t>sv</a:t>
            </a:r>
            <a:r>
              <a:rPr lang="en-US"/>
              <a:t>. Martin se </a:t>
            </a:r>
            <a:r>
              <a:rPr lang="en-US" err="1"/>
              <a:t>staly</a:t>
            </a:r>
            <a:r>
              <a:rPr lang="en-US"/>
              <a:t> </a:t>
            </a:r>
            <a:r>
              <a:rPr lang="en-US" err="1"/>
              <a:t>autonomními</a:t>
            </a:r>
            <a:r>
              <a:rPr lang="en-US"/>
              <a:t> </a:t>
            </a:r>
            <a:r>
              <a:rPr lang="en-US" err="1"/>
              <a:t>zeměmi</a:t>
            </a:r>
            <a:r>
              <a:rPr lang="en-US"/>
              <a:t> v </a:t>
            </a:r>
            <a:r>
              <a:rPr lang="en-US" err="1"/>
              <a:t>rámci</a:t>
            </a:r>
            <a:r>
              <a:rPr lang="en-US"/>
              <a:t> </a:t>
            </a:r>
            <a:r>
              <a:rPr lang="en-US" err="1"/>
              <a:t>království</a:t>
            </a:r>
            <a:r>
              <a:rPr lang="en-US"/>
              <a:t>, </a:t>
            </a:r>
            <a:r>
              <a:rPr lang="en-US" err="1"/>
              <a:t>zatímco</a:t>
            </a:r>
            <a:r>
              <a:rPr lang="en-US"/>
              <a:t> Bonaire, Saba a </a:t>
            </a:r>
            <a:r>
              <a:rPr lang="en-US" err="1"/>
              <a:t>sv</a:t>
            </a:r>
            <a:r>
              <a:rPr lang="en-US"/>
              <a:t>. </a:t>
            </a:r>
            <a:r>
              <a:rPr lang="en-US" err="1"/>
              <a:t>Eustach</a:t>
            </a:r>
            <a:r>
              <a:rPr lang="en-US"/>
              <a:t> se </a:t>
            </a:r>
            <a:r>
              <a:rPr lang="en-US" err="1"/>
              <a:t>staly</a:t>
            </a:r>
            <a:r>
              <a:rPr lang="en-US"/>
              <a:t> </a:t>
            </a:r>
            <a:r>
              <a:rPr lang="en-US" err="1"/>
              <a:t>zvláštními</a:t>
            </a:r>
            <a:r>
              <a:rPr lang="en-US"/>
              <a:t> </a:t>
            </a:r>
            <a:r>
              <a:rPr lang="en-US" err="1"/>
              <a:t>správními</a:t>
            </a:r>
            <a:r>
              <a:rPr lang="en-US"/>
              <a:t> </a:t>
            </a:r>
            <a:r>
              <a:rPr lang="en-US" err="1"/>
              <a:t>obvody</a:t>
            </a:r>
            <a:r>
              <a:rPr lang="en-US"/>
              <a:t> </a:t>
            </a:r>
            <a:r>
              <a:rPr lang="en-US" err="1"/>
              <a:t>Nizozemska</a:t>
            </a:r>
            <a:r>
              <a:rPr lang="en-US"/>
              <a:t>.) </a:t>
            </a:r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35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 </a:t>
            </a:r>
            <a:r>
              <a:rPr lang="en-US" err="1"/>
              <a:t>roce</a:t>
            </a:r>
            <a:r>
              <a:rPr lang="en-US"/>
              <a:t> 1733 </a:t>
            </a:r>
            <a:r>
              <a:rPr lang="en-US" err="1"/>
              <a:t>postihly</a:t>
            </a:r>
            <a:r>
              <a:rPr lang="en-US"/>
              <a:t> </a:t>
            </a:r>
            <a:r>
              <a:rPr lang="en-US" err="1"/>
              <a:t>dánské</a:t>
            </a:r>
            <a:r>
              <a:rPr lang="en-US"/>
              <a:t> </a:t>
            </a:r>
            <a:r>
              <a:rPr lang="en-US" err="1"/>
              <a:t>kolonie</a:t>
            </a:r>
            <a:r>
              <a:rPr lang="en-US"/>
              <a:t> </a:t>
            </a:r>
            <a:r>
              <a:rPr lang="en-US" err="1"/>
              <a:t>katastrofální</a:t>
            </a:r>
            <a:r>
              <a:rPr lang="en-US"/>
              <a:t> </a:t>
            </a:r>
            <a:r>
              <a:rPr lang="en-US" err="1"/>
              <a:t>události</a:t>
            </a:r>
            <a:r>
              <a:rPr lang="en-US"/>
              <a:t>, </a:t>
            </a:r>
            <a:r>
              <a:rPr lang="en-US" err="1"/>
              <a:t>včetně</a:t>
            </a:r>
            <a:r>
              <a:rPr lang="en-US"/>
              <a:t> </a:t>
            </a:r>
            <a:r>
              <a:rPr lang="en-US" err="1"/>
              <a:t>sucha</a:t>
            </a:r>
            <a:r>
              <a:rPr lang="en-US"/>
              <a:t>, </a:t>
            </a:r>
            <a:r>
              <a:rPr lang="en-US" err="1"/>
              <a:t>ničivého</a:t>
            </a:r>
            <a:r>
              <a:rPr lang="en-US"/>
              <a:t> </a:t>
            </a:r>
            <a:r>
              <a:rPr lang="en-US" err="1"/>
              <a:t>hurikánu</a:t>
            </a:r>
            <a:r>
              <a:rPr lang="en-US"/>
              <a:t> a </a:t>
            </a:r>
            <a:r>
              <a:rPr lang="en-US" err="1"/>
              <a:t>nákazy</a:t>
            </a:r>
            <a:r>
              <a:rPr lang="en-US"/>
              <a:t> </a:t>
            </a:r>
            <a:r>
              <a:rPr lang="en-US" err="1"/>
              <a:t>hmyzem</a:t>
            </a:r>
            <a:r>
              <a:rPr lang="en-US"/>
              <a:t>, </a:t>
            </a:r>
            <a:r>
              <a:rPr lang="en-US" err="1"/>
              <a:t>což</a:t>
            </a:r>
            <a:r>
              <a:rPr lang="en-US"/>
              <a:t> </a:t>
            </a:r>
            <a:r>
              <a:rPr lang="en-US" err="1"/>
              <a:t>vedlo</a:t>
            </a:r>
            <a:r>
              <a:rPr lang="en-US"/>
              <a:t> k </a:t>
            </a:r>
            <a:r>
              <a:rPr lang="en-US" err="1"/>
              <a:t>hladovění</a:t>
            </a:r>
            <a:r>
              <a:rPr lang="en-US"/>
              <a:t> a </a:t>
            </a:r>
            <a:r>
              <a:rPr lang="en-US" err="1"/>
              <a:t>utrpení</a:t>
            </a:r>
            <a:r>
              <a:rPr lang="en-US"/>
              <a:t> </a:t>
            </a:r>
            <a:r>
              <a:rPr lang="en-US" err="1"/>
              <a:t>mezi</a:t>
            </a:r>
            <a:r>
              <a:rPr lang="en-US"/>
              <a:t> </a:t>
            </a:r>
            <a:r>
              <a:rPr lang="en-US" err="1"/>
              <a:t>obyvateli</a:t>
            </a:r>
            <a:r>
              <a:rPr lang="en-US"/>
              <a:t>, </a:t>
            </a:r>
            <a:r>
              <a:rPr lang="en-US" err="1"/>
              <a:t>zejména</a:t>
            </a:r>
            <a:r>
              <a:rPr lang="en-US"/>
              <a:t> </a:t>
            </a:r>
            <a:r>
              <a:rPr lang="en-US" err="1"/>
              <a:t>otroky</a:t>
            </a:r>
            <a:r>
              <a:rPr lang="en-US"/>
              <a:t>. V </a:t>
            </a:r>
            <a:r>
              <a:rPr lang="en-US" err="1"/>
              <a:t>září</a:t>
            </a:r>
            <a:r>
              <a:rPr lang="en-US"/>
              <a:t> </a:t>
            </a:r>
            <a:r>
              <a:rPr lang="en-US" err="1"/>
              <a:t>byl</a:t>
            </a:r>
            <a:r>
              <a:rPr lang="en-US"/>
              <a:t> </a:t>
            </a:r>
            <a:r>
              <a:rPr lang="en-US" err="1"/>
              <a:t>zaveden</a:t>
            </a:r>
            <a:r>
              <a:rPr lang="en-US"/>
              <a:t> </a:t>
            </a:r>
            <a:r>
              <a:rPr lang="en-US" err="1"/>
              <a:t>přísný</a:t>
            </a:r>
            <a:r>
              <a:rPr lang="en-US"/>
              <a:t> </a:t>
            </a:r>
            <a:r>
              <a:rPr lang="en-US" err="1"/>
              <a:t>mandát</a:t>
            </a:r>
            <a:r>
              <a:rPr lang="en-US"/>
              <a:t>, </a:t>
            </a:r>
            <a:r>
              <a:rPr lang="en-US" err="1"/>
              <a:t>ukládající</a:t>
            </a:r>
            <a:r>
              <a:rPr lang="en-US"/>
              <a:t> </a:t>
            </a:r>
            <a:r>
              <a:rPr lang="en-US" err="1"/>
              <a:t>tvrdé</a:t>
            </a:r>
            <a:r>
              <a:rPr lang="en-US"/>
              <a:t> </a:t>
            </a:r>
            <a:r>
              <a:rPr lang="en-US" err="1"/>
              <a:t>tresty</a:t>
            </a:r>
            <a:r>
              <a:rPr lang="en-US"/>
              <a:t> </a:t>
            </a:r>
            <a:r>
              <a:rPr lang="en-US" err="1"/>
              <a:t>špatně</a:t>
            </a:r>
            <a:r>
              <a:rPr lang="en-US"/>
              <a:t> se </a:t>
            </a:r>
            <a:r>
              <a:rPr lang="en-US" err="1"/>
              <a:t>chovajícím</a:t>
            </a:r>
            <a:r>
              <a:rPr lang="en-US"/>
              <a:t> </a:t>
            </a:r>
            <a:r>
              <a:rPr lang="en-US" err="1"/>
              <a:t>otrokům</a:t>
            </a:r>
            <a:r>
              <a:rPr lang="en-US"/>
              <a:t>, aby se </a:t>
            </a:r>
            <a:r>
              <a:rPr lang="en-US" err="1"/>
              <a:t>zvládl</a:t>
            </a:r>
            <a:r>
              <a:rPr lang="en-US"/>
              <a:t> </a:t>
            </a:r>
            <a:r>
              <a:rPr lang="en-US" err="1"/>
              <a:t>nepořádek</a:t>
            </a:r>
            <a:r>
              <a:rPr lang="en-US"/>
              <a:t>. Tyto </a:t>
            </a:r>
            <a:r>
              <a:rPr lang="en-US" err="1"/>
              <a:t>faktory</a:t>
            </a:r>
            <a:r>
              <a:rPr lang="en-US"/>
              <a:t> </a:t>
            </a:r>
            <a:r>
              <a:rPr lang="en-US" err="1"/>
              <a:t>vedly</a:t>
            </a:r>
            <a:r>
              <a:rPr lang="en-US"/>
              <a:t> k </a:t>
            </a:r>
            <a:r>
              <a:rPr lang="en-US" err="1"/>
              <a:t>vzpouře</a:t>
            </a:r>
            <a:r>
              <a:rPr lang="en-US"/>
              <a:t> </a:t>
            </a:r>
            <a:r>
              <a:rPr lang="en-US" err="1"/>
              <a:t>otroků</a:t>
            </a:r>
            <a:r>
              <a:rPr lang="en-US"/>
              <a:t> v </a:t>
            </a:r>
            <a:r>
              <a:rPr lang="en-US" err="1"/>
              <a:t>listopadu</a:t>
            </a:r>
            <a:r>
              <a:rPr lang="en-US"/>
              <a:t> </a:t>
            </a:r>
            <a:r>
              <a:rPr lang="en-US" err="1"/>
              <a:t>roku</a:t>
            </a:r>
            <a:r>
              <a:rPr lang="en-US"/>
              <a:t> 1733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ostrově</a:t>
            </a:r>
            <a:r>
              <a:rPr lang="en-US"/>
              <a:t> </a:t>
            </a:r>
            <a:r>
              <a:rPr lang="en-US" err="1"/>
              <a:t>Svatý</a:t>
            </a:r>
            <a:r>
              <a:rPr lang="en-US"/>
              <a:t> Jan, </a:t>
            </a:r>
            <a:r>
              <a:rPr lang="en-US" err="1"/>
              <a:t>která</a:t>
            </a:r>
            <a:r>
              <a:rPr lang="en-US"/>
              <a:t> </a:t>
            </a:r>
            <a:r>
              <a:rPr lang="en-US" err="1"/>
              <a:t>byla</a:t>
            </a:r>
            <a:r>
              <a:rPr lang="en-US"/>
              <a:t> </a:t>
            </a:r>
            <a:r>
              <a:rPr lang="en-US" err="1"/>
              <a:t>pokusem</a:t>
            </a:r>
            <a:r>
              <a:rPr lang="en-US"/>
              <a:t> o </a:t>
            </a:r>
            <a:r>
              <a:rPr lang="en-US" err="1"/>
              <a:t>osvobození</a:t>
            </a:r>
            <a:r>
              <a:rPr lang="en-US"/>
              <a:t>. </a:t>
            </a:r>
            <a:r>
              <a:rPr lang="en-US" err="1"/>
              <a:t>Cílem</a:t>
            </a:r>
            <a:r>
              <a:rPr lang="en-US"/>
              <a:t> </a:t>
            </a:r>
            <a:r>
              <a:rPr lang="en-US" err="1"/>
              <a:t>bylo</a:t>
            </a:r>
            <a:r>
              <a:rPr lang="en-US"/>
              <a:t> </a:t>
            </a:r>
            <a:r>
              <a:rPr lang="en-US" err="1"/>
              <a:t>vyhnat</a:t>
            </a:r>
            <a:r>
              <a:rPr lang="en-US"/>
              <a:t> </a:t>
            </a:r>
            <a:r>
              <a:rPr lang="en-US" err="1"/>
              <a:t>všechny</a:t>
            </a:r>
            <a:r>
              <a:rPr lang="en-US"/>
              <a:t> </a:t>
            </a:r>
            <a:r>
              <a:rPr lang="en-US" err="1"/>
              <a:t>Evropany</a:t>
            </a:r>
            <a:r>
              <a:rPr lang="en-US"/>
              <a:t> z </a:t>
            </a:r>
            <a:r>
              <a:rPr lang="en-US" err="1"/>
              <a:t>ostrova</a:t>
            </a:r>
            <a:r>
              <a:rPr lang="en-US"/>
              <a:t> a </a:t>
            </a:r>
            <a:r>
              <a:rPr lang="en-US" err="1"/>
              <a:t>vytvořit</a:t>
            </a:r>
            <a:r>
              <a:rPr lang="en-US"/>
              <a:t> </a:t>
            </a:r>
            <a:r>
              <a:rPr lang="en-US" err="1"/>
              <a:t>první</a:t>
            </a:r>
            <a:r>
              <a:rPr lang="en-US"/>
              <a:t> </a:t>
            </a:r>
            <a:r>
              <a:rPr lang="en-US" err="1"/>
              <a:t>svobodný</a:t>
            </a:r>
            <a:r>
              <a:rPr lang="en-US"/>
              <a:t> </a:t>
            </a:r>
            <a:r>
              <a:rPr lang="en-US" err="1"/>
              <a:t>africký</a:t>
            </a:r>
            <a:r>
              <a:rPr lang="en-US"/>
              <a:t> </a:t>
            </a:r>
            <a:r>
              <a:rPr lang="en-US" err="1"/>
              <a:t>stát</a:t>
            </a:r>
            <a:r>
              <a:rPr lang="en-US"/>
              <a:t> v </a:t>
            </a:r>
            <a:r>
              <a:rPr lang="en-US" err="1"/>
              <a:t>Americe</a:t>
            </a:r>
            <a:r>
              <a:rPr lang="en-US"/>
              <a:t>. </a:t>
            </a:r>
            <a:r>
              <a:rPr lang="en-US" err="1"/>
              <a:t>Vzpoura</a:t>
            </a:r>
            <a:r>
              <a:rPr lang="en-US"/>
              <a:t> </a:t>
            </a:r>
            <a:r>
              <a:rPr lang="en-US" err="1"/>
              <a:t>trvala</a:t>
            </a:r>
            <a:r>
              <a:rPr lang="en-US"/>
              <a:t> </a:t>
            </a:r>
            <a:r>
              <a:rPr lang="en-US" err="1"/>
              <a:t>půl</a:t>
            </a:r>
            <a:r>
              <a:rPr lang="en-US"/>
              <a:t> </a:t>
            </a:r>
            <a:r>
              <a:rPr lang="en-US" err="1"/>
              <a:t>roku</a:t>
            </a:r>
            <a:r>
              <a:rPr lang="en-US"/>
              <a:t> a </a:t>
            </a:r>
            <a:r>
              <a:rPr lang="en-US" err="1"/>
              <a:t>skončila</a:t>
            </a:r>
            <a:r>
              <a:rPr lang="en-US"/>
              <a:t> v </a:t>
            </a:r>
            <a:r>
              <a:rPr lang="en-US" err="1"/>
              <a:t>květnu</a:t>
            </a:r>
            <a:r>
              <a:rPr lang="en-US"/>
              <a:t> 1734, </a:t>
            </a:r>
            <a:r>
              <a:rPr lang="en-US" err="1"/>
              <a:t>kdy</a:t>
            </a:r>
            <a:r>
              <a:rPr lang="en-US"/>
              <a:t> </a:t>
            </a:r>
            <a:r>
              <a:rPr lang="en-US" err="1"/>
              <a:t>Dánové</a:t>
            </a:r>
            <a:r>
              <a:rPr lang="en-US"/>
              <a:t> </a:t>
            </a:r>
            <a:r>
              <a:rPr lang="en-US" err="1"/>
              <a:t>dostali</a:t>
            </a:r>
            <a:r>
              <a:rPr lang="en-US"/>
              <a:t> posily od </a:t>
            </a:r>
            <a:r>
              <a:rPr lang="en-US" err="1"/>
              <a:t>francouzské</a:t>
            </a:r>
            <a:r>
              <a:rPr lang="en-US"/>
              <a:t> </a:t>
            </a:r>
            <a:r>
              <a:rPr lang="en-US" err="1"/>
              <a:t>námořní</a:t>
            </a:r>
            <a:r>
              <a:rPr lang="en-US"/>
              <a:t> </a:t>
            </a:r>
            <a:r>
              <a:rPr lang="en-US" err="1"/>
              <a:t>pěchoty</a:t>
            </a:r>
            <a:r>
              <a:rPr lang="en-US"/>
              <a:t> z </a:t>
            </a:r>
            <a:r>
              <a:rPr lang="en-US" err="1"/>
              <a:t>Martiniku</a:t>
            </a:r>
            <a:r>
              <a:rPr lang="en-US"/>
              <a:t>, </a:t>
            </a:r>
            <a:r>
              <a:rPr lang="en-US" err="1"/>
              <a:t>která</a:t>
            </a:r>
            <a:r>
              <a:rPr lang="en-US"/>
              <a:t> </a:t>
            </a:r>
            <a:r>
              <a:rPr lang="en-US" err="1"/>
              <a:t>pronásledovala</a:t>
            </a:r>
            <a:r>
              <a:rPr lang="en-US"/>
              <a:t> </a:t>
            </a:r>
            <a:r>
              <a:rPr lang="en-US" err="1"/>
              <a:t>vzbouřené</a:t>
            </a:r>
            <a:r>
              <a:rPr lang="en-US"/>
              <a:t> </a:t>
            </a:r>
            <a:r>
              <a:rPr lang="en-US" err="1"/>
              <a:t>otroky</a:t>
            </a:r>
            <a:r>
              <a:rPr lang="en-US"/>
              <a:t>. Ke </a:t>
            </a:r>
            <a:r>
              <a:rPr lang="en-US" err="1"/>
              <a:t>vzpourám</a:t>
            </a:r>
            <a:r>
              <a:rPr lang="en-US"/>
              <a:t> </a:t>
            </a:r>
            <a:r>
              <a:rPr lang="en-US" err="1"/>
              <a:t>docházelo</a:t>
            </a:r>
            <a:r>
              <a:rPr lang="en-US"/>
              <a:t> </a:t>
            </a:r>
            <a:r>
              <a:rPr lang="en-US" err="1"/>
              <a:t>také</a:t>
            </a:r>
            <a:r>
              <a:rPr lang="en-US"/>
              <a:t> po </a:t>
            </a:r>
            <a:r>
              <a:rPr lang="en-US" err="1"/>
              <a:t>zrušení</a:t>
            </a:r>
            <a:r>
              <a:rPr lang="en-US"/>
              <a:t> </a:t>
            </a:r>
            <a:r>
              <a:rPr lang="en-US" err="1"/>
              <a:t>otroctví</a:t>
            </a:r>
            <a:r>
              <a:rPr lang="en-US"/>
              <a:t> v </a:t>
            </a:r>
            <a:r>
              <a:rPr lang="en-US" err="1"/>
              <a:t>roce</a:t>
            </a:r>
            <a:r>
              <a:rPr lang="en-US"/>
              <a:t> 1848. </a:t>
            </a:r>
            <a:r>
              <a:rPr lang="en-US" err="1"/>
              <a:t>Příkladem</a:t>
            </a:r>
            <a:r>
              <a:rPr lang="en-US"/>
              <a:t> je </a:t>
            </a:r>
            <a:r>
              <a:rPr lang="en-US" err="1"/>
              <a:t>dělnická</a:t>
            </a:r>
            <a:r>
              <a:rPr lang="en-US"/>
              <a:t> </a:t>
            </a:r>
            <a:r>
              <a:rPr lang="en-US" err="1"/>
              <a:t>vzpoura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ostrově</a:t>
            </a:r>
            <a:r>
              <a:rPr lang="en-US"/>
              <a:t> St Croix v </a:t>
            </a:r>
            <a:r>
              <a:rPr lang="en-US" err="1"/>
              <a:t>roce</a:t>
            </a:r>
            <a:r>
              <a:rPr lang="en-US"/>
              <a:t> 1878, </a:t>
            </a:r>
            <a:r>
              <a:rPr lang="en-US" err="1"/>
              <a:t>Fireburn</a:t>
            </a:r>
            <a:r>
              <a:rPr lang="en-US"/>
              <a:t>.</a:t>
            </a:r>
          </a:p>
          <a:p>
            <a:r>
              <a:rPr lang="en-US">
                <a:ea typeface="Calibri"/>
                <a:cs typeface="Calibri"/>
              </a:rPr>
              <a:t>Mapa z </a:t>
            </a:r>
            <a:r>
              <a:rPr lang="en-US" err="1">
                <a:ea typeface="Calibri"/>
                <a:cs typeface="Calibri"/>
              </a:rPr>
              <a:t>roku</a:t>
            </a:r>
            <a:r>
              <a:rPr lang="en-US">
                <a:ea typeface="Calibri"/>
                <a:cs typeface="Calibri"/>
              </a:rPr>
              <a:t> 1917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62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"Washington jako farmář na Mount </a:t>
            </a:r>
            <a:r>
              <a:rPr lang="cs-CZ" err="1"/>
              <a:t>Vernonu</a:t>
            </a:r>
            <a:r>
              <a:rPr lang="cs-CZ"/>
              <a:t>", 1851, autor </a:t>
            </a:r>
            <a:r>
              <a:rPr lang="cs-CZ" err="1"/>
              <a:t>Junius</a:t>
            </a:r>
            <a:r>
              <a:rPr lang="cs-CZ"/>
              <a:t> </a:t>
            </a:r>
            <a:r>
              <a:rPr lang="cs-CZ" err="1"/>
              <a:t>Brutus</a:t>
            </a:r>
            <a:r>
              <a:rPr lang="cs-CZ"/>
              <a:t> </a:t>
            </a:r>
            <a:r>
              <a:rPr lang="cs-CZ" err="1"/>
              <a:t>Stearns</a:t>
            </a:r>
            <a:r>
              <a:rPr lang="cs-CZ"/>
              <a:t>. V roce 1779 pracovalo v Mount </a:t>
            </a:r>
            <a:r>
              <a:rPr lang="cs-CZ" err="1"/>
              <a:t>Vernonu</a:t>
            </a:r>
            <a:r>
              <a:rPr lang="cs-CZ"/>
              <a:t> 317 otroků.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84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Nová Anglie (</a:t>
            </a:r>
            <a:r>
              <a:rPr lang="en-US"/>
              <a:t>Maine, New Hampshire, Vermont, Massachusetts, Rhode Island a Connecticut.)</a:t>
            </a:r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09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Otroci</a:t>
            </a:r>
            <a:r>
              <a:rPr lang="en-US"/>
              <a:t> s </a:t>
            </a:r>
            <a:r>
              <a:rPr lang="en-US" err="1"/>
              <a:t>bavlnou</a:t>
            </a:r>
            <a:r>
              <a:rPr lang="en-US"/>
              <a:t>, </a:t>
            </a:r>
            <a:r>
              <a:rPr lang="en-US" err="1"/>
              <a:t>kterou</a:t>
            </a:r>
            <a:r>
              <a:rPr lang="en-US"/>
              <a:t> </a:t>
            </a:r>
            <a:r>
              <a:rPr lang="en-US" err="1"/>
              <a:t>sklidili</a:t>
            </a:r>
            <a:r>
              <a:rPr lang="en-US"/>
              <a:t>; Georgia, </a:t>
            </a:r>
            <a:r>
              <a:rPr lang="en-US" err="1"/>
              <a:t>kolem</a:t>
            </a:r>
            <a:r>
              <a:rPr lang="en-US"/>
              <a:t> </a:t>
            </a:r>
            <a:r>
              <a:rPr lang="en-US" err="1"/>
              <a:t>roku</a:t>
            </a:r>
            <a:r>
              <a:rPr lang="en-US"/>
              <a:t> 1850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Angličtí plantážníci tabáku na Barbadosu, 1726.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8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Tento</a:t>
            </a:r>
            <a:r>
              <a:rPr lang="en-US"/>
              <a:t> </a:t>
            </a:r>
            <a:r>
              <a:rPr lang="en-US" err="1"/>
              <a:t>obrázek</a:t>
            </a:r>
            <a:r>
              <a:rPr lang="en-US"/>
              <a:t> </a:t>
            </a:r>
            <a:r>
              <a:rPr lang="en-US" err="1"/>
              <a:t>zachycuje</a:t>
            </a:r>
            <a:r>
              <a:rPr lang="en-US"/>
              <a:t> </a:t>
            </a:r>
            <a:r>
              <a:rPr lang="en-US" err="1"/>
              <a:t>Johna</a:t>
            </a:r>
            <a:r>
              <a:rPr lang="en-US"/>
              <a:t> </a:t>
            </a:r>
            <a:r>
              <a:rPr lang="en-US" err="1"/>
              <a:t>Whitea</a:t>
            </a:r>
            <a:r>
              <a:rPr lang="en-US"/>
              <a:t>, jak se v </a:t>
            </a:r>
            <a:r>
              <a:rPr lang="en-US" err="1"/>
              <a:t>roce</a:t>
            </a:r>
            <a:r>
              <a:rPr lang="en-US"/>
              <a:t> 1590 </a:t>
            </a:r>
            <a:r>
              <a:rPr lang="en-US" err="1"/>
              <a:t>vrací</a:t>
            </a:r>
            <a:r>
              <a:rPr lang="en-US"/>
              <a:t> do </a:t>
            </a:r>
            <a:r>
              <a:rPr lang="en-US" err="1"/>
              <a:t>kolonie</a:t>
            </a:r>
            <a:r>
              <a:rPr lang="en-US"/>
              <a:t> Roanoke, aby </a:t>
            </a:r>
            <a:r>
              <a:rPr lang="en-US" err="1"/>
              <a:t>objevil</a:t>
            </a:r>
            <a:r>
              <a:rPr lang="en-US"/>
              <a:t> </a:t>
            </a:r>
            <a:r>
              <a:rPr lang="en-US" err="1"/>
              <a:t>opuštěnou</a:t>
            </a:r>
            <a:r>
              <a:rPr lang="en-US"/>
              <a:t> </a:t>
            </a:r>
            <a:r>
              <a:rPr lang="en-US" err="1"/>
              <a:t>osadu</a:t>
            </a:r>
            <a:endParaRPr lang="cs-CZ" err="1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2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err="1"/>
              <a:t>Černoch</a:t>
            </a:r>
            <a:r>
              <a:rPr lang="en-US"/>
              <a:t> </a:t>
            </a:r>
            <a:r>
              <a:rPr lang="en-US" err="1"/>
              <a:t>jako</a:t>
            </a:r>
            <a:r>
              <a:rPr lang="en-US"/>
              <a:t> </a:t>
            </a:r>
            <a:r>
              <a:rPr lang="en-US" err="1"/>
              <a:t>ústřední</a:t>
            </a:r>
            <a:r>
              <a:rPr lang="en-US"/>
              <a:t> </a:t>
            </a:r>
            <a:r>
              <a:rPr lang="en-US" err="1"/>
              <a:t>postava</a:t>
            </a:r>
            <a:r>
              <a:rPr lang="en-US"/>
              <a:t> </a:t>
            </a:r>
            <a:r>
              <a:rPr lang="en-US" err="1"/>
              <a:t>obrazu</a:t>
            </a:r>
            <a:r>
              <a:rPr lang="en-US"/>
              <a:t> Williama </a:t>
            </a:r>
            <a:r>
              <a:rPr lang="en-US" err="1"/>
              <a:t>Hogartha</a:t>
            </a:r>
            <a:r>
              <a:rPr lang="en-US"/>
              <a:t> z </a:t>
            </a:r>
            <a:r>
              <a:rPr lang="en-US" err="1"/>
              <a:t>jeho</a:t>
            </a:r>
            <a:r>
              <a:rPr lang="en-US"/>
              <a:t> </a:t>
            </a:r>
            <a:r>
              <a:rPr lang="en-US" err="1"/>
              <a:t>satirického</a:t>
            </a:r>
            <a:r>
              <a:rPr lang="en-US"/>
              <a:t> </a:t>
            </a:r>
            <a:r>
              <a:rPr lang="en-US" err="1"/>
              <a:t>cyklu</a:t>
            </a:r>
            <a:r>
              <a:rPr lang="en-US"/>
              <a:t> Marriage `a-la-mode (1743–1744)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BEB93-96A4-4280-80BF-598D4D3E3973}" type="slidenum">
              <a:rPr lang="cs-CZ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01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topic/American-colonies" TargetMode="External"/><Relationship Id="rId3" Type="http://schemas.openxmlformats.org/officeDocument/2006/relationships/hyperlink" Target="https://dl1.cuni.cz/pluginfile.php/886427/mod_resource/content/1/Otroctv%C3%AD_72dpi-189-350.pdf" TargetMode="External"/><Relationship Id="rId7" Type="http://schemas.openxmlformats.org/officeDocument/2006/relationships/hyperlink" Target="https://www.britannica.com/place/Lost-Colony" TargetMode="External"/><Relationship Id="rId2" Type="http://schemas.openxmlformats.org/officeDocument/2006/relationships/hyperlink" Target="https://dl1.cuni.cz/pluginfile.php/886426/mod_resource/content/1/Otroctv%C3%AD_72dpi-1-18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nmarkshistorien.dk/vis/materiale/de-dansk-vestindiske-oeer-efter-1917" TargetMode="External"/><Relationship Id="rId11" Type="http://schemas.openxmlformats.org/officeDocument/2006/relationships/hyperlink" Target="https://www.bbc.com/news/world-us-canada-52992795" TargetMode="External"/><Relationship Id="rId5" Type="http://schemas.openxmlformats.org/officeDocument/2006/relationships/hyperlink" Target="https://natmus.dk/historisk-viden/temaer/danmarks-kolonier/dansk-vestindien/" TargetMode="External"/><Relationship Id="rId10" Type="http://schemas.openxmlformats.org/officeDocument/2006/relationships/hyperlink" Target="https://www.liverpoolmuseums.org.uk/archaeologyofslavery/slavery-caribbean" TargetMode="External"/><Relationship Id="rId4" Type="http://schemas.openxmlformats.org/officeDocument/2006/relationships/hyperlink" Target="https://historyguild.org/how-war-with-spain-created-the-dutch-colonial-empire/" TargetMode="External"/><Relationship Id="rId9" Type="http://schemas.openxmlformats.org/officeDocument/2006/relationships/hyperlink" Target="https://www.battlefields.org/learn/articles/slavery-in-the-coloni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Novověké otrokářství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ea typeface="Calibri"/>
                <a:cs typeface="Calibri"/>
              </a:rPr>
              <a:t>Haspeklová</a:t>
            </a:r>
            <a:r>
              <a:rPr lang="cs-CZ">
                <a:ea typeface="Calibri"/>
                <a:cs typeface="Calibri"/>
              </a:rPr>
              <a:t>, Ševelová, </a:t>
            </a:r>
            <a:r>
              <a:rPr lang="cs-CZ" err="1">
                <a:ea typeface="Calibri"/>
                <a:cs typeface="Calibri"/>
              </a:rPr>
              <a:t>Škabroudová</a:t>
            </a:r>
            <a:r>
              <a:rPr lang="cs-CZ">
                <a:ea typeface="Calibri"/>
                <a:cs typeface="Calibri"/>
              </a:rPr>
              <a:t>, Tupá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34AF2-0817-8B92-DA2E-E68F1BB4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Španělská expanze a otrocký systém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229E1C-BBC8-2761-1EB7-811C8318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2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počátky kolonizace byly spojeny s otroctvím, které bylo ve Španělsku známé a praktikované </a:t>
            </a:r>
            <a:endParaRPr lang="en-US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Španělé začali zotročovat domorodce z Kanárských ostrovů -&gt; záminkou byla "spravedlivá válka"</a:t>
            </a:r>
            <a:endParaRPr lang="en-US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debaty o právech domorodců -&gt; vydání nových zákonů zakazujících zotročování domorodců a upravující zacházení s nimi</a:t>
            </a:r>
            <a:endParaRPr lang="en-US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černí otroci se stali důležitou pracovní silou na plantážích</a:t>
            </a:r>
            <a:endParaRPr lang="en-US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39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39D440C-0B72-A90D-8C85-5753E5DA8615}"/>
              </a:ext>
            </a:extLst>
          </p:cNvPr>
          <p:cNvSpPr txBox="1"/>
          <p:nvPr/>
        </p:nvSpPr>
        <p:spPr>
          <a:xfrm>
            <a:off x="9514877" y="162552"/>
            <a:ext cx="249241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>
                <a:ea typeface="Calibri"/>
                <a:cs typeface="Calibri"/>
              </a:rPr>
              <a:t>portrét holandské rodiny s černým otrokem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56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767895E-6DAF-075C-F3F5-257EE264C09A}"/>
              </a:ext>
            </a:extLst>
          </p:cNvPr>
          <p:cNvSpPr txBox="1"/>
          <p:nvPr/>
        </p:nvSpPr>
        <p:spPr>
          <a:xfrm>
            <a:off x="198348" y="263410"/>
            <a:ext cx="260743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>
                <a:ea typeface="Calibri"/>
                <a:cs typeface="Calibri"/>
              </a:rPr>
              <a:t>černoši pracující na plantážích cukrové třtiny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410951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0C94E22-BC2B-1470-E267-095EF99F99F6}"/>
              </a:ext>
            </a:extLst>
          </p:cNvPr>
          <p:cNvSpPr txBox="1"/>
          <p:nvPr/>
        </p:nvSpPr>
        <p:spPr>
          <a:xfrm>
            <a:off x="342122" y="248816"/>
            <a:ext cx="202515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>
                <a:ea typeface="Calibri"/>
                <a:cs typeface="Calibri"/>
              </a:rPr>
              <a:t>černoši pracující na rýžovištích zlata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52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0983B30-659B-FB08-FB8A-217E65DA16CB}"/>
              </a:ext>
            </a:extLst>
          </p:cNvPr>
          <p:cNvSpPr txBox="1"/>
          <p:nvPr/>
        </p:nvSpPr>
        <p:spPr>
          <a:xfrm>
            <a:off x="342122" y="410560"/>
            <a:ext cx="225519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>
                <a:ea typeface="Calibri"/>
                <a:cs typeface="Calibri"/>
              </a:rPr>
              <a:t>kruté zacházení s černými otroky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252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FD148-47D5-561A-5C53-D21FAD962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Proměny v koloniálním Karibiku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94951F-4996-CFF6-BE18-6A63F71E1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210"/>
            <a:ext cx="10501223" cy="50055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černoši produkovali plodiny na export </a:t>
            </a:r>
          </a:p>
          <a:p>
            <a:r>
              <a:rPr lang="cs-CZ">
                <a:ea typeface="Calibri"/>
                <a:cs typeface="Calibri"/>
              </a:rPr>
              <a:t>nákladová efektivnost brazilského cukru vedla k omezení pěstování cukrové třtiny na Kubě </a:t>
            </a:r>
          </a:p>
          <a:p>
            <a:r>
              <a:rPr lang="cs-CZ">
                <a:ea typeface="Calibri"/>
                <a:cs typeface="Calibri"/>
              </a:rPr>
              <a:t>katolická církev přijímala otroctví, ale vyzývala k lidskému zacházení, což odráželo právní tradice Iberského poloostrova </a:t>
            </a:r>
          </a:p>
          <a:p>
            <a:r>
              <a:rPr lang="cs-CZ">
                <a:ea typeface="Calibri"/>
                <a:cs typeface="Calibri"/>
              </a:rPr>
              <a:t>omezení obchodu s otroky -&gt; odůvodněno šířením křesťanství </a:t>
            </a:r>
          </a:p>
          <a:p>
            <a:r>
              <a:rPr lang="cs-CZ">
                <a:ea typeface="Calibri"/>
                <a:cs typeface="Calibri"/>
              </a:rPr>
              <a:t>uprchlí otroci zakládali opevněné osady a vytvářeli komunity, které vzdorovaly španělským úřadům </a:t>
            </a:r>
          </a:p>
          <a:p>
            <a:r>
              <a:rPr lang="cs-CZ">
                <a:ea typeface="Calibri"/>
                <a:cs typeface="Calibri"/>
              </a:rPr>
              <a:t>vznik míšeneckých skupin -&gt; boj proti kolonialistům</a:t>
            </a:r>
          </a:p>
          <a:p>
            <a:r>
              <a:rPr lang="cs-CZ">
                <a:ea typeface="Calibri"/>
                <a:cs typeface="Calibri"/>
              </a:rPr>
              <a:t>Latinská Amerika je ovlivněna španělským kolonialismem dodnes </a:t>
            </a:r>
          </a:p>
        </p:txBody>
      </p:sp>
      <p:pic>
        <p:nvPicPr>
          <p:cNvPr id="5" name="Obrázek 4" descr="Obsah obrázku koruna, umění, erbovní znak&#10;&#10;Popis se vygeneroval automaticky.">
            <a:extLst>
              <a:ext uri="{FF2B5EF4-FFF2-40B4-BE49-F238E27FC236}">
                <a16:creationId xmlns:a16="http://schemas.microsoft.com/office/drawing/2014/main" id="{3575D03D-AADD-0C02-F308-FECB395425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03" y="278921"/>
            <a:ext cx="1204055" cy="1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obraz, venku, loď, kresba&#10;&#10;Popis se vygeneroval automaticky.">
            <a:extLst>
              <a:ext uri="{FF2B5EF4-FFF2-40B4-BE49-F238E27FC236}">
                <a16:creationId xmlns:a16="http://schemas.microsoft.com/office/drawing/2014/main" id="{CFE9D548-A40F-9EB8-73DB-0C5778DD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FFEC72-EE08-DEF1-AF34-395C4A2E8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Otroctví v portugalských koloniích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5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2D588-195F-DD82-19C1-2D46AC2A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Otroctví a jeho význam v produkci cukru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BF976E8-089F-E1F4-99C7-F2525A76D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otroctví bylo běžné v portugalských koloniích až do konce středověku </a:t>
            </a:r>
            <a:endParaRPr lang="cs-CZ" err="1">
              <a:cs typeface="Calibri"/>
            </a:endParaRPr>
          </a:p>
          <a:p>
            <a:r>
              <a:rPr lang="cs-CZ">
                <a:cs typeface="Calibri"/>
              </a:rPr>
              <a:t>portugalské zákony a místní zvyklosti stanovily pravidla pro zacházení s otroky bez ohledu na jejich náboženské vyznání 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brazilská kolonie byla součástí rozsáhlého portugalského obchodně-koloniálního impéria zaměřeného na zisk z cukru 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cukrová třtina = významný zdroj zisku pro Portugalce v Brazílii 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Brazílie se stala dodavatelem cukru do Evropy </a:t>
            </a:r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78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96F11-660E-34E0-315C-E01C76B9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Vliv otroctví na společnost a ekonomiku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3AA2C-AFA1-CB65-1459-0A1E6C57A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355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obchod s otroky byl důležitou součástí ekonomiky Portugalska a financoval expanzi na americkém území</a:t>
            </a:r>
            <a:endParaRPr lang="cs-CZ"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Portugalci ovládli obchod s africkými otroky </a:t>
            </a:r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s otroky bylo v Brazílii zacházeno jako se zbožím a byli využívání jako pracovní síla na plantážích a v cukrovarech </a:t>
            </a:r>
            <a:endParaRPr lang="cs-CZ"/>
          </a:p>
          <a:p>
            <a:r>
              <a:rPr lang="cs-CZ">
                <a:cs typeface="Calibri"/>
              </a:rPr>
              <a:t>Jezuité se postavili proti zotročování domorodců a prosazovali ochranu Indiánů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objev zlata -&gt; zlato poskytlo Portugalsku finanční injekci</a:t>
            </a:r>
            <a:endParaRPr lang="cs-CZ">
              <a:ea typeface="Calibri" panose="020F0502020204030204"/>
              <a:cs typeface="Calibri"/>
            </a:endParaRPr>
          </a:p>
          <a:p>
            <a:r>
              <a:rPr lang="cs-CZ">
                <a:cs typeface="Calibri"/>
              </a:rPr>
              <a:t>rozvoj plantážního hospodaření a obchodu s cukrem -&gt; zvyšování dovozu otroků do Brazílie </a:t>
            </a:r>
            <a:endParaRPr lang="cs-CZ">
              <a:ea typeface="Calibri"/>
              <a:cs typeface="Calibri"/>
            </a:endParaRPr>
          </a:p>
          <a:p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90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901ED-F4AC-45FA-2DB6-D8B93DB6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Důsledky otroctví </a:t>
            </a:r>
            <a:endParaRPr lang="cs-CZ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F0E538-41D9-D49B-26A6-9B7F24FEB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otroctví hluboce ovlivnilo brazilskou společnost a kulturu -&gt; šíření rasových předsudků </a:t>
            </a:r>
          </a:p>
          <a:p>
            <a:r>
              <a:rPr lang="cs-CZ">
                <a:ea typeface="Calibri"/>
                <a:cs typeface="Calibri"/>
              </a:rPr>
              <a:t>uprchlí otroci zakládali osady v nekolonizovaném vnitrozemí -&gt; zdroj neklidu a nejistoty </a:t>
            </a: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6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81C50-3966-2C17-79B2-CF9E28DA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Zdroje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65EDDD-EA6B-44C5-7196-E4D23E0FD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sz="2400">
                <a:cs typeface="Calibri"/>
              </a:rPr>
              <a:t>KŘÍŽOVÁ, Markéta, 2013. </a:t>
            </a:r>
            <a:r>
              <a:rPr lang="cs-CZ" sz="2400" i="1">
                <a:cs typeface="Calibri"/>
              </a:rPr>
              <a:t>Otroctví v novém světě od 15. do 19. století.</a:t>
            </a:r>
            <a:r>
              <a:rPr lang="cs-CZ" sz="2400">
                <a:cs typeface="Calibri"/>
              </a:rPr>
              <a:t> Online. Nakladatelství Lidové noviny. </a:t>
            </a:r>
            <a:r>
              <a:rPr lang="cs-CZ" sz="2400">
                <a:ea typeface="+mn-lt"/>
                <a:cs typeface="+mn-lt"/>
              </a:rPr>
              <a:t>ISBN 978-80-7422-236-8. Dostupné z: </a:t>
            </a:r>
            <a:r>
              <a:rPr lang="cs-CZ" sz="2400">
                <a:ea typeface="+mn-lt"/>
                <a:cs typeface="+mn-lt"/>
                <a:hlinkClick r:id="rId2"/>
              </a:rPr>
              <a:t>https://dl1.cuni.cz/pluginfile.php/886426/mod_resource/content/1/Otroctv%C3%AD_72dpi-1-188.pdf</a:t>
            </a:r>
            <a:r>
              <a:rPr lang="cs-CZ" sz="2400">
                <a:ea typeface="+mn-lt"/>
                <a:cs typeface="+mn-lt"/>
              </a:rPr>
              <a:t>, </a:t>
            </a:r>
            <a:r>
              <a:rPr lang="cs-CZ" sz="2400">
                <a:ea typeface="+mn-lt"/>
                <a:cs typeface="+mn-lt"/>
                <a:hlinkClick r:id="rId3"/>
              </a:rPr>
              <a:t>https://dl1.cuni.cz/pluginfile.php/886427/mod_resource/content/1/Otroctv%C3%AD_72dpi-189-350.pdf</a:t>
            </a:r>
            <a:endParaRPr lang="cs-CZ" sz="24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4"/>
              </a:rPr>
              <a:t>https://historyguild.org/how-war-with-spain-created-the-dutch-colonial-empire/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5"/>
              </a:rPr>
              <a:t>https://natmus.dk/historisk-viden/temaer/danmarks-kolonier/dansk-vestindien/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6"/>
              </a:rPr>
              <a:t>https://danmarkshistorien.dk/vis/materiale/de-dansk-vestindiske-oeer-efter-1917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7"/>
              </a:rPr>
              <a:t>https://www.britannica.com/place/Lost-Colony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8"/>
              </a:rPr>
              <a:t>https://www.britannica.com/topic/American-colonies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ea typeface="+mn-lt"/>
                <a:cs typeface="+mn-lt"/>
                <a:hlinkClick r:id="rId9"/>
              </a:rPr>
              <a:t>https://www.battlefields.org/learn/articles/slavery-in-the-colonies</a:t>
            </a:r>
            <a:endParaRPr lang="cs-CZ" sz="1900">
              <a:ea typeface="+mn-lt"/>
              <a:cs typeface="+mn-lt"/>
            </a:endParaRPr>
          </a:p>
          <a:p>
            <a:r>
              <a:rPr lang="cs-CZ" sz="1900">
                <a:latin typeface="Times New Roman"/>
                <a:ea typeface="+mn-lt"/>
                <a:cs typeface="Times New Roman"/>
                <a:hlinkClick r:id="rId10"/>
              </a:rPr>
              <a:t>https://www.liverpoolmuseums.org.uk/archaeologyofslavery/slavery-caribbean</a:t>
            </a:r>
            <a:endParaRPr lang="cs-CZ" sz="1900">
              <a:latin typeface="Times New Roman"/>
              <a:ea typeface="+mn-lt"/>
              <a:cs typeface="Times New Roman"/>
            </a:endParaRPr>
          </a:p>
          <a:p>
            <a:r>
              <a:rPr lang="cs-CZ" sz="1900">
                <a:ea typeface="+mn-lt"/>
                <a:cs typeface="+mn-lt"/>
                <a:hlinkClick r:id="rId11"/>
              </a:rPr>
              <a:t>https://www.bbc.com/news/world-us-canada-52992795</a:t>
            </a:r>
            <a:endParaRPr lang="cs-CZ" sz="1900">
              <a:latin typeface="Times New Roman"/>
              <a:ea typeface="+mn-lt"/>
              <a:cs typeface="Times New Roman"/>
            </a:endParaRPr>
          </a:p>
          <a:p>
            <a:endParaRPr lang="cs-CZ" sz="2400">
              <a:ea typeface="+mn-lt"/>
              <a:cs typeface="+mn-lt"/>
            </a:endParaRPr>
          </a:p>
          <a:p>
            <a:endParaRPr lang="cs-CZ" sz="2400">
              <a:ea typeface="+mn-lt"/>
              <a:cs typeface="+mn-lt"/>
            </a:endParaRPr>
          </a:p>
          <a:p>
            <a:endParaRPr lang="cs-CZ" sz="2400">
              <a:ea typeface="+mn-lt"/>
              <a:cs typeface="+mn-lt"/>
            </a:endParaRPr>
          </a:p>
          <a:p>
            <a:endParaRPr lang="cs-CZ" sz="2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6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venku, obloha, strom, obraz&#10;&#10;Popis se vygeneroval automaticky.">
            <a:extLst>
              <a:ext uri="{FF2B5EF4-FFF2-40B4-BE49-F238E27FC236}">
                <a16:creationId xmlns:a16="http://schemas.microsoft.com/office/drawing/2014/main" id="{B7573085-1A76-B48D-81B8-039FF00E2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66F61-251E-36D8-7A7C-C658F783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Karibské plantážnické kolonie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591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Není k dispozici žádný popis fotky.">
            <a:extLst>
              <a:ext uri="{FF2B5EF4-FFF2-40B4-BE49-F238E27FC236}">
                <a16:creationId xmlns:a16="http://schemas.microsoft.com/office/drawing/2014/main" id="{C91BA0AD-F44F-6242-12CD-5FBB14CB7B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CD2891-7B9F-76D0-DEB3-621B8409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08289" cy="1811012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262626"/>
                </a:solidFill>
                <a:cs typeface="Calibri Light"/>
              </a:rPr>
              <a:t>Karibské plantážnické kolonie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F700133-D6EF-E3F7-6AD7-1A19984F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501"/>
            <a:ext cx="6260589" cy="41364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>
                <a:cs typeface="Calibri"/>
              </a:rPr>
              <a:t>16. - 18. století </a:t>
            </a:r>
          </a:p>
          <a:p>
            <a:r>
              <a:rPr lang="cs-CZ">
                <a:cs typeface="Calibri"/>
              </a:rPr>
              <a:t>kolonie různých evropských států</a:t>
            </a:r>
          </a:p>
          <a:p>
            <a:r>
              <a:rPr lang="cs-CZ">
                <a:cs typeface="Calibri"/>
              </a:rPr>
              <a:t>velká závislost na plantážním hospodářství 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    --&gt; produkce především cukrové třtiny </a:t>
            </a:r>
          </a:p>
        </p:txBody>
      </p:sp>
    </p:spTree>
    <p:extLst>
      <p:ext uri="{BB962C8B-B14F-4D97-AF65-F5344CB8AC3E}">
        <p14:creationId xmlns:p14="http://schemas.microsoft.com/office/powerpoint/2010/main" val="216994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karibik roatan ostrovy">
            <a:extLst>
              <a:ext uri="{FF2B5EF4-FFF2-40B4-BE49-F238E27FC236}">
                <a16:creationId xmlns:a16="http://schemas.microsoft.com/office/drawing/2014/main" id="{F495703A-6437-DF15-306E-B085ED827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4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0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braz, oblečení, osoba, kresba&#10;&#10;Popis se vygeneroval automaticky.">
            <a:extLst>
              <a:ext uri="{FF2B5EF4-FFF2-40B4-BE49-F238E27FC236}">
                <a16:creationId xmlns:a16="http://schemas.microsoft.com/office/drawing/2014/main" id="{15C26685-900B-4319-7ADF-70892A4B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213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E1A93E-7E3C-B128-3B95-34B700B0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02760" cy="1899912"/>
          </a:xfrm>
        </p:spPr>
        <p:txBody>
          <a:bodyPr>
            <a:normAutofit/>
          </a:bodyPr>
          <a:lstStyle/>
          <a:p>
            <a:r>
              <a:rPr lang="cs-CZ" sz="3700">
                <a:ea typeface="Calibri Light"/>
                <a:cs typeface="Calibri Light"/>
              </a:rPr>
              <a:t>Důvody preference zotročených Afričanů 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DD50F5-236E-9F03-359E-387B6E29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2358001"/>
            <a:ext cx="534618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cs-CZ">
                <a:ea typeface="Calibri"/>
                <a:cs typeface="Calibri"/>
              </a:rPr>
              <a:t>ekonomický důvod (v r. 1650 cena afrického otroka – 7 liber) </a:t>
            </a:r>
          </a:p>
          <a:p>
            <a:pPr marL="514350" indent="-514350">
              <a:buAutoNum type="arabicPeriod"/>
            </a:pPr>
            <a:r>
              <a:rPr lang="cs-CZ">
                <a:ea typeface="Calibri"/>
                <a:cs typeface="Calibri"/>
              </a:rPr>
              <a:t>podobné podnebí jejich domovině </a:t>
            </a:r>
          </a:p>
          <a:p>
            <a:pPr marL="514350" indent="-514350">
              <a:buAutoNum type="arabicPeriod"/>
            </a:pPr>
            <a:r>
              <a:rPr lang="cs-CZ">
                <a:ea typeface="Calibri"/>
                <a:cs typeface="Calibri"/>
              </a:rPr>
              <a:t>méně nákladní na živobytí </a:t>
            </a:r>
          </a:p>
          <a:p>
            <a:pPr marL="514350" indent="-514350">
              <a:buAutoNum type="arabicPeriod"/>
            </a:pPr>
            <a:endParaRPr lang="cs-CZ" sz="2000"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endParaRPr lang="cs-CZ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840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The Brattle Group's Report on Reparations for Transatlantic Chattel Slavery  in the Americas and the Caribbean.">
            <a:extLst>
              <a:ext uri="{FF2B5EF4-FFF2-40B4-BE49-F238E27FC236}">
                <a16:creationId xmlns:a16="http://schemas.microsoft.com/office/drawing/2014/main" id="{A09FE4FC-BC12-9EA2-C104-E4E32D6F1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DFF4CE-108F-3275-D489-3C8AC8E1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48392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Brutalita otrockého režimu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1B80A-B439-B048-871B-7EBEFF0C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cs typeface="Calibri"/>
              </a:rPr>
              <a:t>otřesné podmínky na cestě ze západní Afriky </a:t>
            </a:r>
          </a:p>
          <a:p>
            <a:r>
              <a:rPr lang="cs-CZ" sz="2000">
                <a:ea typeface="Calibri"/>
                <a:cs typeface="Calibri"/>
              </a:rPr>
              <a:t>často oddělení rodičů od dětí; manželé od manželek</a:t>
            </a:r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nepříjemné podmínky pro práci (horko, vlhko) </a:t>
            </a:r>
            <a:endParaRPr lang="cs-CZ" sz="2000">
              <a:ea typeface="Calibri"/>
              <a:cs typeface="Calibri"/>
            </a:endParaRPr>
          </a:p>
          <a:p>
            <a:r>
              <a:rPr lang="cs-CZ" sz="2000">
                <a:ea typeface="Calibri"/>
                <a:cs typeface="Calibri"/>
              </a:rPr>
              <a:t>Muži bičováni; ženy sexuálně zneužívány</a:t>
            </a:r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vysoká úmrtnost v důsledku přepracování, špatné výživy, nemocí...</a:t>
            </a:r>
            <a:endParaRPr lang="cs-CZ" sz="2000">
              <a:ea typeface="Calibri"/>
              <a:cs typeface="Calibri"/>
            </a:endParaRPr>
          </a:p>
          <a:p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959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A6D9E-B028-1A4B-380C-20919C96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Otroctví ve francouzských koloniích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B6C26A-B0C4-39BF-6878-BE0651FBE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05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součástí karibského otrokářského komplexu</a:t>
            </a:r>
            <a:endParaRPr lang="cs-CZ">
              <a:ea typeface="Calibri" panose="020F0502020204030204"/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pronikli do Nového světa pirátskými výpravami </a:t>
            </a:r>
          </a:p>
          <a:p>
            <a:r>
              <a:rPr lang="cs-CZ">
                <a:ea typeface="Calibri"/>
                <a:cs typeface="Calibri"/>
              </a:rPr>
              <a:t>usazování francouzských pirátů v západní části španělské kolonie -&gt; vyhnání španělské posádky </a:t>
            </a:r>
            <a:endParaRPr lang="cs-CZ" sz="2200" u="sng">
              <a:ea typeface="Calibri"/>
              <a:cs typeface="Calibri"/>
            </a:endParaRPr>
          </a:p>
          <a:p>
            <a:r>
              <a:rPr lang="cs-CZ" err="1">
                <a:ea typeface="+mn-lt"/>
                <a:cs typeface="+mn-lt"/>
              </a:rPr>
              <a:t>Tortuga</a:t>
            </a:r>
            <a:r>
              <a:rPr lang="cs-CZ">
                <a:ea typeface="+mn-lt"/>
                <a:cs typeface="+mn-lt"/>
              </a:rPr>
              <a:t> - první plantáže </a:t>
            </a:r>
          </a:p>
          <a:p>
            <a:r>
              <a:rPr lang="cs-CZ">
                <a:ea typeface="Calibri"/>
                <a:cs typeface="Segoe UI"/>
              </a:rPr>
              <a:t>r. 1633 – dekret Ludvíka XIII. - oficiální povolení dovozu otroků -&gt; údajná snaha vysvobodit obyvatele Afriky z modloslužebnictví a získat je pro křesťanskou víru</a:t>
            </a:r>
          </a:p>
          <a:p>
            <a:endParaRPr lang="cs-CZ">
              <a:ea typeface="+mn-lt"/>
              <a:cs typeface="+mn-lt"/>
            </a:endParaRPr>
          </a:p>
          <a:p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932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DB5DB-D551-F7F0-51CD-D5833E89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latin typeface="Calibri"/>
                <a:cs typeface="Calibri"/>
              </a:rPr>
              <a:t>Otrocký zákoník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2F4C17-27E3-3EF4-F59B-96FDBCED9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313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cs-CZ">
                <a:ea typeface="+mn-lt"/>
                <a:cs typeface="+mn-lt"/>
              </a:rPr>
              <a:t>vyhlášený roku 1685 králem Ludvíkem XIV.</a:t>
            </a:r>
            <a:endParaRPr lang="cs-CZ">
              <a:cs typeface="Calibri" panose="020F0502020204030204"/>
            </a:endParaRPr>
          </a:p>
          <a:p>
            <a:r>
              <a:rPr lang="cs-CZ">
                <a:solidFill>
                  <a:srgbClr val="242424"/>
                </a:solidFill>
                <a:ea typeface="+mn-lt"/>
                <a:cs typeface="+mn-lt"/>
              </a:rPr>
              <a:t>zákoník upravoval život, smrt, nákup, náboženství a zacházení s otroky ze strany jejich pánů ve všech francouzských koloniích (právo na dostatečnou výživu a ošacení, právo na zachování rodiny...)</a:t>
            </a:r>
          </a:p>
          <a:p>
            <a:endParaRPr lang="cs-CZ" sz="1200">
              <a:solidFill>
                <a:srgbClr val="242424"/>
              </a:solidFill>
              <a:ea typeface="Calibri"/>
              <a:cs typeface="Calibri"/>
            </a:endParaRPr>
          </a:p>
        </p:txBody>
      </p:sp>
      <p:pic>
        <p:nvPicPr>
          <p:cNvPr id="7" name="Obrázek 6" descr="The Code Noir: A brief, yet powerful history - Mediamatic">
            <a:extLst>
              <a:ext uri="{FF2B5EF4-FFF2-40B4-BE49-F238E27FC236}">
                <a16:creationId xmlns:a16="http://schemas.microsoft.com/office/drawing/2014/main" id="{D6EB0E42-6DE5-3C1F-960F-1DBCF404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414" y="364672"/>
            <a:ext cx="4032959" cy="60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4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kica, kresba, strom, obraz&#10;&#10;Popis se vygeneroval automaticky.">
            <a:extLst>
              <a:ext uri="{FF2B5EF4-FFF2-40B4-BE49-F238E27FC236}">
                <a16:creationId xmlns:a16="http://schemas.microsoft.com/office/drawing/2014/main" id="{55F29CD3-0EF5-AD15-20F5-166AE02A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42C7A5-32B3-96E9-08B2-C4DE09B9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557012"/>
          </a:xfrm>
        </p:spPr>
        <p:txBody>
          <a:bodyPr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Saint Dominque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8886C9-0BC5-6555-7C43-20F0B20B6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0501"/>
            <a:ext cx="4292089" cy="41364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Calibri"/>
                <a:ea typeface="Vollkorn Var"/>
                <a:cs typeface="Vollkorn Var"/>
              </a:rPr>
              <a:t>dnešní Haiti </a:t>
            </a:r>
          </a:p>
          <a:p>
            <a:r>
              <a:rPr lang="cs-CZ" sz="2000">
                <a:latin typeface="Calibri"/>
                <a:ea typeface="Vollkorn Var"/>
                <a:cs typeface="Vollkorn Var"/>
              </a:rPr>
              <a:t>nejproduktivnější a nejbohatší kolonií v Karibiku</a:t>
            </a:r>
          </a:p>
          <a:p>
            <a:r>
              <a:rPr lang="cs-CZ" sz="2000">
                <a:ea typeface="+mn-lt"/>
                <a:cs typeface="+mn-lt"/>
              </a:rPr>
              <a:t>"cukrová revoluce" - přechod malých farem na rozlehlé plantáže </a:t>
            </a:r>
          </a:p>
          <a:p>
            <a:r>
              <a:rPr lang="cs-CZ" sz="2000">
                <a:ea typeface="+mn-lt"/>
                <a:cs typeface="+mn-lt"/>
              </a:rPr>
              <a:t>každoročně dováželi 30 000 Afričanů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"životnost" většinou nepřesáhla 5 let</a:t>
            </a:r>
          </a:p>
          <a:p>
            <a:r>
              <a:rPr lang="cs-CZ" sz="2000">
                <a:latin typeface="Calibri"/>
                <a:ea typeface="Calibri"/>
                <a:cs typeface="Calibri"/>
              </a:rPr>
              <a:t>r. 1791-1804 - Haitská revoluce - vzpoura  otroků </a:t>
            </a:r>
          </a:p>
        </p:txBody>
      </p:sp>
    </p:spTree>
    <p:extLst>
      <p:ext uri="{BB962C8B-B14F-4D97-AF65-F5344CB8AC3E}">
        <p14:creationId xmlns:p14="http://schemas.microsoft.com/office/powerpoint/2010/main" val="2565840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oha, obraz, venku, osoba&#10;&#10;Popis se vygeneroval automaticky.">
            <a:extLst>
              <a:ext uri="{FF2B5EF4-FFF2-40B4-BE49-F238E27FC236}">
                <a16:creationId xmlns:a16="http://schemas.microsoft.com/office/drawing/2014/main" id="{5F14AD44-ED3F-E43E-0E84-C163D90A3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3BE161-E90F-673D-62B7-35934B6F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2889" cy="1899912"/>
          </a:xfrm>
        </p:spPr>
        <p:txBody>
          <a:bodyPr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Vliv koloniálního obchodu na Francii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69D8E-9D24-8000-1701-F4231907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4825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/>
            <a:r>
              <a:rPr lang="cs-CZ" sz="2000">
                <a:latin typeface="Calibri"/>
                <a:ea typeface="Calibri"/>
                <a:cs typeface="Segoe UI"/>
              </a:rPr>
              <a:t>plantážní produkce ze Saint </a:t>
            </a:r>
            <a:r>
              <a:rPr lang="cs-CZ" sz="2000" err="1">
                <a:latin typeface="Calibri"/>
                <a:ea typeface="Calibri"/>
                <a:cs typeface="Segoe UI"/>
              </a:rPr>
              <a:t>Domingue</a:t>
            </a:r>
            <a:r>
              <a:rPr lang="cs-CZ" sz="2000">
                <a:latin typeface="Calibri"/>
                <a:ea typeface="Calibri"/>
                <a:cs typeface="Segoe UI"/>
              </a:rPr>
              <a:t>, Martiniku, a dalších ostrovů podporovala průmyslová odvětví ve Francii</a:t>
            </a:r>
          </a:p>
          <a:p>
            <a:pPr marL="171450" indent="-171450"/>
            <a:r>
              <a:rPr lang="cs-CZ" sz="2000">
                <a:latin typeface="Calibri"/>
                <a:ea typeface="Calibri"/>
                <a:cs typeface="Segoe UI"/>
              </a:rPr>
              <a:t>závislost francouzského hospodářství na koloniálních plantážích: až třetina francouzského hospodářství v 18. století byla závislá na plantážích </a:t>
            </a:r>
          </a:p>
          <a:p>
            <a:endParaRPr lang="cs-CZ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04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přeprava, plavidlo, obraz, loď&#10;&#10;Popis se vygeneroval automaticky.">
            <a:extLst>
              <a:ext uri="{FF2B5EF4-FFF2-40B4-BE49-F238E27FC236}">
                <a16:creationId xmlns:a16="http://schemas.microsoft.com/office/drawing/2014/main" id="{7D1C6A36-0226-119F-4156-DB4B0D09F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0FABBC-E308-849D-6246-3F71CCE1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42" y="151231"/>
            <a:ext cx="7672293" cy="1204755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Karibské kolonie Nizozemí a Dánska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F3975-95F9-CA9E-3767-12B7890AA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42" y="1351359"/>
            <a:ext cx="4503978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ea typeface="+mn-lt"/>
                <a:cs typeface="+mn-lt"/>
              </a:rPr>
              <a:t>Společenská struktura Nizozemí a Dánska byla v 17. století obchodně-podnikatelská</a:t>
            </a:r>
          </a:p>
          <a:p>
            <a:r>
              <a:rPr lang="cs-CZ" sz="1800">
                <a:ea typeface="+mn-lt"/>
                <a:cs typeface="+mn-lt"/>
              </a:rPr>
              <a:t>Kolonie těchto států v Karibiku byly primárně obchodně orientované</a:t>
            </a:r>
          </a:p>
          <a:p>
            <a:r>
              <a:rPr lang="cs-CZ" sz="1800">
                <a:ea typeface="+mn-lt"/>
                <a:cs typeface="+mn-lt"/>
              </a:rPr>
              <a:t>Cukrová třtina byla hlavním plodinou v karibských koloniích Nizozemí a Dánska</a:t>
            </a:r>
          </a:p>
          <a:p>
            <a:r>
              <a:rPr lang="cs-CZ" sz="1800">
                <a:ea typeface="+mn-lt"/>
                <a:cs typeface="+mn-lt"/>
              </a:rPr>
              <a:t>Brutální zacházení s otroky</a:t>
            </a:r>
          </a:p>
          <a:p>
            <a:r>
              <a:rPr lang="cs-CZ" sz="1800">
                <a:ea typeface="+mn-lt"/>
                <a:cs typeface="+mn-lt"/>
              </a:rPr>
              <a:t>Nizozemci a Dánové se na sklonku 18. století stáhli z plantážního podnikání v Americe</a:t>
            </a:r>
            <a:endParaRPr lang="cs-CZ" sz="1800">
              <a:ea typeface="Calibri"/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Nizozemci sehráli významnou roli v ustavení obchodního systému s otroky</a:t>
            </a:r>
          </a:p>
          <a:p>
            <a:r>
              <a:rPr lang="cs-CZ" sz="1800">
                <a:ea typeface="+mn-lt"/>
                <a:cs typeface="+mn-lt"/>
              </a:rPr>
              <a:t>Odmítli středověké dědictví, včetně otroctví, ale jejich prosazování "svobody" se vztahovaly jen na lidské bytosti</a:t>
            </a:r>
          </a:p>
          <a:p>
            <a:r>
              <a:rPr lang="cs-CZ" sz="1800">
                <a:ea typeface="+mn-lt"/>
                <a:cs typeface="+mn-lt"/>
              </a:rPr>
              <a:t>Nevztahovaly se na Černé Afričany, ti z jejich pohledu lidmi nebyli </a:t>
            </a:r>
          </a:p>
          <a:p>
            <a:pPr marL="0" indent="0">
              <a:buNone/>
            </a:pPr>
            <a:endParaRPr lang="cs-CZ" sz="1100">
              <a:ea typeface="Calibri"/>
              <a:cs typeface="Calibri"/>
            </a:endParaRPr>
          </a:p>
          <a:p>
            <a:endParaRPr lang="cs-CZ" sz="11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65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14DE29-5CA8-22F9-6623-9B2FD8E2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47" y="414619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>
                <a:cs typeface="Calibri Light"/>
              </a:rPr>
              <a:t>Otroctví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16110-4EDB-66F3-6AB5-15E8128C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988392"/>
            <a:ext cx="5334197" cy="46999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000">
                <a:ea typeface="+mn-lt"/>
                <a:cs typeface="+mn-lt"/>
              </a:rPr>
              <a:t>Dědičné zbavení lidského jedince všech práv i možnosti rozhodovat o sobě sama</a:t>
            </a:r>
          </a:p>
          <a:p>
            <a:r>
              <a:rPr lang="cs-CZ" sz="2000">
                <a:cs typeface="Calibri"/>
              </a:rPr>
              <a:t>Sociální smrt: Otrok má formálně postavení nástroje, věci, kterou je možné prodat, zastavit, zlikvidovat</a:t>
            </a:r>
          </a:p>
          <a:p>
            <a:r>
              <a:rPr lang="cs-CZ" sz="2000">
                <a:cs typeface="Calibri"/>
              </a:rPr>
              <a:t>CH. L. </a:t>
            </a:r>
            <a:r>
              <a:rPr lang="cs-CZ" sz="2000" err="1">
                <a:cs typeface="Calibri"/>
              </a:rPr>
              <a:t>Montesquieu</a:t>
            </a:r>
            <a:r>
              <a:rPr lang="cs-CZ" sz="2000">
                <a:cs typeface="Calibri"/>
              </a:rPr>
              <a:t>: </a:t>
            </a:r>
            <a:r>
              <a:rPr lang="cs-CZ" sz="2000">
                <a:ea typeface="+mn-lt"/>
                <a:cs typeface="+mn-lt"/>
              </a:rPr>
              <a:t>„Otroctví v pravém slova smyslu je právní vlastnictví, které má jeden člověk nad druhým, takže je absolutním pánem jeho života i majetku.“</a:t>
            </a:r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John Locke</a:t>
            </a:r>
            <a:r>
              <a:rPr lang="cs-CZ" sz="2000">
                <a:ea typeface="+mn-lt"/>
                <a:cs typeface="+mn-lt"/>
              </a:rPr>
              <a:t>: „ Otroctví je pokračování válečného stavu mezi zákonným dobyvatelem a zajatcem“.</a:t>
            </a:r>
            <a:endParaRPr lang="cs-CZ" sz="2000">
              <a:cs typeface="Calibri"/>
            </a:endParaRPr>
          </a:p>
          <a:p>
            <a:r>
              <a:rPr lang="cs-CZ" sz="2000">
                <a:cs typeface="Calibri"/>
              </a:rPr>
              <a:t>Otrok se nikdy nezařadil do společnosti</a:t>
            </a:r>
          </a:p>
          <a:p>
            <a:r>
              <a:rPr lang="cs-CZ" sz="2000">
                <a:cs typeface="Calibri"/>
              </a:rPr>
              <a:t>Upírání lidství: zvláštní oděv, nahota, tetování, vypalování znamení, brutální tělesné tresty, zdůrazňování méněcennosti</a:t>
            </a:r>
          </a:p>
          <a:p>
            <a:endParaRPr lang="cs-CZ" sz="1700">
              <a:cs typeface="Calibri"/>
            </a:endParaRPr>
          </a:p>
        </p:txBody>
      </p:sp>
      <p:pic>
        <p:nvPicPr>
          <p:cNvPr id="9" name="Obrázek 8" descr="Obsah obrázku skica, kresba, ilustrace, Umělecký tisk&#10;&#10;Popis se vygeneroval automaticky.">
            <a:extLst>
              <a:ext uri="{FF2B5EF4-FFF2-40B4-BE49-F238E27FC236}">
                <a16:creationId xmlns:a16="http://schemas.microsoft.com/office/drawing/2014/main" id="{FFFC2232-C46E-E1C4-3E1F-3F427131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624" y="1718982"/>
            <a:ext cx="5266764" cy="40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0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mapa, diagram, Písmo&#10;&#10;Popis se vygeneroval automaticky.">
            <a:extLst>
              <a:ext uri="{FF2B5EF4-FFF2-40B4-BE49-F238E27FC236}">
                <a16:creationId xmlns:a16="http://schemas.microsoft.com/office/drawing/2014/main" id="{26A6B1CD-F586-3C6D-9D76-E816AFAFE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FBC99-BF76-0DA4-061B-AC575A1FA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79" y="530619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Karibské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kolonie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Nizozemí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Nizozemské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Antily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cs-CZ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9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9DBE25-E128-7EBA-E987-23E7D403B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Kolonizace a různorodost obyvatelstva</a:t>
            </a:r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DCEE7C-29E2-363D-444F-015ACEBE5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19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cs typeface="Calibri"/>
              </a:rPr>
              <a:t>Surinam byl největší nizozemskou pevninskou kolonií v bezprostředním sousedství Brazílie</a:t>
            </a:r>
            <a:endParaRPr lang="en-US" sz="2400">
              <a:cs typeface="Calibri"/>
            </a:endParaRPr>
          </a:p>
          <a:p>
            <a:r>
              <a:rPr lang="cs-CZ" sz="2400">
                <a:cs typeface="Calibri"/>
              </a:rPr>
              <a:t>Pobřeží Surinamu bylo kolonizováno v polovině 17. století nejprve Angličany </a:t>
            </a:r>
            <a:endParaRPr lang="en-US" sz="2400">
              <a:cs typeface="Calibri"/>
            </a:endParaRPr>
          </a:p>
          <a:p>
            <a:r>
              <a:rPr lang="cs-CZ" sz="2400">
                <a:cs typeface="Calibri"/>
              </a:rPr>
              <a:t>Surinam byl později vyměněn Anglií za Nové Nizozemí, dnešní New York, a byl nizozemskou vládou prodán Západoindické společnosti</a:t>
            </a:r>
            <a:endParaRPr lang="cs-CZ" sz="2400">
              <a:ea typeface="Calibri"/>
              <a:cs typeface="Calibri"/>
            </a:endParaRPr>
          </a:p>
          <a:p>
            <a:r>
              <a:rPr lang="cs-CZ" sz="2400">
                <a:cs typeface="Calibri"/>
              </a:rPr>
              <a:t>Židovští přistěhovalci ze severovýchodní Brazílie získali v Surinamu významné postavení a přinesli s sebou bohatství, otroky a znalosti zpracování cukrové třtiny</a:t>
            </a:r>
            <a:endParaRPr lang="en-US" sz="2400">
              <a:cs typeface="Calibri"/>
            </a:endParaRPr>
          </a:p>
          <a:p>
            <a:endParaRPr lang="cs-CZ" sz="2400">
              <a:cs typeface="Calibri"/>
            </a:endParaRPr>
          </a:p>
          <a:p>
            <a:endParaRPr lang="cs-CZ" sz="2400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138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67E298-4D62-5D2C-9616-59DE50A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350922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>
                <a:ea typeface="+mj-lt"/>
                <a:cs typeface="+mj-lt"/>
              </a:rPr>
              <a:t>Uprchlí otroci a vnitřní neklid v Surinamu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213C62-2684-64BB-8F6B-B2435A41C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88" y="1616270"/>
            <a:ext cx="5334197" cy="5023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600">
                <a:ea typeface="+mn-lt"/>
                <a:cs typeface="+mn-lt"/>
              </a:rPr>
              <a:t>Kolonie Surinam se v roce 1799 stala opět britským územím, ale v roce 1814 byla vrácena Nizozemcům, Británie si nechala jen </a:t>
            </a:r>
            <a:r>
              <a:rPr lang="cs-CZ" sz="1600" err="1">
                <a:ea typeface="+mn-lt"/>
                <a:cs typeface="+mn-lt"/>
              </a:rPr>
              <a:t>guayanské</a:t>
            </a:r>
            <a:r>
              <a:rPr lang="cs-CZ" sz="1600">
                <a:ea typeface="+mn-lt"/>
                <a:cs typeface="+mn-lt"/>
              </a:rPr>
              <a:t> kolonie</a:t>
            </a:r>
          </a:p>
          <a:p>
            <a:r>
              <a:rPr lang="cs-CZ" sz="1600">
                <a:ea typeface="+mn-lt"/>
                <a:cs typeface="+mn-lt"/>
              </a:rPr>
              <a:t>V 17./18. století byl Surinam považován za nejúspěšnější americkou kolonii, exportoval nejvíce cukru a dovážel nejcennější zboží</a:t>
            </a:r>
          </a:p>
          <a:p>
            <a:r>
              <a:rPr lang="cs-CZ" sz="1600">
                <a:ea typeface="+mn-lt"/>
                <a:cs typeface="+mn-lt"/>
              </a:rPr>
              <a:t>Významným problémem Surinamu byli uprchlí otroci, kteří nacházeli útočiště v hornatém vnitrozemí, kde vytvářeli opevněné osady</a:t>
            </a:r>
          </a:p>
          <a:p>
            <a:r>
              <a:rPr lang="cs-CZ" sz="1600">
                <a:ea typeface="+mn-lt"/>
                <a:cs typeface="+mn-lt"/>
              </a:rPr>
              <a:t>Nepokoje otroků v této kolonii byly vzácné, protože otroci měli naději na přežití díky útěku </a:t>
            </a:r>
          </a:p>
          <a:p>
            <a:r>
              <a:rPr lang="cs-CZ" sz="1600">
                <a:ea typeface="+mn-lt"/>
                <a:cs typeface="+mn-lt"/>
              </a:rPr>
              <a:t>I přes úsilí koloniálních úřadů nedocházelo k trvalému potlačení útěků a neklidu na plantážích</a:t>
            </a:r>
          </a:p>
          <a:p>
            <a:r>
              <a:rPr lang="cs-CZ" sz="1600">
                <a:ea typeface="+mn-lt"/>
                <a:cs typeface="+mn-lt"/>
              </a:rPr>
              <a:t>V roce 1772 byla černošským osadám vyhlášena válka, ale koloniální jednotky dosáhly jen minimálních úspěchů</a:t>
            </a:r>
            <a:endParaRPr lang="cs-CZ" sz="1600">
              <a:cs typeface="Calibri"/>
            </a:endParaRPr>
          </a:p>
        </p:txBody>
      </p:sp>
      <p:pic>
        <p:nvPicPr>
          <p:cNvPr id="4" name="Obrázek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53DAAB52-B206-BEBC-2A26-9BAF19BE5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797" y="-860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4C2D37-E949-BD93-7EE0-EC1461814C7B}"/>
              </a:ext>
            </a:extLst>
          </p:cNvPr>
          <p:cNvSpPr txBox="1"/>
          <p:nvPr/>
        </p:nvSpPr>
        <p:spPr>
          <a:xfrm>
            <a:off x="10233736" y="-71887"/>
            <a:ext cx="22925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i="1">
                <a:cs typeface="Calibri"/>
              </a:rPr>
              <a:t>Surinam, rok 1914</a:t>
            </a:r>
          </a:p>
        </p:txBody>
      </p:sp>
    </p:spTree>
    <p:extLst>
      <p:ext uri="{BB962C8B-B14F-4D97-AF65-F5344CB8AC3E}">
        <p14:creationId xmlns:p14="http://schemas.microsoft.com/office/powerpoint/2010/main" val="394625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6B647-B92F-7492-07DB-78EBF9A3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Curaçao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DED719-740C-C053-014A-F9BBD1E4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451"/>
            <a:ext cx="97669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cs-CZ" sz="2400">
                <a:ea typeface="+mn-lt"/>
                <a:cs typeface="+mn-lt"/>
              </a:rPr>
              <a:t>Původně ostrovy obsazeny Španěly, ale Nizozemci je získali během bojů za nezávislost na Španělsku ve druhé polovině 17. stol.</a:t>
            </a:r>
            <a:endParaRPr lang="cs-CZ"/>
          </a:p>
          <a:p>
            <a:r>
              <a:rPr lang="cs-CZ" sz="2400">
                <a:ea typeface="+mn-lt"/>
                <a:cs typeface="+mn-lt"/>
              </a:rPr>
              <a:t>Curaçao nebylo plantážní kolonií jako Surinam, ale stalo se centrem obchodu a trhů s otroky a zbraněmi</a:t>
            </a:r>
            <a:endParaRPr lang="cs-CZ" sz="2400">
              <a:cs typeface="Calibri" panose="020F0502020204030204"/>
            </a:endParaRPr>
          </a:p>
          <a:p>
            <a:r>
              <a:rPr lang="cs-CZ" sz="2400">
                <a:ea typeface="+mn-lt"/>
                <a:cs typeface="+mn-lt"/>
              </a:rPr>
              <a:t>Kvůli výhodné poloze pro obchod mezi Evropou a Amerikou se rozvinula produkce potravin pro lodní posádky a podloudnický obchod se španělskými državami v Jižní Americe</a:t>
            </a:r>
          </a:p>
          <a:p>
            <a:r>
              <a:rPr lang="cs-CZ" sz="2400">
                <a:ea typeface="+mn-lt"/>
                <a:cs typeface="+mn-lt"/>
              </a:rPr>
              <a:t>Otroci na Curaçau byli zapojeni do obchodních aktivit, což vedlo k pověsti "zhýčkaných" otroků s přílišnou volností</a:t>
            </a:r>
          </a:p>
          <a:p>
            <a:r>
              <a:rPr lang="cs-CZ" sz="2400">
                <a:ea typeface="+mn-lt"/>
                <a:cs typeface="+mn-lt"/>
              </a:rPr>
              <a:t>I přes to došlo v roce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sz="2400">
                <a:ea typeface="+mn-lt"/>
                <a:cs typeface="+mn-lt"/>
              </a:rPr>
              <a:t>1750 k povstání, které bylo potlačeno bílou milicí a svobodnými otroky</a:t>
            </a:r>
            <a:endParaRPr lang="cs-CZ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84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BF6FF5-35A6-7D2A-9457-06C1F84B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362692"/>
            <a:ext cx="4080362" cy="1708242"/>
          </a:xfrm>
        </p:spPr>
        <p:txBody>
          <a:bodyPr anchor="ctr"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Karibské kolonie Dánska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92BA8-5BB4-751C-FEC0-D93668F6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1912840"/>
            <a:ext cx="4080361" cy="49514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1700">
                <a:ea typeface="+mn-lt"/>
                <a:cs typeface="+mn-lt"/>
              </a:rPr>
              <a:t>Dánové osídlili v roce 1662 karibský ostrov St. Thomas a později v sedmdesátých letech 18. století obsadili St. </a:t>
            </a:r>
            <a:r>
              <a:rPr lang="cs-CZ" sz="1700" err="1">
                <a:ea typeface="+mn-lt"/>
                <a:cs typeface="+mn-lt"/>
              </a:rPr>
              <a:t>Croix</a:t>
            </a:r>
            <a:r>
              <a:rPr lang="cs-CZ" sz="1700">
                <a:ea typeface="+mn-lt"/>
                <a:cs typeface="+mn-lt"/>
              </a:rPr>
              <a:t> a St. Jan</a:t>
            </a:r>
          </a:p>
          <a:p>
            <a:r>
              <a:rPr lang="cs-CZ" sz="1700">
                <a:ea typeface="+mn-lt"/>
                <a:cs typeface="+mn-lt"/>
              </a:rPr>
              <a:t>Tyto kolonie byly spíše obchodními středisky než plantážními koloniemi</a:t>
            </a:r>
          </a:p>
          <a:p>
            <a:r>
              <a:rPr lang="cs-CZ" sz="1700">
                <a:ea typeface="+mn-lt"/>
                <a:cs typeface="+mn-lt"/>
              </a:rPr>
              <a:t>Dánská Západoindicko-guinejská společnost, založená v roce 1680, provozovala trojúhelníkový obchod spojující Afriku, karibské ostrovy a Evropu</a:t>
            </a:r>
          </a:p>
          <a:p>
            <a:r>
              <a:rPr lang="cs-CZ" sz="1700">
                <a:ea typeface="+mn-lt"/>
                <a:cs typeface="+mn-lt"/>
              </a:rPr>
              <a:t>I přesto zde existovaly plantáže s černými otroky, a to přesto, že Dáni považovali tyto ostrovy pouze za obchodní střediska</a:t>
            </a:r>
          </a:p>
          <a:p>
            <a:r>
              <a:rPr lang="cs-CZ" sz="1700">
                <a:ea typeface="+mn-lt"/>
                <a:cs typeface="+mn-lt"/>
              </a:rPr>
              <a:t>V roce 1733 Dánové čelili ničivému povstání otroků na ostrově St. Jan</a:t>
            </a:r>
            <a:endParaRPr lang="cs-CZ" sz="1800"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9279B5AE-21D4-9B92-4F70-CF5A618C96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603" y="842211"/>
            <a:ext cx="6524267" cy="53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9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skica, venku, obraz, kresba&#10;&#10;Popis se vygeneroval automaticky.">
            <a:extLst>
              <a:ext uri="{FF2B5EF4-FFF2-40B4-BE49-F238E27FC236}">
                <a16:creationId xmlns:a16="http://schemas.microsoft.com/office/drawing/2014/main" id="{F2A56E10-5C3A-B0D1-AD7F-3F8706612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7CC9FD-D49D-14FF-C0A8-187D743A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Z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povstání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na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 St. Croix, 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listopad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 1878</a:t>
            </a:r>
            <a:endParaRPr 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03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 descr="Obsah obrázku venku, budova, obraz, oblečení&#10;&#10;Popis se vygeneroval automaticky.">
            <a:extLst>
              <a:ext uri="{FF2B5EF4-FFF2-40B4-BE49-F238E27FC236}">
                <a16:creationId xmlns:a16="http://schemas.microsoft.com/office/drawing/2014/main" id="{156615B2-D545-D3F2-CEE8-33CBB0E03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BA60D1-91F8-90C2-6ADA-7E832532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2"/>
            <a:ext cx="105156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Otroctví v britských ostrovních koloniích a v koloniích pevninské Severní Ameriky</a:t>
            </a:r>
          </a:p>
        </p:txBody>
      </p:sp>
    </p:spTree>
    <p:extLst>
      <p:ext uri="{BB962C8B-B14F-4D97-AF65-F5344CB8AC3E}">
        <p14:creationId xmlns:p14="http://schemas.microsoft.com/office/powerpoint/2010/main" val="2857477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oblečení, obloha, tráva&#10;&#10;Popis se vygeneroval automaticky.">
            <a:extLst>
              <a:ext uri="{FF2B5EF4-FFF2-40B4-BE49-F238E27FC236}">
                <a16:creationId xmlns:a16="http://schemas.microsoft.com/office/drawing/2014/main" id="{86B045BD-DE5C-93F0-7031-5425C17CD6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1" r="1" b="1"/>
          <a:stretch/>
        </p:blipFill>
        <p:spPr>
          <a:xfrm>
            <a:off x="2495620" y="10"/>
            <a:ext cx="969637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99ABE7-1932-6846-80B2-35AB3FDF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76" y="176109"/>
            <a:ext cx="7708389" cy="963741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Otroctví v Britské Severní Americe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4C253-BBF3-436C-4C94-C2E4895EB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85" y="1286451"/>
            <a:ext cx="5697326" cy="49728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500">
                <a:ea typeface="+mn-lt"/>
                <a:cs typeface="+mn-lt"/>
              </a:rPr>
              <a:t>Severoamerické kolonie byly úzce propojeny s karibským plantážním komplexem</a:t>
            </a:r>
            <a:endParaRPr lang="cs-CZ" sz="1500">
              <a:ea typeface="Calibri"/>
              <a:cs typeface="Calibri"/>
            </a:endParaRPr>
          </a:p>
          <a:p>
            <a:r>
              <a:rPr lang="cs-CZ" sz="1500">
                <a:ea typeface="+mn-lt"/>
                <a:cs typeface="+mn-lt"/>
              </a:rPr>
              <a:t>Angličané začali s kolonizací zámoří relativně pozdě, ačkoli expedice k americké pevnině probíhaly již na konci 15. a během první poloviny 16. stol. </a:t>
            </a:r>
          </a:p>
          <a:p>
            <a:r>
              <a:rPr lang="cs-CZ" sz="1500">
                <a:ea typeface="+mn-lt"/>
                <a:cs typeface="+mn-lt"/>
              </a:rPr>
              <a:t>Stabilní osídlení se uskutečnilo na začátku 17. století v dnešní Virginii</a:t>
            </a:r>
          </a:p>
          <a:p>
            <a:r>
              <a:rPr lang="cs-CZ" sz="1500">
                <a:ea typeface="+mn-lt"/>
                <a:cs typeface="+mn-lt"/>
              </a:rPr>
              <a:t>Zavedení pěstování tabáku ve Virginii znamenalo zvýšení zisků a přilákání nových osadníků</a:t>
            </a:r>
          </a:p>
          <a:p>
            <a:r>
              <a:rPr lang="cs-CZ" sz="1500">
                <a:ea typeface="+mn-lt"/>
                <a:cs typeface="+mn-lt"/>
              </a:rPr>
              <a:t>Pracovní sílu původně řešili nájemními sluhové, ale později začali importovat černé otroky z Afriky</a:t>
            </a:r>
          </a:p>
          <a:p>
            <a:r>
              <a:rPr lang="cs-CZ" sz="1500">
                <a:ea typeface="+mn-lt"/>
                <a:cs typeface="+mn-lt"/>
              </a:rPr>
              <a:t>Nájemní služba a otroctví měly své rozdíly, ale oba systémy zahrnovaly zneužívání pracovníků</a:t>
            </a:r>
          </a:p>
          <a:p>
            <a:r>
              <a:rPr lang="cs-CZ" sz="1500">
                <a:ea typeface="+mn-lt"/>
                <a:cs typeface="+mn-lt"/>
              </a:rPr>
              <a:t>Sluha byl členem koloniální společnosti a měl určitá práva, která byla garantována zákonem </a:t>
            </a:r>
          </a:p>
          <a:p>
            <a:r>
              <a:rPr lang="cs-CZ" sz="1500">
                <a:ea typeface="+mn-lt"/>
                <a:cs typeface="+mn-lt"/>
              </a:rPr>
              <a:t>Právní postavení černochů v koloniích bylo nejednoznačné, někteří byli otroky na doživotí a dědičně, jiní mohli získat svobodu</a:t>
            </a:r>
          </a:p>
          <a:p>
            <a:r>
              <a:rPr lang="cs-CZ" sz="1500">
                <a:ea typeface="+mn-lt"/>
                <a:cs typeface="+mn-lt"/>
              </a:rPr>
              <a:t>Do konce 17. století byla cena nájemního sluhy relativně nízká, zvláště v porovnání s cenou otroka</a:t>
            </a:r>
          </a:p>
          <a:p>
            <a:r>
              <a:rPr lang="cs-CZ" sz="1500">
                <a:ea typeface="+mn-lt"/>
                <a:cs typeface="+mn-lt"/>
              </a:rPr>
              <a:t>Angličtí obchodníci začali obchodovat s otroky od 60. let 20. stol., to způsobilo pokles cen otroků</a:t>
            </a:r>
            <a:endParaRPr lang="cs-CZ" sz="140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419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42155-9C2E-E540-EA2B-0AECC508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New </a:t>
            </a:r>
            <a:r>
              <a:rPr lang="cs-CZ" err="1">
                <a:cs typeface="Calibri Light"/>
              </a:rPr>
              <a:t>Haven</a:t>
            </a:r>
            <a:r>
              <a:rPr lang="cs-CZ">
                <a:cs typeface="Calibri Light"/>
              </a:rPr>
              <a:t>, Pensylvánie, New Jersey, Delaware</a:t>
            </a:r>
            <a:endParaRPr lang="cs-CZ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481065-8377-2850-8C50-BA31404C0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548" y="169194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>
              <a:ea typeface="+mn-lt"/>
              <a:cs typeface="+mn-lt"/>
            </a:endParaRPr>
          </a:p>
          <a:p>
            <a:r>
              <a:rPr lang="cs-CZ">
                <a:ea typeface="+mn-lt"/>
                <a:cs typeface="+mn-lt"/>
              </a:rPr>
              <a:t>Zakladatel kolonie New </a:t>
            </a:r>
            <a:r>
              <a:rPr lang="cs-CZ" err="1">
                <a:ea typeface="+mn-lt"/>
                <a:cs typeface="+mn-lt"/>
              </a:rPr>
              <a:t>Haven</a:t>
            </a:r>
            <a:r>
              <a:rPr lang="cs-CZ">
                <a:ea typeface="+mn-lt"/>
                <a:cs typeface="+mn-lt"/>
              </a:rPr>
              <a:t> vlastnil černochy jako trvalé služebníky, odůvodňoval to biblickými pasážemi</a:t>
            </a:r>
          </a:p>
          <a:p>
            <a:r>
              <a:rPr lang="cs-CZ">
                <a:ea typeface="+mn-lt"/>
                <a:cs typeface="+mn-lt"/>
              </a:rPr>
              <a:t>Otroctví bylo běžné i v atlantických koloniích jako Pensylvánie, New Jersey a Delaware, tvořili však maximálně tři procenta populace</a:t>
            </a:r>
          </a:p>
          <a:p>
            <a:r>
              <a:rPr lang="cs-CZ">
                <a:ea typeface="+mn-lt"/>
                <a:cs typeface="+mn-lt"/>
              </a:rPr>
              <a:t>Vlastnictví černých otroků bylo symbolem bohatství a vysokého postavení v severních koloniích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8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ečení, venku, osoba, Lidská tvář&#10;&#10;Popis se vygeneroval automaticky.">
            <a:extLst>
              <a:ext uri="{FF2B5EF4-FFF2-40B4-BE49-F238E27FC236}">
                <a16:creationId xmlns:a16="http://schemas.microsoft.com/office/drawing/2014/main" id="{CAA76EDD-9509-6459-219E-646D8AB58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E0458E-E73B-E085-440F-6ADE7EC5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45549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Georgie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AF5030-0EA7-926C-F8F6-E987BB45A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4487"/>
            <a:ext cx="3822189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>
                <a:ea typeface="+mn-lt"/>
                <a:cs typeface="+mn-lt"/>
              </a:rPr>
              <a:t>Jediná britská kolonie na americké půdě, která se pokusila obejít bez otroků</a:t>
            </a:r>
          </a:p>
          <a:p>
            <a:r>
              <a:rPr lang="cs-CZ" sz="2000">
                <a:ea typeface="+mn-lt"/>
                <a:cs typeface="+mn-lt"/>
              </a:rPr>
              <a:t>Omezení otroctví mělo posílit obranyschopnost kolonie a zabránit spojenectví otroků se Španěly</a:t>
            </a:r>
          </a:p>
          <a:p>
            <a:r>
              <a:rPr lang="cs-CZ" sz="2000">
                <a:ea typeface="+mn-lt"/>
                <a:cs typeface="+mn-lt"/>
              </a:rPr>
              <a:t>I přes výslovný zákaz otroctví se osadníci Georgie brzy domáhali povolení k nákupu otroků</a:t>
            </a:r>
          </a:p>
          <a:p>
            <a:r>
              <a:rPr lang="cs-CZ" sz="2000">
                <a:ea typeface="+mn-lt"/>
                <a:cs typeface="+mn-lt"/>
              </a:rPr>
              <a:t>V roce 1749 byl zákaz černého otroctví v Georgie odvolán, což vedlo k rozšíření otroctví ve všech britských koloniích na severoamerické pevnině i na ostrovech</a:t>
            </a:r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06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DCB85B-3268-640A-276F-D090D01D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  <a:cs typeface="Calibri Light"/>
              </a:rPr>
              <a:t>Klasifikace společností ve vztahu k otroctví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A4169-0C96-1DB6-9166-1A3CCE2C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600">
                <a:cs typeface="Calibri"/>
              </a:rPr>
              <a:t>Otrokářské společnosti: otroctví důležité pro hospodářské přežití a pro sebeidentifikaci obyvatel</a:t>
            </a:r>
            <a:endParaRPr lang="en-US" sz="2600"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vztah pán – otrok základem společenské struktury</a:t>
            </a:r>
            <a:endParaRPr lang="en-US" sz="2200"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Tyto společnosti existenčně závisely na otrokářské práci </a:t>
            </a:r>
            <a:endParaRPr lang="cs-CZ" sz="2200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antické Řecko a Řím, evropské kolonie v karibské oblasti v 15. až 19. století, Brazílie v 15. až 19. století, jih dnešních Spojených států v 18. až 19. století.</a:t>
            </a:r>
            <a:endParaRPr lang="cs-CZ" sz="2200">
              <a:ea typeface="Calibri"/>
              <a:cs typeface="Calibri"/>
            </a:endParaRPr>
          </a:p>
          <a:p>
            <a:pPr marL="457200" indent="0">
              <a:buNone/>
            </a:pPr>
            <a:r>
              <a:rPr lang="cs-CZ" sz="2600">
                <a:cs typeface="Calibri"/>
              </a:rPr>
              <a:t>  X</a:t>
            </a:r>
            <a:endParaRPr lang="en-US" sz="2600">
              <a:cs typeface="Calibri"/>
            </a:endParaRPr>
          </a:p>
          <a:p>
            <a:r>
              <a:rPr lang="cs-CZ" sz="2600">
                <a:cs typeface="Calibri"/>
              </a:rPr>
              <a:t>Společnosti s otroky: </a:t>
            </a:r>
            <a:endParaRPr lang="en-US" sz="2600"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vztah pán – otrok existoval vedle mnoha dalších forem pracovněprávních vztahů</a:t>
            </a:r>
            <a:endParaRPr lang="en-US" sz="2200"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Pro tyto společnosti je otroctví  legální a samozřejmé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200">
                <a:cs typeface="Calibri"/>
              </a:rPr>
              <a:t>středověká Evropa, evropské metropole v novověku</a:t>
            </a:r>
            <a:endParaRPr lang="en-US" sz="2200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1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oblečení, kresba, osoba&#10;&#10;Popis se vygeneroval automaticky.">
            <a:extLst>
              <a:ext uri="{FF2B5EF4-FFF2-40B4-BE49-F238E27FC236}">
                <a16:creationId xmlns:a16="http://schemas.microsoft.com/office/drawing/2014/main" id="{C9707A86-E321-21B8-1C18-10F1E5D25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25" b="398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CCD845-B85F-6DE5-C1D1-C065843B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84" y="-263191"/>
            <a:ext cx="4905031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Barbados a Jamajka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677107-A170-1849-1598-4E9D3AC06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95" y="1075713"/>
            <a:ext cx="6112838" cy="50528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>
                <a:ea typeface="+mn-lt"/>
                <a:cs typeface="+mn-lt"/>
              </a:rPr>
              <a:t>Vysoké ceny cukru na světovém trhu vedly k rychlému rozvoji Barbadosu</a:t>
            </a:r>
          </a:p>
          <a:p>
            <a:r>
              <a:rPr lang="cs-CZ" sz="1600">
                <a:ea typeface="+mn-lt"/>
                <a:cs typeface="+mn-lt"/>
              </a:rPr>
              <a:t>Vliv sousedních kolonií a nízká cena otroků způsobily, že se rasový poměr na Barbadosu v 60. letech 17. století obrátil ve prospěch černochů</a:t>
            </a:r>
          </a:p>
          <a:p>
            <a:r>
              <a:rPr lang="cs-CZ" sz="1600">
                <a:ea typeface="+mn-lt"/>
                <a:cs typeface="+mn-lt"/>
              </a:rPr>
              <a:t>Právní normy upravující poměr mezi bílými a černými se změnily ve prospěch lepšího spravování a ovládání černochů</a:t>
            </a:r>
          </a:p>
          <a:p>
            <a:r>
              <a:rPr lang="cs-CZ" sz="1600">
                <a:ea typeface="+mn-lt"/>
                <a:cs typeface="+mn-lt"/>
              </a:rPr>
              <a:t>V 60. letech byla transformace barbadoské ekonomiky téměř dokončena, což ostrov proměnilo v nejhustěji osídlenou a nejintenzivněji obdělávanou anglickou državu</a:t>
            </a:r>
          </a:p>
          <a:p>
            <a:r>
              <a:rPr lang="cs-CZ" sz="1600">
                <a:ea typeface="+mn-lt"/>
                <a:cs typeface="+mn-lt"/>
              </a:rPr>
              <a:t> Barbados se stal první skutečnou plantážní kolonií Anglie, s rychlými zisky z produkce cukru a velkým počtem otroků</a:t>
            </a:r>
            <a:endParaRPr lang="cs-CZ" sz="1600">
              <a:cs typeface="Calibri"/>
            </a:endParaRPr>
          </a:p>
          <a:p>
            <a:r>
              <a:rPr lang="cs-CZ" sz="1600">
                <a:ea typeface="+mn-lt"/>
                <a:cs typeface="+mn-lt"/>
              </a:rPr>
              <a:t>Na Barbadosu probíhala v 17. století mnohá otrocká povstání, která byla tvrdě potlačena</a:t>
            </a:r>
            <a:endParaRPr lang="cs-CZ" sz="1600">
              <a:cs typeface="Calibri"/>
            </a:endParaRPr>
          </a:p>
          <a:p>
            <a:r>
              <a:rPr lang="cs-CZ" sz="1600">
                <a:ea typeface="+mn-lt"/>
                <a:cs typeface="+mn-lt"/>
              </a:rPr>
              <a:t>Malá rozloha ostrova a absence útočišť mimo plantáže znemožňovaly uprchlým otrokům přežití</a:t>
            </a:r>
          </a:p>
          <a:p>
            <a:r>
              <a:rPr lang="cs-CZ" sz="1600">
                <a:ea typeface="+mn-lt"/>
                <a:cs typeface="+mn-lt"/>
              </a:rPr>
              <a:t>Po několika desetiletích začal Barbados ztrácet svoji pozici nejbohatší a nejvýznamnější anglické kolonie</a:t>
            </a:r>
          </a:p>
          <a:p>
            <a:r>
              <a:rPr lang="cs-CZ" sz="1600">
                <a:ea typeface="+mn-lt"/>
                <a:cs typeface="+mn-lt"/>
              </a:rPr>
              <a:t>Jamajka i díky své rozloze, ideálnímu podnebí a nevyčerpatelné půdě převzala úlohu hlavního producenta cukru mezi britskými koloniemi</a:t>
            </a:r>
          </a:p>
        </p:txBody>
      </p:sp>
    </p:spTree>
    <p:extLst>
      <p:ext uri="{BB962C8B-B14F-4D97-AF65-F5344CB8AC3E}">
        <p14:creationId xmlns:p14="http://schemas.microsoft.com/office/powerpoint/2010/main" val="2077292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kresba, umění, Výtvarné umění&#10;&#10;Popis se vygeneroval automaticky.">
            <a:extLst>
              <a:ext uri="{FF2B5EF4-FFF2-40B4-BE49-F238E27FC236}">
                <a16:creationId xmlns:a16="http://schemas.microsoft.com/office/drawing/2014/main" id="{9B3ABA9C-0000-926B-7966-6AC645120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49EBE-85B4-CCCD-D724-3436033A0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37" y="-76032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J a S Karolína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E490C-87B6-ADAB-E6C8-293E259E9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459" y="1620470"/>
            <a:ext cx="3822189" cy="40234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cs typeface="Calibri"/>
              </a:rPr>
              <a:t>J Karolína velmi těžila z úpadku Barbadosu </a:t>
            </a:r>
            <a:endParaRPr lang="cs-CZ" sz="1800">
              <a:ea typeface="Calibri"/>
              <a:cs typeface="Calibri"/>
            </a:endParaRPr>
          </a:p>
          <a:p>
            <a:r>
              <a:rPr lang="cs-CZ" sz="1800">
                <a:ea typeface="+mn-lt"/>
                <a:cs typeface="+mn-lt"/>
              </a:rPr>
              <a:t>Počátkem 17. Století se tam začali přesouvat nájemní sluhové z Barbadosu, kteří hledali nové možnosti uplatnění</a:t>
            </a:r>
          </a:p>
          <a:p>
            <a:r>
              <a:rPr lang="cs-CZ" sz="1800">
                <a:ea typeface="+mn-lt"/>
                <a:cs typeface="+mn-lt"/>
              </a:rPr>
              <a:t>Otroci v Jižní Karolíně se věnovali extenzivnímu chovu dobytka na velkých plochách, kde samostatně pečovali o stáda a odevzdávali předem určené výtěžky</a:t>
            </a:r>
          </a:p>
          <a:p>
            <a:r>
              <a:rPr lang="cs-CZ" sz="1800">
                <a:ea typeface="+mn-lt"/>
                <a:cs typeface="+mn-lt"/>
              </a:rPr>
              <a:t>Oproti jiným pevninským koloniím se Jižní Karolína více podobala karibským ostrovům vzhledem k ekonomice, společenské struktuře a právnímu systému, což mělo vliv i na rozvoj otroctví</a:t>
            </a:r>
          </a:p>
        </p:txBody>
      </p:sp>
    </p:spTree>
    <p:extLst>
      <p:ext uri="{BB962C8B-B14F-4D97-AF65-F5344CB8AC3E}">
        <p14:creationId xmlns:p14="http://schemas.microsoft.com/office/powerpoint/2010/main" val="1349529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umění, oblečení, mytologie&#10;&#10;Popis se vygeneroval automaticky.">
            <a:extLst>
              <a:ext uri="{FF2B5EF4-FFF2-40B4-BE49-F238E27FC236}">
                <a16:creationId xmlns:a16="http://schemas.microsoft.com/office/drawing/2014/main" id="{1496EF89-E1FE-004D-60F7-B50DC3B52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9531D0-16B8-5B14-1EA0-07E0440BD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68" y="-5944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Otroctví v Británii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EA99F-9165-45C3-5E41-F6EBA83FB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68" y="1640691"/>
            <a:ext cx="5613557" cy="47769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ea typeface="+mn-lt"/>
                <a:cs typeface="+mn-lt"/>
              </a:rPr>
              <a:t>V 18. století se obchod s otroky stal v Británii jedním z nejvýznamnějších a nejvýnosnějších hospodářských odvětví, přičemž obchodníci s otroky byli považováni za prominentní členy společnosti, kteří podporovali charitu a byli aktivní v politickém životě</a:t>
            </a:r>
          </a:p>
          <a:p>
            <a:r>
              <a:rPr lang="cs-CZ" sz="1800">
                <a:ea typeface="+mn-lt"/>
                <a:cs typeface="+mn-lt"/>
              </a:rPr>
              <a:t>Černoši se začali v Anglii objevovat již od poloviny 16. století a jejich počet rychle narůstal, přičemž se stali běžným jevem v 18. století. V této době pracovali jako osobní sluhové, řemeslníci a dělníci, a jejich vlastnictví bylo často spojeno s prestiží</a:t>
            </a:r>
          </a:p>
          <a:p>
            <a:r>
              <a:rPr lang="cs-CZ" sz="1800">
                <a:ea typeface="+mn-lt"/>
                <a:cs typeface="+mn-lt"/>
              </a:rPr>
              <a:t>I přesto, že otroctví nebylo v Anglii oficiálně vyhlášeno, otroci přímo v Anglii zůstávali sociální a právní anomálií, protože právně neexistovali</a:t>
            </a:r>
          </a:p>
          <a:p>
            <a:r>
              <a:rPr lang="cs-CZ" sz="1800">
                <a:ea typeface="+mn-lt"/>
                <a:cs typeface="+mn-lt"/>
              </a:rPr>
              <a:t>Tato situace vedla ke snahám o jejich vyhoštění, avšak jejich právní status nebyl oficiálně formulován až do roku 1833</a:t>
            </a:r>
            <a:endParaRPr lang="cs-CZ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221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5E92F-1512-421D-4930-CEC752E7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Abolicionismus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C4798C-6575-F79C-4366-ACB5CACA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Hnutí odmítající obchod s otroky</a:t>
            </a:r>
          </a:p>
          <a:p>
            <a:r>
              <a:rPr lang="cs-CZ">
                <a:cs typeface="Calibri"/>
              </a:rPr>
              <a:t>Rozmach na přelomu 18. a 19. Století</a:t>
            </a:r>
          </a:p>
          <a:p>
            <a:r>
              <a:rPr lang="cs-CZ">
                <a:cs typeface="Calibri"/>
              </a:rPr>
              <a:t>Před rokem 1750 panovala představa, že otroctví je základem prosperity mateřských zemí</a:t>
            </a:r>
          </a:p>
          <a:p>
            <a:r>
              <a:rPr lang="cs-CZ">
                <a:cs typeface="Calibri"/>
              </a:rPr>
              <a:t>Zlom po roce 1750: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cs typeface="Calibri"/>
              </a:rPr>
              <a:t>otroctví prohlášeno za instituci odporující lidské důstojnosti a "přirozeným právům" člověka</a:t>
            </a:r>
            <a:endParaRPr lang="cs-CZ" sz="2800">
              <a:cs typeface="Calibri" panose="020F0502020204030204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cs typeface="Calibri"/>
              </a:rPr>
              <a:t>Eric </a:t>
            </a:r>
            <a:r>
              <a:rPr lang="cs-CZ" err="1">
                <a:cs typeface="Calibri"/>
              </a:rPr>
              <a:t>Williams</a:t>
            </a:r>
            <a:r>
              <a:rPr lang="cs-CZ">
                <a:cs typeface="Calibri"/>
              </a:rPr>
              <a:t>: zrušení otroctví není výsledkem humanismu, ale ekonomickým rozhodnutím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cs typeface="Calibri"/>
              </a:rPr>
              <a:t>Obavy z narůstajícího počtu černochů v koloniích -&gt; repatriace 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endParaRPr lang="cs-CZ">
              <a:cs typeface="Calibri"/>
            </a:endParaRPr>
          </a:p>
          <a:p>
            <a:endParaRPr lang="cs-CZ"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726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TIME for Kids | Frederick Douglass">
            <a:extLst>
              <a:ext uri="{FF2B5EF4-FFF2-40B4-BE49-F238E27FC236}">
                <a16:creationId xmlns:a16="http://schemas.microsoft.com/office/drawing/2014/main" id="{2CB3BF67-CCAC-6F2B-6E57-C30D79062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34ACD6-9AFB-7569-1A23-DA68ECA5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03189" cy="1899912"/>
          </a:xfrm>
        </p:spPr>
        <p:txBody>
          <a:bodyPr>
            <a:normAutofit/>
          </a:bodyPr>
          <a:lstStyle/>
          <a:p>
            <a:r>
              <a:rPr lang="cs-CZ" sz="4000"/>
              <a:t>Frederick Douglass</a:t>
            </a:r>
            <a:endParaRPr lang="cs-CZ" sz="4000">
              <a:cs typeface="Calibri Light"/>
            </a:endParaRPr>
          </a:p>
          <a:p>
            <a:endParaRPr lang="cs-CZ" sz="400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6D12B2-70CA-063C-8E37-70FBF893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4301"/>
            <a:ext cx="4076189" cy="42126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cs typeface="Calibri"/>
              </a:rPr>
              <a:t>americký sociální reformátor a řečník 19. století </a:t>
            </a:r>
          </a:p>
          <a:p>
            <a:r>
              <a:rPr lang="cs-CZ" sz="2000">
                <a:cs typeface="Calibri"/>
              </a:rPr>
              <a:t>uprchl z otroctví </a:t>
            </a:r>
          </a:p>
          <a:p>
            <a:r>
              <a:rPr lang="cs-CZ" sz="2000">
                <a:cs typeface="Calibri"/>
              </a:rPr>
              <a:t>vůdčí osobnost abolicionistického hnutí </a:t>
            </a:r>
          </a:p>
        </p:txBody>
      </p:sp>
    </p:spTree>
    <p:extLst>
      <p:ext uri="{BB962C8B-B14F-4D97-AF65-F5344CB8AC3E}">
        <p14:creationId xmlns:p14="http://schemas.microsoft.com/office/powerpoint/2010/main" val="1848878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Samuel Sharpe: The Enslaved Preacher Who Sparked a Rebellion on Christmas  Day in Jamaica in 1831 | Opinion | insightnews.com">
            <a:extLst>
              <a:ext uri="{FF2B5EF4-FFF2-40B4-BE49-F238E27FC236}">
                <a16:creationId xmlns:a16="http://schemas.microsoft.com/office/drawing/2014/main" id="{C2C9F08B-ABF9-7665-D716-38F9E42C4E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8B7834-D82E-FDFE-158D-CB24920D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ea typeface="+mj-lt"/>
                <a:cs typeface="+mj-lt"/>
              </a:rPr>
              <a:t>Povstání otroků na Jamajce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371F7B-8668-DAB2-AD97-A48608A9D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1142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Samuel </a:t>
            </a:r>
            <a:r>
              <a:rPr lang="cs-CZ" sz="2000" err="1">
                <a:ea typeface="+mn-lt"/>
                <a:cs typeface="+mn-lt"/>
              </a:rPr>
              <a:t>Sharpe</a:t>
            </a:r>
            <a:r>
              <a:rPr lang="cs-CZ" sz="2000">
                <a:ea typeface="+mn-lt"/>
                <a:cs typeface="+mn-lt"/>
              </a:rPr>
              <a:t> - vůdce povstání (prohlášen za národního hrdinu )</a:t>
            </a:r>
          </a:p>
          <a:p>
            <a:r>
              <a:rPr lang="cs-CZ" sz="2000">
                <a:cs typeface="Calibri"/>
              </a:rPr>
              <a:t>zúčastnilo se ho cca 60000 z 300 000 otroků </a:t>
            </a:r>
          </a:p>
          <a:p>
            <a:r>
              <a:rPr lang="cs-CZ" sz="2000">
                <a:cs typeface="Calibri"/>
              </a:rPr>
              <a:t>povstání bylo potlačeno koloniálními úřady </a:t>
            </a:r>
          </a:p>
          <a:p>
            <a:r>
              <a:rPr lang="cs-CZ" sz="2000">
                <a:cs typeface="Calibri"/>
              </a:rPr>
              <a:t>mnoho otroků bylo zabito; velká část utekla před opětovným otroctvím; vůdce povstání oběšen </a:t>
            </a: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893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Bitva u Vertières v roce 1803">
            <a:extLst>
              <a:ext uri="{FF2B5EF4-FFF2-40B4-BE49-F238E27FC236}">
                <a16:creationId xmlns:a16="http://schemas.microsoft.com/office/drawing/2014/main" id="{AB6594B6-7F32-4232-006B-AE24BB9CB5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911A9B-8169-124C-02C7-7E09BBA4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Povstání na SAINT DOMINQUE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64D27-D0CD-B2EA-A1A6-DD8842A76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875401"/>
            <a:ext cx="44698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cs typeface="Calibri"/>
              </a:rPr>
              <a:t>1791- 1804</a:t>
            </a:r>
          </a:p>
          <a:p>
            <a:r>
              <a:rPr lang="cs-CZ" sz="2000">
                <a:cs typeface="Calibri"/>
              </a:rPr>
              <a:t>povstání otroků ve francouzské kolonii </a:t>
            </a:r>
          </a:p>
          <a:p>
            <a:r>
              <a:rPr lang="cs-CZ" sz="2000">
                <a:cs typeface="Calibri"/>
              </a:rPr>
              <a:t>--&gt; zrušení otroctví, založení svobodné černošské republiky Haiti </a:t>
            </a:r>
            <a:endParaRPr lang="cs-CZ" sz="2000">
              <a:ea typeface="Calibri"/>
              <a:cs typeface="Calibri"/>
            </a:endParaRPr>
          </a:p>
          <a:p>
            <a:endParaRPr lang="cs-CZ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122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690A5-B546-1965-C6C5-A7A3D843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2. fáze moderního otroctví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40ABBD-FF51-6A39-59EF-80950DCF4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války a revoluce na přelomu 18. a 19. století narušily rovnováhou plantážních držav evropských zemí</a:t>
            </a:r>
          </a:p>
          <a:p>
            <a:r>
              <a:rPr lang="cs-CZ">
                <a:cs typeface="Calibri"/>
              </a:rPr>
              <a:t>neklid narušil dodávky pracovní síly a export plantážních produktů </a:t>
            </a:r>
          </a:p>
          <a:p>
            <a:r>
              <a:rPr lang="cs-CZ">
                <a:cs typeface="Calibri"/>
              </a:rPr>
              <a:t>v 19. Století přestalo být otroctví samozřejmostí; otrokáři čelili kritice</a:t>
            </a:r>
          </a:p>
          <a:p>
            <a:r>
              <a:rPr lang="cs-CZ">
                <a:cs typeface="Calibri"/>
              </a:rPr>
              <a:t>omezen nebo zcela zablokován dovoz otroků z Afriky</a:t>
            </a:r>
          </a:p>
          <a:p>
            <a:r>
              <a:rPr lang="cs-CZ">
                <a:cs typeface="Calibri"/>
              </a:rPr>
              <a:t>Evropa se od otroctví odvrátila; zůstalo omezeno na americký kontinent </a:t>
            </a:r>
          </a:p>
        </p:txBody>
      </p:sp>
    </p:spTree>
    <p:extLst>
      <p:ext uri="{BB962C8B-B14F-4D97-AF65-F5344CB8AC3E}">
        <p14:creationId xmlns:p14="http://schemas.microsoft.com/office/powerpoint/2010/main" val="1365709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92BA9-173A-90A2-5016-9666F922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Americká občanská válka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618A6C-ADE1-FF1F-7F59-4A0709A50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Hlavní příčinou bylo otroctví</a:t>
            </a:r>
          </a:p>
          <a:p>
            <a:r>
              <a:rPr lang="cs-CZ">
                <a:cs typeface="Calibri"/>
              </a:rPr>
              <a:t>Jih si nedokázal představit život bez otroků</a:t>
            </a:r>
          </a:p>
          <a:p>
            <a:r>
              <a:rPr lang="cs-CZ">
                <a:cs typeface="Calibri"/>
              </a:rPr>
              <a:t>1860 – prezidentem zvolen Abraham Lincoln – odchod jižanských států z Unie</a:t>
            </a:r>
          </a:p>
          <a:p>
            <a:r>
              <a:rPr lang="cs-CZ">
                <a:cs typeface="Calibri"/>
              </a:rPr>
              <a:t>Zpočátku vítězil Jih, později se situace obrátila ve prospěch Severu (průmysl, větší kapitál)</a:t>
            </a:r>
          </a:p>
          <a:p>
            <a:r>
              <a:rPr lang="cs-CZ">
                <a:cs typeface="Calibri"/>
              </a:rPr>
              <a:t>Osvobození otroků: 1863 </a:t>
            </a: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07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FB063-821C-B5A7-3DE3-99F30A4C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Otroctví na Kubě a jeho konec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325BE4-D384-B001-BEBE-5041DC95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8" y="193768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Příchod Britů a dovoz otroků</a:t>
            </a:r>
          </a:p>
          <a:p>
            <a:r>
              <a:rPr lang="cs-CZ">
                <a:ea typeface="Calibri"/>
                <a:cs typeface="Calibri"/>
              </a:rPr>
              <a:t>Růst otroctví s rozvojem plantáží</a:t>
            </a:r>
          </a:p>
          <a:p>
            <a:r>
              <a:rPr lang="cs-CZ">
                <a:ea typeface="Calibri"/>
                <a:cs typeface="Calibri"/>
              </a:rPr>
              <a:t>Falešné povstání 1843 a reakce v podobě tvrdších opatření - omezení práv svobodných barevných</a:t>
            </a:r>
          </a:p>
          <a:p>
            <a:r>
              <a:rPr lang="cs-CZ">
                <a:ea typeface="Calibri"/>
                <a:cs typeface="Calibri"/>
              </a:rPr>
              <a:t>Náhrada otroků Číňany 1847</a:t>
            </a:r>
          </a:p>
          <a:p>
            <a:r>
              <a:rPr lang="cs-CZ">
                <a:ea typeface="Calibri"/>
                <a:cs typeface="Calibri"/>
              </a:rPr>
              <a:t>Konec otroctví: Desetiletá válka 1868</a:t>
            </a:r>
          </a:p>
          <a:p>
            <a:r>
              <a:rPr lang="cs-CZ">
                <a:ea typeface="Calibri"/>
                <a:cs typeface="Calibri"/>
              </a:rPr>
              <a:t>Narůstající tlak ze zahraničí: Zrušení otroctví</a:t>
            </a: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24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3639F-F8A5-9BBB-70E6-951584B7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74" y="61499"/>
            <a:ext cx="10515600" cy="1325563"/>
          </a:xfrm>
        </p:spPr>
        <p:txBody>
          <a:bodyPr/>
          <a:lstStyle/>
          <a:p>
            <a:r>
              <a:rPr lang="cs-CZ">
                <a:ea typeface="Calibri Light"/>
                <a:cs typeface="Calibri Light"/>
              </a:rPr>
              <a:t>Historie otroctví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A3E0C-F062-1606-7339-F9C0F81FA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314"/>
            <a:ext cx="8216685" cy="55015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ea typeface="Calibri"/>
                <a:cs typeface="Calibri"/>
              </a:rPr>
              <a:t>Otrok v Antice: válečný zajatec, válečná kořist (příznak slabosti otroka)</a:t>
            </a:r>
          </a:p>
          <a:p>
            <a:r>
              <a:rPr lang="cs-CZ" sz="2400">
                <a:ea typeface="Calibri"/>
                <a:cs typeface="Calibri"/>
              </a:rPr>
              <a:t>Aristotelovy spisy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velký vliv na středověké a novověké chápání otroctví</a:t>
            </a:r>
            <a:endParaRPr lang="cs-CZ" sz="20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Otroctví považoval za přirozenou součást světa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"přirozené otroctví" splývá s obrazem barbara - přirozený důsledek intelektuální a morální nedostatečnosti</a:t>
            </a:r>
          </a:p>
          <a:p>
            <a:r>
              <a:rPr lang="cs-CZ" sz="2400">
                <a:ea typeface="Calibri"/>
                <a:cs typeface="Calibri"/>
              </a:rPr>
              <a:t>Křesťanská církev: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Přirozené přijetí otroctví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otroctví je trest za hřích, vrozená méněcennost otroků, otroctví vyhrazeno nevěřícím </a:t>
            </a:r>
          </a:p>
          <a:p>
            <a:r>
              <a:rPr lang="cs-CZ" sz="2400">
                <a:ea typeface="Calibri"/>
                <a:cs typeface="Calibri"/>
              </a:rPr>
              <a:t>Přelom starověku a středověku: oslabování otroctví kvůli klesající ceně pracovní síly, nikdy ale nezaniklo a nebylo právně zpochybněno</a:t>
            </a:r>
          </a:p>
          <a:p>
            <a:endParaRPr lang="cs-CZ"/>
          </a:p>
        </p:txBody>
      </p:sp>
      <p:pic>
        <p:nvPicPr>
          <p:cNvPr id="4" name="Obrázek 3" descr="Obsah obrázku socha, Lidská tvář, Klasická socha, černobílá&#10;&#10;Popis se vygeneroval automaticky.">
            <a:extLst>
              <a:ext uri="{FF2B5EF4-FFF2-40B4-BE49-F238E27FC236}">
                <a16:creationId xmlns:a16="http://schemas.microsoft.com/office/drawing/2014/main" id="{8E397CBC-9876-C92F-67E5-E76355C2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542" y="5489"/>
            <a:ext cx="3071086" cy="68728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C9DCC51-B666-699D-BAD6-60C72867CE91}"/>
              </a:ext>
            </a:extLst>
          </p:cNvPr>
          <p:cNvSpPr txBox="1"/>
          <p:nvPr/>
        </p:nvSpPr>
        <p:spPr>
          <a:xfrm>
            <a:off x="10120592" y="6109466"/>
            <a:ext cx="19170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Calibri"/>
                <a:cs typeface="Calibri"/>
              </a:rPr>
              <a:t>Řecká otrokyně, soška z 19. století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20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B1134-D64B-3149-57CE-DF311CA7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Otroctví v Brazílii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27485-8CF6-B047-9AFF-AB9ECF96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89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ea typeface="Calibri"/>
                <a:cs typeface="Calibri"/>
              </a:rPr>
              <a:t>Role otroků v kávovém průmyslu: hlavní pracovní síla, privilegia</a:t>
            </a:r>
          </a:p>
          <a:p>
            <a:r>
              <a:rPr lang="cs-CZ" dirty="0">
                <a:ea typeface="Calibri"/>
                <a:cs typeface="Calibri"/>
              </a:rPr>
              <a:t>Otrocká povstání</a:t>
            </a:r>
          </a:p>
          <a:p>
            <a:r>
              <a:rPr lang="cs-CZ" dirty="0">
                <a:ea typeface="Calibri"/>
                <a:cs typeface="Calibri"/>
              </a:rPr>
              <a:t>Příchod imigrantů z Evropy: modernizace a rozvoj ekonomiky, nižší dostupnost otroků</a:t>
            </a:r>
          </a:p>
          <a:p>
            <a:r>
              <a:rPr lang="cs-CZ" dirty="0">
                <a:ea typeface="Calibri"/>
                <a:cs typeface="Calibri"/>
              </a:rPr>
              <a:t>Zánik otroctví: Tlak abolicionistů a osvobozování otroků</a:t>
            </a:r>
          </a:p>
          <a:p>
            <a:r>
              <a:rPr lang="cs-CZ" dirty="0">
                <a:ea typeface="Calibri"/>
                <a:cs typeface="Calibri"/>
              </a:rPr>
              <a:t>Druhá fáze moderního otroctví: plantážní hospodaření, politická moc plantážníků</a:t>
            </a:r>
          </a:p>
          <a:p>
            <a:r>
              <a:rPr lang="cs-CZ" dirty="0">
                <a:ea typeface="Calibri"/>
                <a:cs typeface="Calibri"/>
              </a:rPr>
              <a:t>Brazilská společnost proti otroctví</a:t>
            </a:r>
          </a:p>
          <a:p>
            <a:r>
              <a:rPr lang="cs-CZ" dirty="0">
                <a:ea typeface="Calibri"/>
                <a:cs typeface="Calibri"/>
              </a:rPr>
              <a:t>Zapojení černochů do abolicionistické kampaně</a:t>
            </a:r>
          </a:p>
          <a:p>
            <a:r>
              <a:rPr lang="cs-CZ" dirty="0">
                <a:ea typeface="Calibri"/>
                <a:cs typeface="Calibri"/>
              </a:rPr>
              <a:t>Zrušení otroctví: politické nepokoje, pád monarchie, mezirasové problémy, ekonomické obtíže</a:t>
            </a: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7016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venku, oblečení, obloha, osoba&#10;&#10;Popis se vygeneroval automaticky.">
            <a:extLst>
              <a:ext uri="{FF2B5EF4-FFF2-40B4-BE49-F238E27FC236}">
                <a16:creationId xmlns:a16="http://schemas.microsoft.com/office/drawing/2014/main" id="{B961CCB4-D039-018F-14BD-E89A93872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5A3F93-8350-20DC-ACF4-F90490F2A724}"/>
              </a:ext>
            </a:extLst>
          </p:cNvPr>
          <p:cNvSpPr txBox="1"/>
          <p:nvPr/>
        </p:nvSpPr>
        <p:spPr>
          <a:xfrm>
            <a:off x="4284738" y="5374821"/>
            <a:ext cx="354239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4400">
                <a:latin typeface="Calibri Light"/>
                <a:ea typeface="+mn-lt"/>
                <a:cs typeface="+mn-lt"/>
              </a:rPr>
              <a:t>20. století</a:t>
            </a:r>
            <a:r>
              <a:rPr lang="cs-CZ" sz="4400">
                <a:ea typeface="+mn-lt"/>
                <a:cs typeface="+mn-lt"/>
              </a:rPr>
              <a:t> 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1892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18A9F-6A5B-9208-4009-231F4B6D3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0" y="1807482"/>
            <a:ext cx="11561838" cy="4865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počátek 20. století - č</a:t>
            </a:r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ernošské obyvatelstvo čelilo diskriminaci a rasové segregaci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zákony Jima </a:t>
            </a:r>
            <a:r>
              <a:rPr lang="cs-CZ" dirty="0" err="1">
                <a:solidFill>
                  <a:srgbClr val="0D0D0D"/>
                </a:solidFill>
                <a:ea typeface="+mn-lt"/>
                <a:cs typeface="+mn-lt"/>
              </a:rPr>
              <a:t>Crowa</a:t>
            </a:r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 - upravovaly téměř každý aspekt jejich života</a:t>
            </a:r>
            <a:endParaRPr lang="cs-CZ" dirty="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1960: vznik hnutí za občanská práva a mnoho protestů po celé zemi.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1963: Martin Luther King Jr. přednesl slavný projev "I </a:t>
            </a:r>
            <a:r>
              <a:rPr lang="cs-CZ" dirty="0" err="1">
                <a:solidFill>
                  <a:srgbClr val="0D0D0D"/>
                </a:solidFill>
                <a:ea typeface="+mn-lt"/>
                <a:cs typeface="+mn-lt"/>
              </a:rPr>
              <a:t>Have</a:t>
            </a:r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 a </a:t>
            </a:r>
            <a:r>
              <a:rPr lang="cs-CZ" dirty="0" err="1">
                <a:solidFill>
                  <a:srgbClr val="0D0D0D"/>
                </a:solidFill>
                <a:ea typeface="+mn-lt"/>
                <a:cs typeface="+mn-lt"/>
              </a:rPr>
              <a:t>Dream</a:t>
            </a:r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".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1964: přijetí Zákona o občanských právech zakazující diskriminaci</a:t>
            </a:r>
            <a:endParaRPr lang="cs-CZ" dirty="0">
              <a:solidFill>
                <a:srgbClr val="0D0D0D"/>
              </a:solidFill>
              <a:cs typeface="Calibri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King byl symbolem boje za rovnost a spravedlnost - jeho filozofie ne-násilného odporu sehrála klíčovou roli v dosažení změn</a:t>
            </a:r>
            <a:endParaRPr lang="cs-CZ" dirty="0">
              <a:solidFill>
                <a:srgbClr val="0D0D0D"/>
              </a:solidFill>
              <a:cs typeface="Calibri" panose="020F0502020204030204"/>
            </a:endParaRPr>
          </a:p>
          <a:p>
            <a:r>
              <a:rPr lang="cs-CZ" dirty="0">
                <a:solidFill>
                  <a:srgbClr val="0D0D0D"/>
                </a:solidFill>
                <a:ea typeface="+mn-lt"/>
                <a:cs typeface="+mn-lt"/>
              </a:rPr>
              <a:t>po Kingově zavraždění pokračovala snaha o dosažení rovnosti -další legislativní změny (zákaz diskriminace ve vzdělávání, bydlení a zaměstnání)</a:t>
            </a:r>
            <a:endParaRPr lang="cs-CZ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cs-CZ" sz="1200">
              <a:solidFill>
                <a:srgbClr val="0D0D0D"/>
              </a:solidFill>
              <a:cs typeface="Calibri"/>
            </a:endParaRPr>
          </a:p>
          <a:p>
            <a:endParaRPr lang="cs-CZ" sz="2000">
              <a:solidFill>
                <a:srgbClr val="0D0D0D"/>
              </a:solidFill>
              <a:cs typeface="Calibri"/>
            </a:endParaRPr>
          </a:p>
          <a:p>
            <a:endParaRPr lang="cs-CZ" sz="1200">
              <a:solidFill>
                <a:srgbClr val="0D0D0D"/>
              </a:solidFill>
              <a:cs typeface="Calibri"/>
            </a:endParaRPr>
          </a:p>
          <a:p>
            <a:endParaRPr lang="cs-CZ" sz="1200">
              <a:solidFill>
                <a:srgbClr val="0D0D0D"/>
              </a:solidFill>
              <a:cs typeface="Calibri"/>
            </a:endParaRPr>
          </a:p>
          <a:p>
            <a:endParaRPr lang="cs-CZ">
              <a:cs typeface="Calibri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C3814C3-EB10-2E13-A1EB-422EBA3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81" y="328839"/>
            <a:ext cx="10515600" cy="1325563"/>
          </a:xfrm>
        </p:spPr>
        <p:txBody>
          <a:bodyPr/>
          <a:lstStyle/>
          <a:p>
            <a:r>
              <a:rPr lang="cs-CZ" dirty="0">
                <a:cs typeface="Calibri Light"/>
              </a:rPr>
              <a:t>20.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46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C7AD36-570B-526B-A2DF-49857F2C2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Dědictví moderního otroctví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58DC9-AFB7-5440-E83B-ACB61EE9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Calibri"/>
                <a:cs typeface="Calibri"/>
              </a:rPr>
              <a:t>rasové předsudky, nedostatečné vzdělání, černoši v ekonomické nerovnováze</a:t>
            </a:r>
          </a:p>
          <a:p>
            <a:r>
              <a:rPr lang="cs-CZ" dirty="0">
                <a:ea typeface="Calibri"/>
                <a:cs typeface="Calibri"/>
              </a:rPr>
              <a:t>práce černochů základem hospodářství, bez podílu na produkci bohatství</a:t>
            </a:r>
          </a:p>
          <a:p>
            <a:r>
              <a:rPr lang="cs-CZ" dirty="0">
                <a:ea typeface="Calibri"/>
                <a:cs typeface="Calibri"/>
              </a:rPr>
              <a:t>Afrika a obchod s otroky: pociťování dědictví obchodu s otroky, posilování rasových předsudků</a:t>
            </a:r>
          </a:p>
          <a:p>
            <a:r>
              <a:rPr lang="cs-CZ" dirty="0" err="1">
                <a:ea typeface="Calibri"/>
                <a:cs typeface="Calibri"/>
              </a:rPr>
              <a:t>míšenectví</a:t>
            </a:r>
            <a:r>
              <a:rPr lang="cs-CZ" dirty="0">
                <a:ea typeface="Calibri"/>
                <a:cs typeface="Calibri"/>
              </a:rPr>
              <a:t> a kulturní identita: Latinská Amerika</a:t>
            </a:r>
          </a:p>
          <a:p>
            <a:r>
              <a:rPr lang="cs-CZ" dirty="0">
                <a:ea typeface="Calibri"/>
                <a:cs typeface="Calibri"/>
              </a:rPr>
              <a:t>odkaz otroctví ve společnosti: politické a kulturní diskursy, boj za občanská práva v USA</a:t>
            </a:r>
          </a:p>
          <a:p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853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diagram, Vykreslený graf, Písmo&#10;&#10;Popis se vygeneroval automaticky.">
            <a:extLst>
              <a:ext uri="{FF2B5EF4-FFF2-40B4-BE49-F238E27FC236}">
                <a16:creationId xmlns:a16="http://schemas.microsoft.com/office/drawing/2014/main" id="{B3EFA6DA-A15C-E0C3-9049-0CDF1112A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510" y="643466"/>
            <a:ext cx="659298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066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11D03-D49D-86AE-AA6D-968FA7E4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48" y="201839"/>
            <a:ext cx="10515600" cy="1325563"/>
          </a:xfrm>
        </p:spPr>
        <p:txBody>
          <a:bodyPr/>
          <a:lstStyle/>
          <a:p>
            <a:r>
              <a:rPr lang="cs-CZ">
                <a:cs typeface="Calibri Light"/>
              </a:rPr>
              <a:t>Současná situace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0C589-0C77-33FC-576A-FB3CE539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583720"/>
            <a:ext cx="4842934" cy="49258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rgbClr val="0D0D0D"/>
                </a:solidFill>
                <a:ea typeface="+mn-lt"/>
                <a:cs typeface="+mn-lt"/>
              </a:rPr>
              <a:t>vystaveni policejnímu násilí a nespravedlnosti v trestním systému</a:t>
            </a:r>
          </a:p>
          <a:p>
            <a:r>
              <a:rPr lang="cs-CZ">
                <a:solidFill>
                  <a:srgbClr val="0D0D0D"/>
                </a:solidFill>
                <a:ea typeface="+mn-lt"/>
                <a:cs typeface="+mn-lt"/>
              </a:rPr>
              <a:t>hnutí, jako Black </a:t>
            </a:r>
            <a:r>
              <a:rPr lang="cs-CZ" err="1">
                <a:solidFill>
                  <a:srgbClr val="0D0D0D"/>
                </a:solidFill>
                <a:ea typeface="+mn-lt"/>
                <a:cs typeface="+mn-lt"/>
              </a:rPr>
              <a:t>Lives</a:t>
            </a:r>
            <a:r>
              <a:rPr lang="cs-CZ">
                <a:solidFill>
                  <a:srgbClr val="0D0D0D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0D0D0D"/>
                </a:solidFill>
                <a:ea typeface="+mn-lt"/>
                <a:cs typeface="+mn-lt"/>
              </a:rPr>
              <a:t>Matter</a:t>
            </a:r>
            <a:r>
              <a:rPr lang="cs-CZ">
                <a:solidFill>
                  <a:srgbClr val="0D0D0D"/>
                </a:solidFill>
                <a:ea typeface="+mn-lt"/>
                <a:cs typeface="+mn-lt"/>
              </a:rPr>
              <a:t>, bojují proti policejnímu násilí a rasismu a usilují o sociální spravedlnost a rovnost ve společnosti</a:t>
            </a:r>
            <a:endParaRPr lang="cs-CZ">
              <a:solidFill>
                <a:srgbClr val="0D0D0D"/>
              </a:solidFill>
              <a:cs typeface="Calibri"/>
            </a:endParaRPr>
          </a:p>
        </p:txBody>
      </p:sp>
      <p:pic>
        <p:nvPicPr>
          <p:cNvPr id="4" name="Obrázek 3" descr="Obsah obrázku text, diagram, Vykreslený graf, Písmo&#10;&#10;Popis se vygeneroval automaticky.">
            <a:extLst>
              <a:ext uri="{FF2B5EF4-FFF2-40B4-BE49-F238E27FC236}">
                <a16:creationId xmlns:a16="http://schemas.microsoft.com/office/drawing/2014/main" id="{1AC0AF35-CAB3-4355-EB58-81423F16C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01" y="512838"/>
            <a:ext cx="6489123" cy="58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0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08650-9F98-1151-8A19-1FC7D343B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18" y="1829198"/>
            <a:ext cx="6428624" cy="45802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400">
                <a:ea typeface="+mn-lt"/>
                <a:cs typeface="+mn-lt"/>
              </a:rPr>
              <a:t>hnutí vzniklo v reakci na systémový rasismus, policejní brutalitu a neochotu spravedlnosti vůči Afroameričanům v USA</a:t>
            </a:r>
          </a:p>
          <a:p>
            <a:r>
              <a:rPr lang="cs-CZ" sz="2400">
                <a:ea typeface="+mn-lt"/>
                <a:cs typeface="+mn-lt"/>
              </a:rPr>
              <a:t>postupně se stalo celosvětovým hnutím, bojujícím za práva černých lidí, odhalování strukturálního rasismu a zajištění spravedlnosti pro černou komunitu</a:t>
            </a:r>
          </a:p>
          <a:p>
            <a:r>
              <a:rPr lang="cs-CZ" sz="2400">
                <a:ea typeface="+mn-lt"/>
                <a:cs typeface="+mn-lt"/>
              </a:rPr>
              <a:t>zasazuje se o osvobození černé komunity od systémového rasismu, policejní brutality a sociální nespravedlnosti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5C9B4-B5C9-2D4D-23C9-CEE72646F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-1"/>
            <a:ext cx="5410200" cy="68580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66700" dist="2159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skica, kresba, symbol, klipart&#10;&#10;Popis se vygeneroval automaticky.">
            <a:extLst>
              <a:ext uri="{FF2B5EF4-FFF2-40B4-BE49-F238E27FC236}">
                <a16:creationId xmlns:a16="http://schemas.microsoft.com/office/drawing/2014/main" id="{F15B4E63-4379-901C-ECE7-50BBFC3112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78" y="76359"/>
            <a:ext cx="4654290" cy="6708786"/>
          </a:xfrm>
          <a:prstGeom prst="rect">
            <a:avLst/>
          </a:prstGeom>
        </p:spPr>
      </p:pic>
      <p:pic>
        <p:nvPicPr>
          <p:cNvPr id="7" name="Obrázek 6" descr="Obsah obrázku text, Písmo, Grafika, grafický design&#10;&#10;Popis se vygeneroval automaticky.">
            <a:extLst>
              <a:ext uri="{FF2B5EF4-FFF2-40B4-BE49-F238E27FC236}">
                <a16:creationId xmlns:a16="http://schemas.microsoft.com/office/drawing/2014/main" id="{71E1D593-7DD6-CE40-87FD-43E08AD383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762" y="330201"/>
            <a:ext cx="2896810" cy="17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1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5E4DCE-0C6C-CD9E-5CFA-B4938EE9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35" y="375186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Historie otroctví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5BA30B-BD1F-3D61-C09D-E5FE9F50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875542"/>
            <a:ext cx="6002110" cy="48139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>
                <a:ea typeface="Calibri"/>
                <a:cs typeface="Calibri"/>
              </a:rPr>
              <a:t>Císař Justinián: </a:t>
            </a:r>
            <a:r>
              <a:rPr lang="cs-CZ" sz="2000" err="1">
                <a:ea typeface="Calibri"/>
                <a:cs typeface="Calibri"/>
              </a:rPr>
              <a:t>Corupus</a:t>
            </a:r>
            <a:r>
              <a:rPr lang="cs-CZ" sz="2000">
                <a:ea typeface="Calibri"/>
                <a:cs typeface="Calibri"/>
              </a:rPr>
              <a:t> </a:t>
            </a:r>
            <a:r>
              <a:rPr lang="cs-CZ" sz="2000" err="1">
                <a:ea typeface="Calibri"/>
                <a:cs typeface="Calibri"/>
              </a:rPr>
              <a:t>iuris</a:t>
            </a:r>
            <a:r>
              <a:rPr lang="cs-CZ" sz="2000">
                <a:ea typeface="Calibri"/>
                <a:cs typeface="Calibri"/>
              </a:rPr>
              <a:t> </a:t>
            </a:r>
            <a:r>
              <a:rPr lang="cs-CZ" sz="2000" err="1">
                <a:ea typeface="Calibri"/>
                <a:cs typeface="Calibri"/>
              </a:rPr>
              <a:t>civilis</a:t>
            </a:r>
            <a:endParaRPr lang="cs-CZ" sz="20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Tento zákoník se stal vzorem pro právní systémy mnoha evropských politických celků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Otroctví je instituce vytvořená lidmi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Otroctví je instituce občanského práva existující proti přírodnímu řádu</a:t>
            </a:r>
          </a:p>
          <a:p>
            <a:r>
              <a:rPr lang="cs-CZ" sz="2000">
                <a:ea typeface="Calibri"/>
                <a:cs typeface="Calibri"/>
              </a:rPr>
              <a:t>Středověk rozlišuje otroky a nevolníky</a:t>
            </a:r>
          </a:p>
          <a:p>
            <a:r>
              <a:rPr lang="cs-CZ" sz="2000">
                <a:ea typeface="Calibri"/>
                <a:cs typeface="Calibri"/>
              </a:rPr>
              <a:t>Anglie, Francie, Holandsko - otroctví vymizelo během středověku</a:t>
            </a:r>
          </a:p>
          <a:p>
            <a:r>
              <a:rPr lang="cs-CZ" sz="2000">
                <a:ea typeface="Calibri"/>
                <a:cs typeface="Calibri"/>
              </a:rPr>
              <a:t>14. století: možnosti pro zotročování nevěřících se zúžily -&gt; Evropané obrátili svoji pozornost na Afriku</a:t>
            </a:r>
          </a:p>
          <a:p>
            <a:r>
              <a:rPr lang="cs-CZ" sz="2000">
                <a:ea typeface="Calibri"/>
                <a:cs typeface="Calibri"/>
              </a:rPr>
              <a:t>Portugalsko: koloniální společnost na </a:t>
            </a:r>
            <a:r>
              <a:rPr lang="cs-CZ" sz="2000" err="1">
                <a:ea typeface="Calibri"/>
                <a:cs typeface="Calibri"/>
              </a:rPr>
              <a:t>São</a:t>
            </a:r>
            <a:r>
              <a:rPr lang="cs-CZ" sz="2000">
                <a:ea typeface="Calibri"/>
                <a:cs typeface="Calibri"/>
              </a:rPr>
              <a:t> </a:t>
            </a:r>
            <a:r>
              <a:rPr lang="cs-CZ" sz="2000" err="1">
                <a:ea typeface="Calibri"/>
                <a:cs typeface="Calibri"/>
              </a:rPr>
              <a:t>Tomé</a:t>
            </a:r>
            <a:endParaRPr lang="cs-CZ" sz="2000">
              <a:ea typeface="Calibri"/>
              <a:cs typeface="Calibri"/>
            </a:endParaRPr>
          </a:p>
          <a:p>
            <a:r>
              <a:rPr lang="cs-CZ" sz="2000">
                <a:ea typeface="Calibri"/>
                <a:cs typeface="Calibri"/>
              </a:rPr>
              <a:t>Konec středověku: bohatá zkušenost jižní Evropy s černochy jako otroky</a:t>
            </a:r>
          </a:p>
        </p:txBody>
      </p:sp>
      <p:pic>
        <p:nvPicPr>
          <p:cNvPr id="4" name="Obrázek 3" descr="Obsah obrázku mapa, text, atlas, diagram&#10;&#10;Popis se vygeneroval automaticky.">
            <a:extLst>
              <a:ext uri="{FF2B5EF4-FFF2-40B4-BE49-F238E27FC236}">
                <a16:creationId xmlns:a16="http://schemas.microsoft.com/office/drawing/2014/main" id="{E2520389-DE40-304A-C155-6BD45D976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5" name="Obrázek 4" descr="Obsah obrázku mozaika, kresba, obraz, umění&#10;&#10;Popis se vygeneroval automaticky.">
            <a:extLst>
              <a:ext uri="{FF2B5EF4-FFF2-40B4-BE49-F238E27FC236}">
                <a16:creationId xmlns:a16="http://schemas.microsoft.com/office/drawing/2014/main" id="{43A1A56F-85C4-DE80-AC3A-CD4E58EC1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304" y="201712"/>
            <a:ext cx="1441271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braz, venku, strom, kůň&#10;&#10;Popis se vygeneroval automaticky.">
            <a:extLst>
              <a:ext uri="{FF2B5EF4-FFF2-40B4-BE49-F238E27FC236}">
                <a16:creationId xmlns:a16="http://schemas.microsoft.com/office/drawing/2014/main" id="{9FD218B4-613F-5824-04EE-B70F65D19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0E170-3B88-4B40-53E9-2E0CE82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Oživení otroctví v novověku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F0777-F924-D6FD-B867-011049FF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595394" cy="4067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Calibri"/>
                <a:cs typeface="Calibri"/>
              </a:rPr>
              <a:t>Otroctví v Evropě skomíralo do roku 1470</a:t>
            </a:r>
          </a:p>
          <a:p>
            <a:r>
              <a:rPr lang="cs-CZ" sz="2000">
                <a:ea typeface="Calibri"/>
                <a:cs typeface="Calibri"/>
              </a:rPr>
              <a:t>Portugalci a Španělé začali využívat otrockou práci k pěstování cukrové třtiny</a:t>
            </a:r>
          </a:p>
          <a:p>
            <a:r>
              <a:rPr lang="cs-CZ" sz="2000">
                <a:ea typeface="Calibri"/>
                <a:cs typeface="Calibri"/>
              </a:rPr>
              <a:t>Moderní otroctví: expanze otroctví na nová území, nárůst počtu otroků, nástroj expanze, prostředek k rozšiřování moci a vlivu evropských metropolí</a:t>
            </a:r>
          </a:p>
          <a:p>
            <a:r>
              <a:rPr lang="cs-CZ" sz="2000">
                <a:ea typeface="Calibri"/>
                <a:cs typeface="Calibri"/>
              </a:rPr>
              <a:t>K otrokářství se vrátila Anglie, Francie, Holandsko -&gt; nedostatek pracovních sil ke kultivaci Nového světa</a:t>
            </a:r>
          </a:p>
        </p:txBody>
      </p:sp>
    </p:spTree>
    <p:extLst>
      <p:ext uri="{BB962C8B-B14F-4D97-AF65-F5344CB8AC3E}">
        <p14:creationId xmlns:p14="http://schemas.microsoft.com/office/powerpoint/2010/main" val="224281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F17764-D5D6-D483-A172-39E6421A3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24" y="347383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>
                <a:ea typeface="Calibri Light"/>
                <a:cs typeface="Calibri Light"/>
              </a:rPr>
              <a:t>Domorodí Američané: proč nebyli zotročeni?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BCE82F-5301-D8EC-CEE7-FB487348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65" y="2918479"/>
            <a:ext cx="5334197" cy="37698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1800">
                <a:ea typeface="Calibri"/>
                <a:cs typeface="Calibri"/>
              </a:rPr>
              <a:t>Domorodé obyvatelstvo bylo zotročováno Portugalci v Brazílii a do roku 1550 i Španěly</a:t>
            </a:r>
          </a:p>
          <a:p>
            <a:r>
              <a:rPr lang="cs-CZ" sz="1800">
                <a:ea typeface="Calibri"/>
                <a:cs typeface="Calibri"/>
              </a:rPr>
              <a:t>Britové a Francouzi domorodé obyvatele vytlačovali z kolonizovaných území</a:t>
            </a:r>
          </a:p>
          <a:p>
            <a:r>
              <a:rPr lang="cs-CZ" sz="1800">
                <a:ea typeface="Calibri"/>
                <a:cs typeface="Calibri"/>
              </a:rPr>
              <a:t>Američtí domorodci byli vykreslováni jako prototypy nevinnosti a nespoutané prvotní svobody </a:t>
            </a:r>
          </a:p>
          <a:p>
            <a:r>
              <a:rPr lang="cs-CZ" sz="1800">
                <a:ea typeface="Calibri"/>
                <a:cs typeface="Calibri"/>
              </a:rPr>
              <a:t>Díla koloniálních autorů: domorodí obyvatelé nebyli schopni práce na plantážích, nebyli zvyklí tvrdé práci, choroby</a:t>
            </a:r>
          </a:p>
          <a:p>
            <a:r>
              <a:rPr lang="cs-CZ" sz="1800">
                <a:ea typeface="Calibri"/>
                <a:cs typeface="Calibri"/>
              </a:rPr>
              <a:t>Plošné zotročování domorodců by ohrozilo bezpečnost a stabilitu kolonií</a:t>
            </a:r>
          </a:p>
          <a:p>
            <a:endParaRPr lang="cs-CZ" sz="1800">
              <a:ea typeface="Calibri"/>
              <a:cs typeface="Calibri"/>
            </a:endParaRPr>
          </a:p>
          <a:p>
            <a:r>
              <a:rPr lang="cs-CZ" sz="1800">
                <a:ea typeface="Calibri"/>
                <a:cs typeface="Calibri"/>
              </a:rPr>
              <a:t>Proto se otroky v amerických koloniích stávali téměř výlučně černí Afričané</a:t>
            </a:r>
          </a:p>
          <a:p>
            <a:pPr lvl="1">
              <a:buFont typeface="Wingdings" panose="020B0604020202020204" pitchFamily="34" charset="0"/>
              <a:buChar char="Ø"/>
            </a:pPr>
            <a:endParaRPr lang="cs-CZ" sz="1400">
              <a:ea typeface="Calibri"/>
              <a:cs typeface="Calibri"/>
            </a:endParaRPr>
          </a:p>
          <a:p>
            <a:endParaRPr lang="cs-CZ" sz="1400">
              <a:ea typeface="Calibri"/>
              <a:cs typeface="Calibri"/>
            </a:endParaRPr>
          </a:p>
          <a:p>
            <a:endParaRPr lang="cs-CZ" sz="1400">
              <a:ea typeface="Calibri"/>
              <a:cs typeface="Calibri"/>
            </a:endParaRPr>
          </a:p>
        </p:txBody>
      </p:sp>
      <p:pic>
        <p:nvPicPr>
          <p:cNvPr id="5" name="Obrázek 4" descr="Obsah obrázku obraz, kresba, umění, ilustrace&#10;&#10;Popis se vygeneroval automaticky.">
            <a:extLst>
              <a:ext uri="{FF2B5EF4-FFF2-40B4-BE49-F238E27FC236}">
                <a16:creationId xmlns:a16="http://schemas.microsoft.com/office/drawing/2014/main" id="{310F0FC5-8F3A-3D8A-C551-24E699CA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963" y="2132200"/>
            <a:ext cx="6101602" cy="43081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92962E1-B4C0-693B-35ED-74309659DB2C}"/>
              </a:ext>
            </a:extLst>
          </p:cNvPr>
          <p:cNvSpPr txBox="1"/>
          <p:nvPr/>
        </p:nvSpPr>
        <p:spPr>
          <a:xfrm>
            <a:off x="9236716" y="1481752"/>
            <a:ext cx="2809225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Calibri"/>
                <a:cs typeface="Calibri"/>
              </a:rPr>
              <a:t>Rytina Španělů zotročujících domorodé Američany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37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obraz, umění, bitva, venku&#10;&#10;Popis se vygeneroval automaticky.">
            <a:extLst>
              <a:ext uri="{FF2B5EF4-FFF2-40B4-BE49-F238E27FC236}">
                <a16:creationId xmlns:a16="http://schemas.microsoft.com/office/drawing/2014/main" id="{F9FDE044-5D63-E817-3386-E9F067758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1E787A-0753-F4B4-B274-AE118F12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Španělská kolonie v Americe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8081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4204</Words>
  <Application>Microsoft Office PowerPoint</Application>
  <PresentationFormat>Širokoúhlá obrazovka</PresentationFormat>
  <Paragraphs>338</Paragraphs>
  <Slides>56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Courier New</vt:lpstr>
      <vt:lpstr>Courier New,monospace</vt:lpstr>
      <vt:lpstr>Times New Roman</vt:lpstr>
      <vt:lpstr>Wingdings</vt:lpstr>
      <vt:lpstr>Motiv systému Office</vt:lpstr>
      <vt:lpstr>Novověké otrokářství</vt:lpstr>
      <vt:lpstr>Zdroje</vt:lpstr>
      <vt:lpstr>Otroctví</vt:lpstr>
      <vt:lpstr>Klasifikace společností ve vztahu k otroctví</vt:lpstr>
      <vt:lpstr>Historie otroctví</vt:lpstr>
      <vt:lpstr>Historie otroctví</vt:lpstr>
      <vt:lpstr>Oživení otroctví v novověku</vt:lpstr>
      <vt:lpstr>Domorodí Američané: proč nebyli zotročeni?</vt:lpstr>
      <vt:lpstr>Španělská kolonie v Americe</vt:lpstr>
      <vt:lpstr>Španělská expanze a otrocký systém</vt:lpstr>
      <vt:lpstr>Prezentace aplikace PowerPoint</vt:lpstr>
      <vt:lpstr>Prezentace aplikace PowerPoint</vt:lpstr>
      <vt:lpstr>Prezentace aplikace PowerPoint</vt:lpstr>
      <vt:lpstr>Prezentace aplikace PowerPoint</vt:lpstr>
      <vt:lpstr>Proměny v koloniálním Karibiku </vt:lpstr>
      <vt:lpstr>Otroctví v portugalských koloniích</vt:lpstr>
      <vt:lpstr>Otroctví a jeho význam v produkci cukru</vt:lpstr>
      <vt:lpstr>Vliv otroctví na společnost a ekonomiku</vt:lpstr>
      <vt:lpstr>Důsledky otroctví </vt:lpstr>
      <vt:lpstr>Karibské plantážnické kolonie</vt:lpstr>
      <vt:lpstr>Karibské plantážnické kolonie</vt:lpstr>
      <vt:lpstr>Prezentace aplikace PowerPoint</vt:lpstr>
      <vt:lpstr>Důvody preference zotročených Afričanů </vt:lpstr>
      <vt:lpstr>Brutalita otrockého režimu </vt:lpstr>
      <vt:lpstr>Otroctví ve francouzských koloniích</vt:lpstr>
      <vt:lpstr>Otrocký zákoník</vt:lpstr>
      <vt:lpstr>Saint Dominque </vt:lpstr>
      <vt:lpstr>Vliv koloniálního obchodu na Francii </vt:lpstr>
      <vt:lpstr>Karibské kolonie Nizozemí a Dánska</vt:lpstr>
      <vt:lpstr>Karibské kolonie Nizozemí (Nizozemské Antily)</vt:lpstr>
      <vt:lpstr>Kolonizace a různorodost obyvatelstva</vt:lpstr>
      <vt:lpstr>Uprchlí otroci a vnitřní neklid v Surinamu</vt:lpstr>
      <vt:lpstr>Curaçao</vt:lpstr>
      <vt:lpstr>Karibské kolonie Dánska</vt:lpstr>
      <vt:lpstr>Z povstání na St. Croix, listopad 1878</vt:lpstr>
      <vt:lpstr>Otroctví v britských ostrovních koloniích a v koloniích pevninské Severní Ameriky</vt:lpstr>
      <vt:lpstr>Otroctví v Britské Severní Americe</vt:lpstr>
      <vt:lpstr>New Haven, Pensylvánie, New Jersey, Delaware</vt:lpstr>
      <vt:lpstr>Georgie</vt:lpstr>
      <vt:lpstr>Barbados a Jamajka</vt:lpstr>
      <vt:lpstr>J a S Karolína</vt:lpstr>
      <vt:lpstr>Otroctví v Británii</vt:lpstr>
      <vt:lpstr>Abolicionismus </vt:lpstr>
      <vt:lpstr>Frederick Douglass </vt:lpstr>
      <vt:lpstr>Povstání otroků na Jamajce</vt:lpstr>
      <vt:lpstr>Povstání na SAINT DOMINQUE </vt:lpstr>
      <vt:lpstr>2. fáze moderního otroctví </vt:lpstr>
      <vt:lpstr>Americká občanská válka</vt:lpstr>
      <vt:lpstr>Otroctví na Kubě a jeho konec</vt:lpstr>
      <vt:lpstr>Otroctví v Brazílii</vt:lpstr>
      <vt:lpstr>Prezentace aplikace PowerPoint</vt:lpstr>
      <vt:lpstr>20. století</vt:lpstr>
      <vt:lpstr>Dědictví moderního otroctví</vt:lpstr>
      <vt:lpstr>Prezentace aplikace PowerPoint</vt:lpstr>
      <vt:lpstr>Současná situace 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Kokaisl Petr</cp:lastModifiedBy>
  <cp:revision>26</cp:revision>
  <dcterms:created xsi:type="dcterms:W3CDTF">2024-02-25T16:33:51Z</dcterms:created>
  <dcterms:modified xsi:type="dcterms:W3CDTF">2024-05-04T11:27:39Z</dcterms:modified>
</cp:coreProperties>
</file>