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8" r:id="rId7"/>
    <p:sldId id="261" r:id="rId8"/>
    <p:sldId id="259" r:id="rId9"/>
    <p:sldId id="262" r:id="rId10"/>
    <p:sldId id="263" r:id="rId11"/>
    <p:sldId id="273" r:id="rId12"/>
    <p:sldId id="274" r:id="rId13"/>
    <p:sldId id="277" r:id="rId14"/>
    <p:sldId id="276" r:id="rId15"/>
    <p:sldId id="278" r:id="rId16"/>
    <p:sldId id="275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stellar" panose="020A0402060406010301" pitchFamily="18" charset="0"/>
      <p:regular r:id="rId32"/>
    </p:embeddedFont>
    <p:embeddedFont>
      <p:font typeface="Glacial Indifference Bold" panose="020B0604020202020204" charset="0"/>
      <p:regular r:id="rId33"/>
    </p:embeddedFont>
    <p:embeddedFont>
      <p:font typeface="League Spartan" panose="020B0604020202020204" charset="-18"/>
      <p:regular r:id="rId34"/>
    </p:embeddedFont>
    <p:embeddedFont>
      <p:font typeface="Open Sans Bold" panose="020B0604020202020204" charset="0"/>
      <p:regular r:id="rId35"/>
      <p:bold r:id="rId36"/>
    </p:embeddedFont>
    <p:embeddedFont>
      <p:font typeface="Playfair Display Bold" panose="020B0604020202020204" charset="-18"/>
      <p:regular r:id="rId37"/>
      <p:bold r:id="rId38"/>
    </p:embeddedFont>
    <p:embeddedFont>
      <p:font typeface="Poppins" panose="00000500000000000000" pitchFamily="2" charset="-18"/>
      <p:regular r:id="rId39"/>
      <p:bold r:id="rId40"/>
      <p:italic r:id="rId41"/>
      <p:boldItalic r:id="rId42"/>
    </p:embeddedFont>
    <p:embeddedFont>
      <p:font typeface="TT Rounds Condensed" panose="020B0604020202020204" charset="-18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7E11F-26E8-4F5D-BDDD-E291DC549BBB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59B58-9799-4D89-BCE9-16CF30558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252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59B58-9799-4D89-BCE9-16CF305580D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726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59B58-9799-4D89-BCE9-16CF305580D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99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3" Type="http://schemas.openxmlformats.org/officeDocument/2006/relationships/image" Target="../media/image45.svg"/><Relationship Id="rId21" Type="http://schemas.openxmlformats.org/officeDocument/2006/relationships/image" Target="../media/image63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23" Type="http://schemas.openxmlformats.org/officeDocument/2006/relationships/image" Target="../media/image65.sv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ront steps and columns of a majestic city building"/>
          <p:cNvSpPr/>
          <p:nvPr/>
        </p:nvSpPr>
        <p:spPr>
          <a:xfrm>
            <a:off x="30" y="1"/>
            <a:ext cx="18287970" cy="10286998"/>
          </a:xfrm>
          <a:custGeom>
            <a:avLst/>
            <a:gdLst/>
            <a:ahLst/>
            <a:cxnLst/>
            <a:rect l="l" t="t" r="r" b="b"/>
            <a:pathLst>
              <a:path w="18287970" h="10286998">
                <a:moveTo>
                  <a:pt x="0" y="0"/>
                </a:moveTo>
                <a:lnTo>
                  <a:pt x="18287970" y="0"/>
                </a:lnTo>
                <a:lnTo>
                  <a:pt x="18287970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2377440" y="4712970"/>
            <a:ext cx="13533120" cy="127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9000" spc="-54" err="1">
                <a:solidFill>
                  <a:schemeClr val="bg1"/>
                </a:solidFill>
                <a:latin typeface="TT Rounds Condensed Light"/>
              </a:rPr>
              <a:t>Řečtí</a:t>
            </a:r>
            <a:r>
              <a:rPr lang="en-US" sz="9000" spc="-54" dirty="0">
                <a:solidFill>
                  <a:schemeClr val="bg1"/>
                </a:solidFill>
                <a:latin typeface="TT Rounds Condensed Light"/>
              </a:rPr>
              <a:t> </a:t>
            </a:r>
            <a:r>
              <a:rPr lang="en-US" sz="9000" spc="-54" err="1">
                <a:solidFill>
                  <a:schemeClr val="bg1"/>
                </a:solidFill>
                <a:latin typeface="TT Rounds Condensed Light"/>
              </a:rPr>
              <a:t>filozofové</a:t>
            </a:r>
            <a:endParaRPr lang="en-US" sz="9000" spc="-54">
              <a:solidFill>
                <a:schemeClr val="bg1"/>
              </a:solidFill>
              <a:latin typeface="TT Rounds Condensed Ligh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377440" y="6332451"/>
            <a:ext cx="1353312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3600" spc="33" dirty="0">
                <a:solidFill>
                  <a:schemeClr val="bg1"/>
                </a:solidFill>
                <a:latin typeface="TT Rounds Condensed"/>
              </a:rPr>
              <a:t>Jiří Dlouhý, Marek Vojáček, David Hovorka</a:t>
            </a:r>
          </a:p>
          <a:p>
            <a:pPr algn="ctr">
              <a:lnSpc>
                <a:spcPts val="3888"/>
              </a:lnSpc>
            </a:pPr>
            <a:endParaRPr lang="en-US" sz="3600" spc="33" dirty="0">
              <a:solidFill>
                <a:schemeClr val="bg1"/>
              </a:solidFill>
              <a:latin typeface="TT Rounds Condense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BEA9BE39-4517-E2DE-3F6B-C6021379C33F}"/>
              </a:ext>
            </a:extLst>
          </p:cNvPr>
          <p:cNvSpPr/>
          <p:nvPr/>
        </p:nvSpPr>
        <p:spPr>
          <a:xfrm>
            <a:off x="990600" y="3086100"/>
            <a:ext cx="8382000" cy="3347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AA77106-1CCE-D023-60D7-B0520997EB75}"/>
              </a:ext>
            </a:extLst>
          </p:cNvPr>
          <p:cNvSpPr txBox="1"/>
          <p:nvPr/>
        </p:nvSpPr>
        <p:spPr>
          <a:xfrm>
            <a:off x="3657600" y="800100"/>
            <a:ext cx="2018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>
                <a:solidFill>
                  <a:schemeClr val="bg1"/>
                </a:solidFill>
                <a:latin typeface="Castellar" panose="020A0402060406010301" pitchFamily="18" charset="0"/>
              </a:rPr>
              <a:t>Polis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F145407-C912-1033-8FAC-744C8FE7505A}"/>
              </a:ext>
            </a:extLst>
          </p:cNvPr>
          <p:cNvSpPr txBox="1"/>
          <p:nvPr/>
        </p:nvSpPr>
        <p:spPr>
          <a:xfrm>
            <a:off x="1175793" y="2001489"/>
            <a:ext cx="796820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i="1">
                <a:solidFill>
                  <a:schemeClr val="bg1"/>
                </a:solidFill>
                <a:latin typeface="TT Rounds Condensed Light"/>
              </a:rPr>
              <a:t>Polis = město, obec, městský stát</a:t>
            </a:r>
          </a:p>
          <a:p>
            <a:endParaRPr lang="cs-CZ" sz="4000">
              <a:solidFill>
                <a:schemeClr val="bg1"/>
              </a:solidFill>
              <a:latin typeface="TT Rounds Condensed Ligh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>
                <a:solidFill>
                  <a:schemeClr val="bg1"/>
                </a:solidFill>
                <a:latin typeface="TT Rounds Condensed Light"/>
              </a:rPr>
              <a:t>Snaha o ideální vládní systém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>
                <a:solidFill>
                  <a:schemeClr val="bg1"/>
                </a:solidFill>
                <a:latin typeface="TT Rounds Condensed Light"/>
              </a:rPr>
              <a:t>Král filozof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>
                <a:solidFill>
                  <a:schemeClr val="bg1"/>
                </a:solidFill>
                <a:latin typeface="TT Rounds Condensed Light"/>
              </a:rPr>
              <a:t>Místo perfektního míru, prosperity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>
                <a:solidFill>
                  <a:schemeClr val="bg1"/>
                </a:solidFill>
                <a:latin typeface="TT Rounds Condensed Light"/>
              </a:rPr>
              <a:t>Perfektní forma spravedlnosti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>
                <a:solidFill>
                  <a:schemeClr val="bg1"/>
                </a:solidFill>
                <a:latin typeface="TT Rounds Condensed Light"/>
              </a:rPr>
              <a:t>Inspirováno tehdejší Spartou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sz="4000">
              <a:solidFill>
                <a:schemeClr val="bg1"/>
              </a:solidFill>
              <a:latin typeface="TT Rounds Condensed Ligh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2517C69-43E0-52FB-C9B6-68E670832ED1}"/>
              </a:ext>
            </a:extLst>
          </p:cNvPr>
          <p:cNvSpPr txBox="1"/>
          <p:nvPr/>
        </p:nvSpPr>
        <p:spPr>
          <a:xfrm>
            <a:off x="8229600" y="6618668"/>
            <a:ext cx="975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1">
                <a:solidFill>
                  <a:schemeClr val="bg1"/>
                </a:solidFill>
                <a:effectLst/>
                <a:latin typeface="ui-sans-serif"/>
              </a:rPr>
              <a:t>„</a:t>
            </a:r>
            <a:r>
              <a:rPr lang="pl-PL" sz="3200" b="0" i="1">
                <a:solidFill>
                  <a:schemeClr val="bg1"/>
                </a:solidFill>
                <a:effectLst/>
                <a:latin typeface="ui-sans-serif"/>
              </a:rPr>
              <a:t>Demokracie - vláda lůzy - je podřízením rozumu vášni.“</a:t>
            </a:r>
            <a:endParaRPr lang="cs-CZ" i="1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8A842D0-FCB5-34E0-C893-CC2B8BFDE76C}"/>
              </a:ext>
            </a:extLst>
          </p:cNvPr>
          <p:cNvSpPr txBox="1"/>
          <p:nvPr/>
        </p:nvSpPr>
        <p:spPr>
          <a:xfrm>
            <a:off x="990600" y="7388639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0" i="1">
                <a:solidFill>
                  <a:schemeClr val="bg1"/>
                </a:solidFill>
                <a:effectLst/>
                <a:latin typeface="ui-sans-serif"/>
              </a:rPr>
              <a:t>„Nakonec vám budou vládnout ti nejneschopnější z vás. To je trestem za neochotu podílet se na politice.“</a:t>
            </a:r>
            <a:endParaRPr lang="cs-CZ" sz="3200" i="1">
              <a:solidFill>
                <a:schemeClr val="bg1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E6604D7-C210-359A-36A1-31F9DC429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635" y="1452538"/>
            <a:ext cx="6365365" cy="330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07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38762E22-AAB0-7D01-EE0F-338BE00FC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952" y="965200"/>
            <a:ext cx="11768094" cy="8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82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97FB361-D14D-3685-941B-E9AED587DD2D}"/>
              </a:ext>
            </a:extLst>
          </p:cNvPr>
          <p:cNvSpPr txBox="1"/>
          <p:nvPr/>
        </p:nvSpPr>
        <p:spPr>
          <a:xfrm>
            <a:off x="2286000" y="876300"/>
            <a:ext cx="4483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>
                <a:solidFill>
                  <a:schemeClr val="bg1"/>
                </a:solidFill>
                <a:latin typeface="Castellar" panose="020A0402060406010301" pitchFamily="18" charset="0"/>
              </a:rPr>
              <a:t>Teorie idejí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2423DA1-6B86-4DAB-F08E-93370257BD46}"/>
              </a:ext>
            </a:extLst>
          </p:cNvPr>
          <p:cNvSpPr txBox="1"/>
          <p:nvPr/>
        </p:nvSpPr>
        <p:spPr>
          <a:xfrm>
            <a:off x="744952" y="2628900"/>
            <a:ext cx="95420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0" i="1">
                <a:solidFill>
                  <a:schemeClr val="bg1"/>
                </a:solidFill>
                <a:effectLst/>
                <a:latin typeface="TT Rounds Condensed Light"/>
              </a:rPr>
              <a:t>Ideje – řecky eidos nebo ideá, původně obraz.</a:t>
            </a:r>
          </a:p>
          <a:p>
            <a:endParaRPr lang="cs-CZ" sz="4000" i="1">
              <a:solidFill>
                <a:schemeClr val="bg1"/>
              </a:solidFill>
              <a:latin typeface="TT Rounds Condensed Ligh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b="0" i="1">
                <a:solidFill>
                  <a:schemeClr val="bg1"/>
                </a:solidFill>
                <a:effectLst/>
                <a:latin typeface="TT Rounds Condensed Light"/>
              </a:rPr>
              <a:t>Co je to x?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b="0" i="1">
                <a:solidFill>
                  <a:schemeClr val="bg1"/>
                </a:solidFill>
                <a:effectLst/>
                <a:latin typeface="TT Rounds Condensed Light"/>
              </a:rPr>
              <a:t>Ideje = nehmotné, věčné, uchopitelné pouze rozumem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i="1">
                <a:solidFill>
                  <a:schemeClr val="bg1"/>
                </a:solidFill>
                <a:latin typeface="TT Rounds Condensed Light"/>
              </a:rPr>
              <a:t>Dobro jako nejvyšší idea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b="0" i="1">
                <a:solidFill>
                  <a:schemeClr val="bg1"/>
                </a:solidFill>
                <a:effectLst/>
                <a:latin typeface="TT Rounds Condensed Light"/>
              </a:rPr>
              <a:t>Otázka dokonalosti</a:t>
            </a:r>
          </a:p>
          <a:p>
            <a:endParaRPr lang="cs-CZ" sz="2800" i="1">
              <a:solidFill>
                <a:schemeClr val="bg1"/>
              </a:solidFill>
              <a:latin typeface="TT Rounds Condensed Light"/>
            </a:endParaRPr>
          </a:p>
        </p:txBody>
      </p:sp>
      <p:pic>
        <p:nvPicPr>
          <p:cNvPr id="5122" name="Picture 2" descr="zsv platon aristoteles vsechno Flashcards | Quizlet">
            <a:extLst>
              <a:ext uri="{FF2B5EF4-FFF2-40B4-BE49-F238E27FC236}">
                <a16:creationId xmlns:a16="http://schemas.microsoft.com/office/drawing/2014/main" id="{F4C8BEC3-EFA4-42B8-2E2B-0D37B92EB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6600" y="1905000"/>
            <a:ext cx="6833235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79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undefined">
            <a:extLst>
              <a:ext uri="{FF2B5EF4-FFF2-40B4-BE49-F238E27FC236}">
                <a16:creationId xmlns:a16="http://schemas.microsoft.com/office/drawing/2014/main" id="{56B3C319-491D-1C5B-1FF3-C55DFA1AA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799" y="10390"/>
            <a:ext cx="8839201" cy="1027660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52BC9A3-79C0-A097-BEB3-64F50FFF3868}"/>
              </a:ext>
            </a:extLst>
          </p:cNvPr>
          <p:cNvSpPr txBox="1"/>
          <p:nvPr/>
        </p:nvSpPr>
        <p:spPr>
          <a:xfrm>
            <a:off x="444804" y="1028700"/>
            <a:ext cx="8706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>
                <a:solidFill>
                  <a:schemeClr val="bg1"/>
                </a:solidFill>
                <a:latin typeface="Castellar" panose="020A0402060406010301" pitchFamily="18" charset="0"/>
              </a:rPr>
              <a:t>Podobenství o jeskyni</a:t>
            </a:r>
          </a:p>
        </p:txBody>
      </p:sp>
      <p:pic>
        <p:nvPicPr>
          <p:cNvPr id="4106" name="Picture 10" descr="Plato's New Media Cave | Editors">
            <a:extLst>
              <a:ext uri="{FF2B5EF4-FFF2-40B4-BE49-F238E27FC236}">
                <a16:creationId xmlns:a16="http://schemas.microsoft.com/office/drawing/2014/main" id="{CB34199D-9E3D-D437-7E40-C36B8CE3B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838700"/>
            <a:ext cx="6941079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 Psychologist's Take on Escaping From Plato's Cave | Psychology Today">
            <a:extLst>
              <a:ext uri="{FF2B5EF4-FFF2-40B4-BE49-F238E27FC236}">
                <a16:creationId xmlns:a16="http://schemas.microsoft.com/office/drawing/2014/main" id="{A78D6F2F-5CD6-B279-E5F4-1AE1EEAA8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5554" y="2476500"/>
            <a:ext cx="72771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526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3428" cy="10287000"/>
            <a:chOff x="0" y="0"/>
            <a:chExt cx="2437790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7904" cy="13716000"/>
            </a:xfrm>
            <a:custGeom>
              <a:avLst/>
              <a:gdLst/>
              <a:ahLst/>
              <a:cxnLst/>
              <a:rect l="l" t="t" r="r" b="b"/>
              <a:pathLst>
                <a:path w="24377904" h="13716000">
                  <a:moveTo>
                    <a:pt x="0" y="0"/>
                  </a:moveTo>
                  <a:lnTo>
                    <a:pt x="24377904" y="0"/>
                  </a:lnTo>
                  <a:lnTo>
                    <a:pt x="243779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E333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-684335" y="-446557"/>
            <a:ext cx="20727127" cy="11883859"/>
          </a:xfrm>
          <a:custGeom>
            <a:avLst/>
            <a:gdLst/>
            <a:ahLst/>
            <a:cxnLst/>
            <a:rect l="l" t="t" r="r" b="b"/>
            <a:pathLst>
              <a:path w="20727127" h="11883859">
                <a:moveTo>
                  <a:pt x="0" y="0"/>
                </a:moveTo>
                <a:lnTo>
                  <a:pt x="20727126" y="0"/>
                </a:lnTo>
                <a:lnTo>
                  <a:pt x="20727126" y="11883859"/>
                </a:lnTo>
                <a:lnTo>
                  <a:pt x="0" y="1188385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-489932" y="1480501"/>
            <a:ext cx="9633933" cy="994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7047">
                <a:solidFill>
                  <a:srgbClr val="402206"/>
                </a:solidFill>
                <a:latin typeface="Playfair Display Bold"/>
              </a:rPr>
              <a:t>ARISTOTELÉS</a:t>
            </a:r>
          </a:p>
        </p:txBody>
      </p:sp>
      <p:sp>
        <p:nvSpPr>
          <p:cNvPr id="6" name="Freeform 6"/>
          <p:cNvSpPr/>
          <p:nvPr/>
        </p:nvSpPr>
        <p:spPr>
          <a:xfrm>
            <a:off x="1111005" y="2656509"/>
            <a:ext cx="6432058" cy="94107"/>
          </a:xfrm>
          <a:custGeom>
            <a:avLst/>
            <a:gdLst/>
            <a:ahLst/>
            <a:cxnLst/>
            <a:rect l="l" t="t" r="r" b="b"/>
            <a:pathLst>
              <a:path w="6432058" h="94107">
                <a:moveTo>
                  <a:pt x="0" y="0"/>
                </a:moveTo>
                <a:lnTo>
                  <a:pt x="6432058" y="0"/>
                </a:lnTo>
                <a:lnTo>
                  <a:pt x="6432058" y="94107"/>
                </a:lnTo>
                <a:lnTo>
                  <a:pt x="0" y="941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2800" y="-190500"/>
            <a:ext cx="8916418" cy="5143500"/>
          </a:xfrm>
          <a:custGeom>
            <a:avLst/>
            <a:gdLst/>
            <a:ahLst/>
            <a:cxnLst/>
            <a:rect l="l" t="t" r="r" b="b"/>
            <a:pathLst>
              <a:path w="8916418" h="5143500">
                <a:moveTo>
                  <a:pt x="0" y="0"/>
                </a:moveTo>
                <a:lnTo>
                  <a:pt x="8916418" y="0"/>
                </a:lnTo>
                <a:lnTo>
                  <a:pt x="891641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972800" y="4953000"/>
            <a:ext cx="8916418" cy="5502721"/>
          </a:xfrm>
          <a:custGeom>
            <a:avLst/>
            <a:gdLst/>
            <a:ahLst/>
            <a:cxnLst/>
            <a:rect l="l" t="t" r="r" b="b"/>
            <a:pathLst>
              <a:path w="8916418" h="5502721">
                <a:moveTo>
                  <a:pt x="0" y="0"/>
                </a:moveTo>
                <a:lnTo>
                  <a:pt x="8916418" y="0"/>
                </a:lnTo>
                <a:lnTo>
                  <a:pt x="8916418" y="5502721"/>
                </a:lnTo>
                <a:lnTo>
                  <a:pt x="0" y="550272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26108" y="2759727"/>
            <a:ext cx="8103491" cy="3417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32924" lvl="1" indent="-416462">
              <a:lnSpc>
                <a:spcPts val="5401"/>
              </a:lnSpc>
              <a:buFont typeface="Arial"/>
              <a:buChar char="•"/>
            </a:pPr>
            <a:r>
              <a:rPr lang="en-US" sz="4400" err="1">
                <a:solidFill>
                  <a:srgbClr val="402206"/>
                </a:solidFill>
                <a:latin typeface="Open Sans Bold"/>
              </a:rPr>
              <a:t>narození</a:t>
            </a:r>
            <a:r>
              <a:rPr lang="en-US" sz="4400">
                <a:solidFill>
                  <a:srgbClr val="402206"/>
                </a:solidFill>
                <a:latin typeface="Open Sans Bold"/>
              </a:rPr>
              <a:t> 384 </a:t>
            </a:r>
            <a:r>
              <a:rPr lang="en-US" sz="4400" err="1">
                <a:solidFill>
                  <a:srgbClr val="402206"/>
                </a:solidFill>
                <a:latin typeface="Open Sans Bold"/>
              </a:rPr>
              <a:t>př</a:t>
            </a:r>
            <a:r>
              <a:rPr lang="en-US" sz="4400">
                <a:solidFill>
                  <a:srgbClr val="402206"/>
                </a:solidFill>
                <a:latin typeface="Open Sans Bold"/>
              </a:rPr>
              <a:t>. n. l.</a:t>
            </a:r>
          </a:p>
          <a:p>
            <a:pPr marL="832924" lvl="1" indent="-416462">
              <a:lnSpc>
                <a:spcPts val="5401"/>
              </a:lnSpc>
              <a:buFont typeface="Arial"/>
              <a:buChar char="•"/>
            </a:pPr>
            <a:r>
              <a:rPr lang="en-US" sz="4400" err="1">
                <a:solidFill>
                  <a:srgbClr val="402206"/>
                </a:solidFill>
                <a:latin typeface="Open Sans Bold"/>
              </a:rPr>
              <a:t>úmrtí</a:t>
            </a:r>
            <a:r>
              <a:rPr lang="en-US" sz="4400">
                <a:solidFill>
                  <a:srgbClr val="402206"/>
                </a:solidFill>
                <a:latin typeface="Open Sans Bold"/>
              </a:rPr>
              <a:t> 322 </a:t>
            </a:r>
            <a:r>
              <a:rPr lang="en-US" sz="4400" err="1">
                <a:solidFill>
                  <a:srgbClr val="402206"/>
                </a:solidFill>
                <a:latin typeface="Open Sans Bold"/>
              </a:rPr>
              <a:t>př</a:t>
            </a:r>
            <a:r>
              <a:rPr lang="en-US" sz="4400">
                <a:solidFill>
                  <a:srgbClr val="402206"/>
                </a:solidFill>
                <a:latin typeface="Open Sans Bold"/>
              </a:rPr>
              <a:t>. n. l.</a:t>
            </a:r>
          </a:p>
          <a:p>
            <a:pPr marL="832924" lvl="1" indent="-416462">
              <a:lnSpc>
                <a:spcPts val="5401"/>
              </a:lnSpc>
              <a:buFont typeface="Arial"/>
              <a:buChar char="•"/>
            </a:pPr>
            <a:r>
              <a:rPr lang="en-US" sz="4400" err="1">
                <a:solidFill>
                  <a:srgbClr val="402206"/>
                </a:solidFill>
                <a:latin typeface="Open Sans Bold"/>
              </a:rPr>
              <a:t>žák</a:t>
            </a:r>
            <a:r>
              <a:rPr lang="en-US" sz="4400">
                <a:solidFill>
                  <a:srgbClr val="402206"/>
                </a:solidFill>
                <a:latin typeface="Open Sans Bold"/>
              </a:rPr>
              <a:t> </a:t>
            </a:r>
            <a:r>
              <a:rPr lang="en-US" sz="4400" err="1">
                <a:solidFill>
                  <a:srgbClr val="402206"/>
                </a:solidFill>
                <a:latin typeface="Open Sans Bold"/>
              </a:rPr>
              <a:t>Platóna</a:t>
            </a:r>
            <a:endParaRPr lang="en-US" sz="4400">
              <a:solidFill>
                <a:srgbClr val="402206"/>
              </a:solidFill>
              <a:latin typeface="Open Sans Bold"/>
            </a:endParaRPr>
          </a:p>
          <a:p>
            <a:pPr marL="832924" lvl="1" indent="-416462">
              <a:lnSpc>
                <a:spcPts val="5401"/>
              </a:lnSpc>
              <a:buFont typeface="Arial"/>
              <a:buChar char="•"/>
            </a:pPr>
            <a:r>
              <a:rPr lang="en-US" sz="4400" err="1">
                <a:solidFill>
                  <a:srgbClr val="402206"/>
                </a:solidFill>
                <a:latin typeface="Open Sans Bold"/>
              </a:rPr>
              <a:t>učitel</a:t>
            </a:r>
            <a:r>
              <a:rPr lang="en-US" sz="4400">
                <a:solidFill>
                  <a:srgbClr val="402206"/>
                </a:solidFill>
                <a:latin typeface="Open Sans Bold"/>
              </a:rPr>
              <a:t> Alexandra </a:t>
            </a:r>
            <a:r>
              <a:rPr lang="en-US" sz="4400" err="1">
                <a:solidFill>
                  <a:srgbClr val="402206"/>
                </a:solidFill>
                <a:latin typeface="Open Sans Bold"/>
              </a:rPr>
              <a:t>Velikého</a:t>
            </a:r>
            <a:endParaRPr lang="en-US" sz="4400">
              <a:solidFill>
                <a:srgbClr val="402206"/>
              </a:solidFill>
              <a:latin typeface="Open Sans Bold"/>
            </a:endParaRPr>
          </a:p>
          <a:p>
            <a:pPr algn="ctr">
              <a:lnSpc>
                <a:spcPts val="5401"/>
              </a:lnSpc>
            </a:pPr>
            <a:endParaRPr lang="en-US" sz="4400">
              <a:solidFill>
                <a:srgbClr val="402206"/>
              </a:solidFill>
              <a:latin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6109" y="604628"/>
            <a:ext cx="6588975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 err="1">
                <a:solidFill>
                  <a:srgbClr val="402206"/>
                </a:solidFill>
                <a:latin typeface="Glacial Indifference Bold"/>
              </a:rPr>
              <a:t>Život</a:t>
            </a:r>
            <a:r>
              <a:rPr lang="en-US" sz="6200">
                <a:solidFill>
                  <a:srgbClr val="402206"/>
                </a:solidFill>
                <a:latin typeface="Glacial Indifference Bold"/>
              </a:rPr>
              <a:t> </a:t>
            </a:r>
            <a:r>
              <a:rPr lang="en-US" sz="6200" err="1">
                <a:solidFill>
                  <a:srgbClr val="402206"/>
                </a:solidFill>
                <a:latin typeface="Glacial Indifference Bold"/>
              </a:rPr>
              <a:t>Aristotela</a:t>
            </a:r>
            <a:endParaRPr lang="en-US" sz="6200">
              <a:solidFill>
                <a:srgbClr val="402206"/>
              </a:solidFill>
              <a:latin typeface="Glacial Indifference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"/>
          <a:srcRect l="1261" r="1261"/>
          <a:stretch>
            <a:fillRect/>
          </a:stretch>
        </p:blipFill>
        <p:spPr>
          <a:xfrm>
            <a:off x="-1138" y="-650801"/>
            <a:ext cx="19965537" cy="1155942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1690" y="294152"/>
            <a:ext cx="6588975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402206"/>
                </a:solidFill>
                <a:latin typeface="Glacial Indifference Bold"/>
              </a:rPr>
              <a:t>Život Aristotela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7288" y="-160278"/>
            <a:ext cx="9678808" cy="5303777"/>
          </a:xfrm>
          <a:custGeom>
            <a:avLst/>
            <a:gdLst/>
            <a:ahLst/>
            <a:cxnLst/>
            <a:rect l="l" t="t" r="r" b="b"/>
            <a:pathLst>
              <a:path w="7885496" h="5253712">
                <a:moveTo>
                  <a:pt x="0" y="0"/>
                </a:moveTo>
                <a:lnTo>
                  <a:pt x="7885496" y="0"/>
                </a:lnTo>
                <a:lnTo>
                  <a:pt x="7885496" y="5253712"/>
                </a:lnTo>
                <a:lnTo>
                  <a:pt x="0" y="525371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627288" y="5143500"/>
            <a:ext cx="9488284" cy="5122268"/>
          </a:xfrm>
          <a:custGeom>
            <a:avLst/>
            <a:gdLst/>
            <a:ahLst/>
            <a:cxnLst/>
            <a:rect l="l" t="t" r="r" b="b"/>
            <a:pathLst>
              <a:path w="7923571" h="5172333">
                <a:moveTo>
                  <a:pt x="0" y="0"/>
                </a:moveTo>
                <a:lnTo>
                  <a:pt x="7923571" y="0"/>
                </a:lnTo>
                <a:lnTo>
                  <a:pt x="7923571" y="5172333"/>
                </a:lnTo>
                <a:lnTo>
                  <a:pt x="0" y="517233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0" y="2882820"/>
            <a:ext cx="9488284" cy="4147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4514" lvl="1" indent="-427257">
              <a:lnSpc>
                <a:spcPts val="5541"/>
              </a:lnSpc>
              <a:buFont typeface="Arial"/>
              <a:buChar char="•"/>
            </a:pPr>
            <a:r>
              <a:rPr lang="en-US" sz="3957" err="1">
                <a:solidFill>
                  <a:srgbClr val="402206"/>
                </a:solidFill>
                <a:latin typeface="Open Sans Bold"/>
              </a:rPr>
              <a:t>Základní</a:t>
            </a:r>
            <a:r>
              <a:rPr lang="en-US" sz="3957">
                <a:solidFill>
                  <a:srgbClr val="402206"/>
                </a:solidFill>
                <a:latin typeface="Open Sans Bold"/>
              </a:rPr>
              <a:t> </a:t>
            </a:r>
            <a:r>
              <a:rPr lang="en-US" sz="3957" err="1">
                <a:solidFill>
                  <a:srgbClr val="402206"/>
                </a:solidFill>
                <a:latin typeface="Open Sans Bold"/>
              </a:rPr>
              <a:t>klíčové</a:t>
            </a:r>
            <a:r>
              <a:rPr lang="en-US" sz="3957">
                <a:solidFill>
                  <a:srgbClr val="402206"/>
                </a:solidFill>
                <a:latin typeface="Open Sans Bold"/>
              </a:rPr>
              <a:t> </a:t>
            </a:r>
            <a:r>
              <a:rPr lang="en-US" sz="3957" err="1">
                <a:solidFill>
                  <a:srgbClr val="402206"/>
                </a:solidFill>
                <a:latin typeface="Open Sans Bold"/>
              </a:rPr>
              <a:t>aspekty</a:t>
            </a:r>
            <a:r>
              <a:rPr lang="en-US" sz="3957">
                <a:solidFill>
                  <a:srgbClr val="402206"/>
                </a:solidFill>
                <a:latin typeface="Open Sans Bold"/>
              </a:rPr>
              <a:t> </a:t>
            </a:r>
            <a:r>
              <a:rPr lang="en-US" sz="3957" err="1">
                <a:solidFill>
                  <a:srgbClr val="402206"/>
                </a:solidFill>
                <a:latin typeface="Open Sans Bold"/>
              </a:rPr>
              <a:t>Aristotelova</a:t>
            </a:r>
            <a:r>
              <a:rPr lang="en-US" sz="3957">
                <a:solidFill>
                  <a:srgbClr val="402206"/>
                </a:solidFill>
                <a:latin typeface="Open Sans Bold"/>
              </a:rPr>
              <a:t> </a:t>
            </a:r>
            <a:r>
              <a:rPr lang="en-US" sz="3957" err="1">
                <a:solidFill>
                  <a:srgbClr val="402206"/>
                </a:solidFill>
                <a:latin typeface="Open Sans Bold"/>
              </a:rPr>
              <a:t>myšlení</a:t>
            </a:r>
            <a:r>
              <a:rPr lang="en-US" sz="3957">
                <a:solidFill>
                  <a:srgbClr val="402206"/>
                </a:solidFill>
                <a:latin typeface="Open Sans Bold"/>
              </a:rPr>
              <a:t> </a:t>
            </a:r>
          </a:p>
          <a:p>
            <a:pPr marL="854514" lvl="1" indent="-427257">
              <a:lnSpc>
                <a:spcPts val="5541"/>
              </a:lnSpc>
              <a:buFont typeface="Arial"/>
              <a:buChar char="•"/>
            </a:pPr>
            <a:r>
              <a:rPr lang="en-US" sz="3957">
                <a:solidFill>
                  <a:srgbClr val="402206"/>
                </a:solidFill>
                <a:latin typeface="Open Sans Bold"/>
              </a:rPr>
              <a:t> </a:t>
            </a:r>
            <a:r>
              <a:rPr lang="en-US" sz="3957" err="1">
                <a:solidFill>
                  <a:srgbClr val="402206"/>
                </a:solidFill>
                <a:latin typeface="Open Sans Bold"/>
              </a:rPr>
              <a:t>Teorie</a:t>
            </a:r>
            <a:r>
              <a:rPr lang="en-US" sz="3957">
                <a:solidFill>
                  <a:srgbClr val="402206"/>
                </a:solidFill>
                <a:latin typeface="Open Sans Bold"/>
              </a:rPr>
              <a:t> </a:t>
            </a:r>
            <a:r>
              <a:rPr lang="en-US" sz="3957" err="1">
                <a:solidFill>
                  <a:srgbClr val="402206"/>
                </a:solidFill>
                <a:latin typeface="Open Sans Bold"/>
              </a:rPr>
              <a:t>idejí</a:t>
            </a:r>
            <a:r>
              <a:rPr lang="en-US" sz="3957">
                <a:solidFill>
                  <a:srgbClr val="402206"/>
                </a:solidFill>
                <a:latin typeface="Open Sans Bold"/>
              </a:rPr>
              <a:t> vs. </a:t>
            </a:r>
            <a:r>
              <a:rPr lang="en-US" sz="3957" err="1">
                <a:solidFill>
                  <a:srgbClr val="402206"/>
                </a:solidFill>
                <a:latin typeface="Open Sans Bold"/>
              </a:rPr>
              <a:t>hylémorfismus</a:t>
            </a:r>
            <a:endParaRPr lang="en-US" sz="3957">
              <a:solidFill>
                <a:srgbClr val="402206"/>
              </a:solidFill>
              <a:latin typeface="Open Sans Bold"/>
            </a:endParaRPr>
          </a:p>
          <a:p>
            <a:pPr marL="854514" lvl="1" indent="-427257">
              <a:lnSpc>
                <a:spcPts val="5541"/>
              </a:lnSpc>
              <a:buFont typeface="Arial"/>
              <a:buChar char="•"/>
            </a:pPr>
            <a:r>
              <a:rPr lang="en-US" sz="3957" err="1">
                <a:solidFill>
                  <a:srgbClr val="402206"/>
                </a:solidFill>
                <a:latin typeface="Open Sans Bold"/>
              </a:rPr>
              <a:t>Pojmovost</a:t>
            </a:r>
            <a:r>
              <a:rPr lang="en-US" sz="3957">
                <a:solidFill>
                  <a:srgbClr val="402206"/>
                </a:solidFill>
                <a:latin typeface="Open Sans Bold"/>
              </a:rPr>
              <a:t> </a:t>
            </a:r>
          </a:p>
          <a:p>
            <a:pPr>
              <a:lnSpc>
                <a:spcPts val="5541"/>
              </a:lnSpc>
            </a:pPr>
            <a:endParaRPr lang="en-US" sz="3957">
              <a:solidFill>
                <a:srgbClr val="402206"/>
              </a:solidFill>
              <a:latin typeface="Open Sans Bold"/>
            </a:endParaRPr>
          </a:p>
          <a:p>
            <a:pPr algn="ctr">
              <a:lnSpc>
                <a:spcPts val="5541"/>
              </a:lnSpc>
            </a:pPr>
            <a:endParaRPr lang="en-US" sz="3957">
              <a:solidFill>
                <a:srgbClr val="402206"/>
              </a:solidFill>
              <a:latin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0" y="637684"/>
            <a:ext cx="954716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402206"/>
                </a:solidFill>
                <a:latin typeface="League Spartan"/>
              </a:rPr>
              <a:t>Myšlení Aristotela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29800" y="4762500"/>
            <a:ext cx="10364337" cy="6315344"/>
          </a:xfrm>
          <a:custGeom>
            <a:avLst/>
            <a:gdLst/>
            <a:ahLst/>
            <a:cxnLst/>
            <a:rect l="l" t="t" r="r" b="b"/>
            <a:pathLst>
              <a:path w="9144000" h="6229350">
                <a:moveTo>
                  <a:pt x="0" y="0"/>
                </a:moveTo>
                <a:lnTo>
                  <a:pt x="9144000" y="0"/>
                </a:lnTo>
                <a:lnTo>
                  <a:pt x="9144000" y="6229350"/>
                </a:lnTo>
                <a:lnTo>
                  <a:pt x="0" y="62293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9828663" y="-1243696"/>
            <a:ext cx="10364337" cy="6092190"/>
          </a:xfrm>
          <a:custGeom>
            <a:avLst/>
            <a:gdLst/>
            <a:ahLst/>
            <a:cxnLst/>
            <a:rect l="l" t="t" r="r" b="b"/>
            <a:pathLst>
              <a:path w="9144000" h="6092190">
                <a:moveTo>
                  <a:pt x="0" y="0"/>
                </a:moveTo>
                <a:lnTo>
                  <a:pt x="9144000" y="0"/>
                </a:lnTo>
                <a:lnTo>
                  <a:pt x="9144000" y="6092190"/>
                </a:lnTo>
                <a:lnTo>
                  <a:pt x="0" y="609219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0" y="2961892"/>
            <a:ext cx="9488284" cy="6530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5640" lvl="1" indent="-502820">
              <a:lnSpc>
                <a:spcPts val="6521"/>
              </a:lnSpc>
              <a:buFont typeface="Arial"/>
              <a:buChar char="•"/>
            </a:pPr>
            <a:r>
              <a:rPr lang="en-US" sz="4657">
                <a:solidFill>
                  <a:srgbClr val="402206"/>
                </a:solidFill>
                <a:latin typeface="Open Sans Bold"/>
              </a:rPr>
              <a:t>Hylémorfismus</a:t>
            </a:r>
          </a:p>
          <a:p>
            <a:pPr marL="1005640" lvl="1" indent="-502820">
              <a:lnSpc>
                <a:spcPts val="6521"/>
              </a:lnSpc>
              <a:buFont typeface="Arial"/>
              <a:buChar char="•"/>
            </a:pPr>
            <a:r>
              <a:rPr lang="en-US" sz="4657">
                <a:solidFill>
                  <a:srgbClr val="402206"/>
                </a:solidFill>
                <a:latin typeface="Open Sans Bold"/>
              </a:rPr>
              <a:t>Příčinnnost</a:t>
            </a:r>
          </a:p>
          <a:p>
            <a:pPr marL="1005640" lvl="1" indent="-502820">
              <a:lnSpc>
                <a:spcPts val="6521"/>
              </a:lnSpc>
              <a:buFont typeface="Arial"/>
              <a:buChar char="•"/>
            </a:pPr>
            <a:r>
              <a:rPr lang="en-US" sz="4657">
                <a:solidFill>
                  <a:srgbClr val="402206"/>
                </a:solidFill>
                <a:latin typeface="Open Sans Bold"/>
              </a:rPr>
              <a:t>Logika</a:t>
            </a:r>
          </a:p>
          <a:p>
            <a:pPr marL="1005640" lvl="1" indent="-502820">
              <a:lnSpc>
                <a:spcPts val="6521"/>
              </a:lnSpc>
              <a:buFont typeface="Arial"/>
              <a:buChar char="•"/>
            </a:pPr>
            <a:r>
              <a:rPr lang="en-US" sz="4657">
                <a:solidFill>
                  <a:srgbClr val="402206"/>
                </a:solidFill>
                <a:latin typeface="Open Sans Bold"/>
              </a:rPr>
              <a:t>Metafyzika</a:t>
            </a:r>
          </a:p>
          <a:p>
            <a:pPr marL="1005640" lvl="1" indent="-502820">
              <a:lnSpc>
                <a:spcPts val="6521"/>
              </a:lnSpc>
              <a:buFont typeface="Arial"/>
              <a:buChar char="•"/>
            </a:pPr>
            <a:r>
              <a:rPr lang="en-US" sz="4657">
                <a:solidFill>
                  <a:srgbClr val="402206"/>
                </a:solidFill>
                <a:latin typeface="Open Sans Bold"/>
              </a:rPr>
              <a:t>Etika</a:t>
            </a:r>
          </a:p>
          <a:p>
            <a:pPr marL="1005640" lvl="1" indent="-502820">
              <a:lnSpc>
                <a:spcPts val="6521"/>
              </a:lnSpc>
              <a:buFont typeface="Arial"/>
              <a:buChar char="•"/>
            </a:pPr>
            <a:r>
              <a:rPr lang="en-US" sz="4657">
                <a:solidFill>
                  <a:srgbClr val="402206"/>
                </a:solidFill>
                <a:latin typeface="Open Sans Bold"/>
              </a:rPr>
              <a:t>Politika</a:t>
            </a:r>
          </a:p>
          <a:p>
            <a:pPr>
              <a:lnSpc>
                <a:spcPts val="6521"/>
              </a:lnSpc>
            </a:pPr>
            <a:endParaRPr lang="en-US" sz="4657">
              <a:solidFill>
                <a:srgbClr val="402206"/>
              </a:solidFill>
              <a:latin typeface="Open Sans Bold"/>
            </a:endParaRPr>
          </a:p>
          <a:p>
            <a:pPr algn="ctr">
              <a:lnSpc>
                <a:spcPts val="6521"/>
              </a:lnSpc>
            </a:pPr>
            <a:endParaRPr lang="en-US" sz="4657">
              <a:solidFill>
                <a:srgbClr val="402206"/>
              </a:solidFill>
              <a:latin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403165" y="799735"/>
            <a:ext cx="9547165" cy="2005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402206"/>
                </a:solidFill>
                <a:latin typeface="League Spartan"/>
              </a:rPr>
              <a:t>Klíčové aspekty myšlení</a:t>
            </a:r>
          </a:p>
          <a:p>
            <a:pPr algn="ctr">
              <a:lnSpc>
                <a:spcPts val="8680"/>
              </a:lnSpc>
            </a:pPr>
            <a:endParaRPr lang="en-US" sz="5400">
              <a:solidFill>
                <a:srgbClr val="402206"/>
              </a:solidFill>
              <a:latin typeface="League Spart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684728" y="2652914"/>
            <a:ext cx="3924700" cy="4403590"/>
          </a:xfrm>
          <a:custGeom>
            <a:avLst/>
            <a:gdLst/>
            <a:ahLst/>
            <a:cxnLst/>
            <a:rect l="l" t="t" r="r" b="b"/>
            <a:pathLst>
              <a:path w="3924700" h="4403590">
                <a:moveTo>
                  <a:pt x="0" y="0"/>
                </a:moveTo>
                <a:lnTo>
                  <a:pt x="3924700" y="0"/>
                </a:lnTo>
                <a:lnTo>
                  <a:pt x="3924700" y="4403591"/>
                </a:lnTo>
                <a:lnTo>
                  <a:pt x="0" y="440359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flipH="1">
            <a:off x="239248" y="2941705"/>
            <a:ext cx="3811334" cy="4114800"/>
          </a:xfrm>
          <a:custGeom>
            <a:avLst/>
            <a:gdLst/>
            <a:ahLst/>
            <a:cxnLst/>
            <a:rect l="l" t="t" r="r" b="b"/>
            <a:pathLst>
              <a:path w="3811334" h="4114800">
                <a:moveTo>
                  <a:pt x="3811334" y="0"/>
                </a:moveTo>
                <a:lnTo>
                  <a:pt x="0" y="0"/>
                </a:lnTo>
                <a:lnTo>
                  <a:pt x="0" y="4114800"/>
                </a:lnTo>
                <a:lnTo>
                  <a:pt x="3811334" y="4114800"/>
                </a:lnTo>
                <a:lnTo>
                  <a:pt x="3811334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7606373" y="3342958"/>
            <a:ext cx="1728216" cy="4114800"/>
          </a:xfrm>
          <a:custGeom>
            <a:avLst/>
            <a:gdLst/>
            <a:ahLst/>
            <a:cxnLst/>
            <a:rect l="l" t="t" r="r" b="b"/>
            <a:pathLst>
              <a:path w="1728216" h="4114800">
                <a:moveTo>
                  <a:pt x="0" y="0"/>
                </a:moveTo>
                <a:lnTo>
                  <a:pt x="1728216" y="0"/>
                </a:lnTo>
                <a:lnTo>
                  <a:pt x="1728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2279210" y="647606"/>
            <a:ext cx="13386048" cy="1302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>
                <a:solidFill>
                  <a:srgbClr val="402206"/>
                </a:solidFill>
                <a:latin typeface="Glacial Indifference Bold"/>
              </a:rPr>
              <a:t>Teorie idejí VS Hylémorfismus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35092" y="4875280"/>
            <a:ext cx="5735389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E7E5DD"/>
                </a:solidFill>
                <a:latin typeface="Open Sans Bold"/>
              </a:rPr>
              <a:t>Platón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14469" y="4835842"/>
            <a:ext cx="3990380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E7E5DD"/>
                </a:solidFill>
                <a:latin typeface="Open Sans Bold"/>
              </a:rPr>
              <a:t>Aristotelés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3428" cy="10287000"/>
            <a:chOff x="0" y="0"/>
            <a:chExt cx="2437790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7904" cy="13716000"/>
            </a:xfrm>
            <a:custGeom>
              <a:avLst/>
              <a:gdLst/>
              <a:ahLst/>
              <a:cxnLst/>
              <a:rect l="l" t="t" r="r" b="b"/>
              <a:pathLst>
                <a:path w="24377904" h="13716000">
                  <a:moveTo>
                    <a:pt x="0" y="0"/>
                  </a:moveTo>
                  <a:lnTo>
                    <a:pt x="24377904" y="0"/>
                  </a:lnTo>
                  <a:lnTo>
                    <a:pt x="243779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 descr="Obsah obrázku budova, obloha, pomník, venku  Popis byl vytvořen automaticky"/>
          <p:cNvSpPr/>
          <p:nvPr/>
        </p:nvSpPr>
        <p:spPr>
          <a:xfrm>
            <a:off x="30" y="1"/>
            <a:ext cx="18287970" cy="10286998"/>
          </a:xfrm>
          <a:custGeom>
            <a:avLst/>
            <a:gdLst/>
            <a:ahLst/>
            <a:cxnLst/>
            <a:rect l="l" t="t" r="r" b="b"/>
            <a:pathLst>
              <a:path w="18287970" h="10286998">
                <a:moveTo>
                  <a:pt x="0" y="0"/>
                </a:moveTo>
                <a:lnTo>
                  <a:pt x="18287970" y="0"/>
                </a:lnTo>
                <a:lnTo>
                  <a:pt x="18287970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-1819247" y="495849"/>
            <a:ext cx="11264180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2"/>
              </a:lnSpc>
            </a:pPr>
            <a:r>
              <a:rPr lang="en-US" sz="9900" spc="-60" dirty="0">
                <a:solidFill>
                  <a:schemeClr val="bg1"/>
                </a:solidFill>
                <a:latin typeface="TT Rounds Condensed Light"/>
              </a:rPr>
              <a:t>Socrates</a:t>
            </a:r>
          </a:p>
        </p:txBody>
      </p:sp>
      <p:sp>
        <p:nvSpPr>
          <p:cNvPr id="6" name="Freeform 6"/>
          <p:cNvSpPr/>
          <p:nvPr/>
        </p:nvSpPr>
        <p:spPr>
          <a:xfrm>
            <a:off x="588285" y="1947597"/>
            <a:ext cx="6432058" cy="94107"/>
          </a:xfrm>
          <a:custGeom>
            <a:avLst/>
            <a:gdLst/>
            <a:ahLst/>
            <a:cxnLst/>
            <a:rect l="l" t="t" r="r" b="b"/>
            <a:pathLst>
              <a:path w="6432058" h="94107">
                <a:moveTo>
                  <a:pt x="0" y="0"/>
                </a:moveTo>
                <a:lnTo>
                  <a:pt x="6432058" y="0"/>
                </a:lnTo>
                <a:lnTo>
                  <a:pt x="6432058" y="94107"/>
                </a:lnTo>
                <a:lnTo>
                  <a:pt x="0" y="941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58199" y="-253695"/>
            <a:ext cx="11266433" cy="6222390"/>
          </a:xfrm>
          <a:custGeom>
            <a:avLst/>
            <a:gdLst/>
            <a:ahLst/>
            <a:cxnLst/>
            <a:rect l="l" t="t" r="r" b="b"/>
            <a:pathLst>
              <a:path w="9742433" h="6222390">
                <a:moveTo>
                  <a:pt x="0" y="0"/>
                </a:moveTo>
                <a:lnTo>
                  <a:pt x="9742433" y="0"/>
                </a:lnTo>
                <a:lnTo>
                  <a:pt x="9742433" y="6222390"/>
                </a:lnTo>
                <a:lnTo>
                  <a:pt x="0" y="622239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8458200" y="5143500"/>
            <a:ext cx="11266432" cy="5223834"/>
          </a:xfrm>
          <a:custGeom>
            <a:avLst/>
            <a:gdLst/>
            <a:ahLst/>
            <a:cxnLst/>
            <a:rect l="l" t="t" r="r" b="b"/>
            <a:pathLst>
              <a:path w="9708100" h="5223834">
                <a:moveTo>
                  <a:pt x="0" y="0"/>
                </a:moveTo>
                <a:lnTo>
                  <a:pt x="9708100" y="0"/>
                </a:lnTo>
                <a:lnTo>
                  <a:pt x="9708100" y="5223834"/>
                </a:lnTo>
                <a:lnTo>
                  <a:pt x="0" y="52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350560" y="141903"/>
            <a:ext cx="5821640" cy="15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9199" err="1">
                <a:solidFill>
                  <a:srgbClr val="402206"/>
                </a:solidFill>
                <a:latin typeface="Glacial Indifference Bold"/>
              </a:rPr>
              <a:t>Pojmovost</a:t>
            </a:r>
            <a:endParaRPr lang="en-US" sz="9199">
              <a:solidFill>
                <a:srgbClr val="402206"/>
              </a:solidFill>
              <a:latin typeface="Glacial Indifference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0560" y="2857500"/>
            <a:ext cx="7617944" cy="5402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1998" lvl="1" indent="-545999">
              <a:lnSpc>
                <a:spcPts val="7081"/>
              </a:lnSpc>
              <a:buFont typeface="Arial"/>
              <a:buChar char="•"/>
            </a:pPr>
            <a:r>
              <a:rPr lang="en-US" sz="5057">
                <a:solidFill>
                  <a:srgbClr val="402206"/>
                </a:solidFill>
                <a:latin typeface="Open Sans Bold"/>
              </a:rPr>
              <a:t>Kate</a:t>
            </a:r>
            <a:r>
              <a:rPr lang="cs-CZ" sz="5057" err="1">
                <a:solidFill>
                  <a:srgbClr val="402206"/>
                </a:solidFill>
                <a:latin typeface="Open Sans Bold"/>
              </a:rPr>
              <a:t>gorizace</a:t>
            </a:r>
            <a:endParaRPr lang="en-US" sz="5057">
              <a:solidFill>
                <a:srgbClr val="402206"/>
              </a:solidFill>
              <a:latin typeface="Open Sans Bold"/>
            </a:endParaRPr>
          </a:p>
          <a:p>
            <a:pPr marL="1091998" lvl="1" indent="-545999">
              <a:lnSpc>
                <a:spcPts val="7081"/>
              </a:lnSpc>
              <a:buFont typeface="Arial"/>
              <a:buChar char="•"/>
            </a:pPr>
            <a:r>
              <a:rPr lang="en-US" sz="5057" err="1">
                <a:solidFill>
                  <a:srgbClr val="402206"/>
                </a:solidFill>
                <a:latin typeface="Open Sans Bold"/>
              </a:rPr>
              <a:t>Definice</a:t>
            </a:r>
            <a:endParaRPr lang="en-US" sz="5057">
              <a:solidFill>
                <a:srgbClr val="402206"/>
              </a:solidFill>
              <a:latin typeface="Open Sans Bold"/>
            </a:endParaRPr>
          </a:p>
          <a:p>
            <a:pPr>
              <a:lnSpc>
                <a:spcPts val="7081"/>
              </a:lnSpc>
            </a:pPr>
            <a:endParaRPr lang="en-US" sz="5057">
              <a:solidFill>
                <a:srgbClr val="402206"/>
              </a:solidFill>
              <a:latin typeface="Open Sans Bold"/>
            </a:endParaRPr>
          </a:p>
          <a:p>
            <a:pPr>
              <a:lnSpc>
                <a:spcPts val="7081"/>
              </a:lnSpc>
            </a:pPr>
            <a:endParaRPr lang="en-US" sz="5057">
              <a:solidFill>
                <a:srgbClr val="402206"/>
              </a:solidFill>
              <a:latin typeface="Open Sans Bold"/>
            </a:endParaRPr>
          </a:p>
          <a:p>
            <a:pPr>
              <a:lnSpc>
                <a:spcPts val="7081"/>
              </a:lnSpc>
            </a:pPr>
            <a:endParaRPr lang="en-US" sz="5057">
              <a:solidFill>
                <a:srgbClr val="402206"/>
              </a:solidFill>
              <a:latin typeface="Open Sans Bold"/>
            </a:endParaRPr>
          </a:p>
          <a:p>
            <a:pPr algn="ctr">
              <a:lnSpc>
                <a:spcPts val="7081"/>
              </a:lnSpc>
            </a:pPr>
            <a:endParaRPr lang="en-US" sz="5057">
              <a:solidFill>
                <a:srgbClr val="402206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260632" cy="4541210"/>
          </a:xfrm>
          <a:custGeom>
            <a:avLst/>
            <a:gdLst/>
            <a:ahLst/>
            <a:cxnLst/>
            <a:rect l="l" t="t" r="r" b="b"/>
            <a:pathLst>
              <a:path w="6260632" h="4541210">
                <a:moveTo>
                  <a:pt x="0" y="0"/>
                </a:moveTo>
                <a:lnTo>
                  <a:pt x="6260632" y="0"/>
                </a:lnTo>
                <a:lnTo>
                  <a:pt x="6260632" y="4541210"/>
                </a:lnTo>
                <a:lnTo>
                  <a:pt x="0" y="454121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5720750"/>
            <a:ext cx="6185800" cy="4602476"/>
          </a:xfrm>
          <a:custGeom>
            <a:avLst/>
            <a:gdLst/>
            <a:ahLst/>
            <a:cxnLst/>
            <a:rect l="l" t="t" r="r" b="b"/>
            <a:pathLst>
              <a:path w="6185800" h="4602476">
                <a:moveTo>
                  <a:pt x="0" y="0"/>
                </a:moveTo>
                <a:lnTo>
                  <a:pt x="6185800" y="0"/>
                </a:lnTo>
                <a:lnTo>
                  <a:pt x="6185800" y="4602477"/>
                </a:lnTo>
                <a:lnTo>
                  <a:pt x="0" y="460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6078287" y="456147"/>
            <a:ext cx="6131426" cy="4085063"/>
          </a:xfrm>
          <a:custGeom>
            <a:avLst/>
            <a:gdLst/>
            <a:ahLst/>
            <a:cxnLst/>
            <a:rect l="l" t="t" r="r" b="b"/>
            <a:pathLst>
              <a:path w="6131426" h="4085063">
                <a:moveTo>
                  <a:pt x="0" y="0"/>
                </a:moveTo>
                <a:lnTo>
                  <a:pt x="6131426" y="0"/>
                </a:lnTo>
                <a:lnTo>
                  <a:pt x="6131426" y="4085063"/>
                </a:lnTo>
                <a:lnTo>
                  <a:pt x="0" y="40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6078287" y="5756977"/>
            <a:ext cx="6131426" cy="4530023"/>
          </a:xfrm>
          <a:custGeom>
            <a:avLst/>
            <a:gdLst/>
            <a:ahLst/>
            <a:cxnLst/>
            <a:rect l="l" t="t" r="r" b="b"/>
            <a:pathLst>
              <a:path w="6131426" h="4530023">
                <a:moveTo>
                  <a:pt x="0" y="0"/>
                </a:moveTo>
                <a:lnTo>
                  <a:pt x="6131426" y="0"/>
                </a:lnTo>
                <a:lnTo>
                  <a:pt x="6131426" y="4530023"/>
                </a:lnTo>
                <a:lnTo>
                  <a:pt x="0" y="453002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209713" y="0"/>
            <a:ext cx="6808438" cy="4541210"/>
          </a:xfrm>
          <a:custGeom>
            <a:avLst/>
            <a:gdLst/>
            <a:ahLst/>
            <a:cxnLst/>
            <a:rect l="l" t="t" r="r" b="b"/>
            <a:pathLst>
              <a:path w="6808438" h="4541210">
                <a:moveTo>
                  <a:pt x="0" y="0"/>
                </a:moveTo>
                <a:lnTo>
                  <a:pt x="6808438" y="0"/>
                </a:lnTo>
                <a:lnTo>
                  <a:pt x="6808438" y="4541210"/>
                </a:lnTo>
                <a:lnTo>
                  <a:pt x="0" y="454121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6078287" y="0"/>
            <a:ext cx="6131426" cy="4085063"/>
          </a:xfrm>
          <a:custGeom>
            <a:avLst/>
            <a:gdLst/>
            <a:ahLst/>
            <a:cxnLst/>
            <a:rect l="l" t="t" r="r" b="b"/>
            <a:pathLst>
              <a:path w="6131426" h="4085063">
                <a:moveTo>
                  <a:pt x="0" y="0"/>
                </a:moveTo>
                <a:lnTo>
                  <a:pt x="6131426" y="0"/>
                </a:lnTo>
                <a:lnTo>
                  <a:pt x="6131426" y="4085063"/>
                </a:lnTo>
                <a:lnTo>
                  <a:pt x="0" y="40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1995193" y="5756977"/>
            <a:ext cx="6799284" cy="4566250"/>
          </a:xfrm>
          <a:custGeom>
            <a:avLst/>
            <a:gdLst/>
            <a:ahLst/>
            <a:cxnLst/>
            <a:rect l="l" t="t" r="r" b="b"/>
            <a:pathLst>
              <a:path w="6799284" h="4566250">
                <a:moveTo>
                  <a:pt x="0" y="0"/>
                </a:moveTo>
                <a:lnTo>
                  <a:pt x="6799284" y="0"/>
                </a:lnTo>
                <a:lnTo>
                  <a:pt x="6799284" y="4566250"/>
                </a:lnTo>
                <a:lnTo>
                  <a:pt x="0" y="456625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6360660" y="4421700"/>
            <a:ext cx="5345162" cy="1302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>
                <a:solidFill>
                  <a:srgbClr val="402206"/>
                </a:solidFill>
                <a:latin typeface="Glacial Indifference Bold"/>
              </a:rPr>
              <a:t>Dnešní vědy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735494"/>
            <a:ext cx="1529973" cy="4114800"/>
          </a:xfrm>
          <a:custGeom>
            <a:avLst/>
            <a:gdLst/>
            <a:ahLst/>
            <a:cxnLst/>
            <a:rect l="l" t="t" r="r" b="b"/>
            <a:pathLst>
              <a:path w="1529973" h="4114800">
                <a:moveTo>
                  <a:pt x="0" y="0"/>
                </a:moveTo>
                <a:lnTo>
                  <a:pt x="1529973" y="0"/>
                </a:lnTo>
                <a:lnTo>
                  <a:pt x="15299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3460858" y="5735494"/>
            <a:ext cx="2093405" cy="4114800"/>
          </a:xfrm>
          <a:custGeom>
            <a:avLst/>
            <a:gdLst/>
            <a:ahLst/>
            <a:cxnLst/>
            <a:rect l="l" t="t" r="r" b="b"/>
            <a:pathLst>
              <a:path w="2093405" h="4114800">
                <a:moveTo>
                  <a:pt x="0" y="0"/>
                </a:moveTo>
                <a:lnTo>
                  <a:pt x="2093404" y="0"/>
                </a:lnTo>
                <a:lnTo>
                  <a:pt x="20934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6459137" y="5735494"/>
            <a:ext cx="2160270" cy="4114800"/>
          </a:xfrm>
          <a:custGeom>
            <a:avLst/>
            <a:gdLst/>
            <a:ahLst/>
            <a:cxnLst/>
            <a:rect l="l" t="t" r="r" b="b"/>
            <a:pathLst>
              <a:path w="2160270" h="4114800">
                <a:moveTo>
                  <a:pt x="0" y="0"/>
                </a:moveTo>
                <a:lnTo>
                  <a:pt x="2160270" y="0"/>
                </a:lnTo>
                <a:lnTo>
                  <a:pt x="21602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2720506" y="5383622"/>
            <a:ext cx="1995678" cy="4114800"/>
          </a:xfrm>
          <a:custGeom>
            <a:avLst/>
            <a:gdLst/>
            <a:ahLst/>
            <a:cxnLst/>
            <a:rect l="l" t="t" r="r" b="b"/>
            <a:pathLst>
              <a:path w="1995678" h="4114800">
                <a:moveTo>
                  <a:pt x="0" y="0"/>
                </a:moveTo>
                <a:lnTo>
                  <a:pt x="1995678" y="0"/>
                </a:lnTo>
                <a:lnTo>
                  <a:pt x="1995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5479958" y="5735494"/>
            <a:ext cx="1255014" cy="4114800"/>
          </a:xfrm>
          <a:custGeom>
            <a:avLst/>
            <a:gdLst/>
            <a:ahLst/>
            <a:cxnLst/>
            <a:rect l="l" t="t" r="r" b="b"/>
            <a:pathLst>
              <a:path w="1255014" h="4114800">
                <a:moveTo>
                  <a:pt x="0" y="0"/>
                </a:moveTo>
                <a:lnTo>
                  <a:pt x="1255014" y="0"/>
                </a:lnTo>
                <a:lnTo>
                  <a:pt x="12550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7539272" y="0"/>
            <a:ext cx="1981009" cy="3874834"/>
          </a:xfrm>
          <a:custGeom>
            <a:avLst/>
            <a:gdLst/>
            <a:ahLst/>
            <a:cxnLst/>
            <a:rect l="l" t="t" r="r" b="b"/>
            <a:pathLst>
              <a:path w="1981009" h="3874834">
                <a:moveTo>
                  <a:pt x="0" y="0"/>
                </a:moveTo>
                <a:lnTo>
                  <a:pt x="1981009" y="0"/>
                </a:lnTo>
                <a:lnTo>
                  <a:pt x="1981009" y="3874834"/>
                </a:lnTo>
                <a:lnTo>
                  <a:pt x="0" y="3874834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0293572" y="-119983"/>
            <a:ext cx="2206562" cy="4114800"/>
          </a:xfrm>
          <a:custGeom>
            <a:avLst/>
            <a:gdLst/>
            <a:ahLst/>
            <a:cxnLst/>
            <a:rect l="l" t="t" r="r" b="b"/>
            <a:pathLst>
              <a:path w="2206562" h="4114800">
                <a:moveTo>
                  <a:pt x="0" y="0"/>
                </a:moveTo>
                <a:lnTo>
                  <a:pt x="2206562" y="0"/>
                </a:lnTo>
                <a:lnTo>
                  <a:pt x="22065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2890659" y="-239966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028700" y="0"/>
            <a:ext cx="2540889" cy="4114800"/>
          </a:xfrm>
          <a:custGeom>
            <a:avLst/>
            <a:gdLst/>
            <a:ahLst/>
            <a:cxnLst/>
            <a:rect l="l" t="t" r="r" b="b"/>
            <a:pathLst>
              <a:path w="2540889" h="4114800">
                <a:moveTo>
                  <a:pt x="0" y="0"/>
                </a:moveTo>
                <a:lnTo>
                  <a:pt x="2540889" y="0"/>
                </a:lnTo>
                <a:lnTo>
                  <a:pt x="25408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4021499" y="-119983"/>
            <a:ext cx="3065526" cy="41148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9525630" y="5735494"/>
            <a:ext cx="2432876" cy="4114800"/>
          </a:xfrm>
          <a:custGeom>
            <a:avLst/>
            <a:gdLst/>
            <a:ahLst/>
            <a:cxnLst/>
            <a:rect l="l" t="t" r="r" b="b"/>
            <a:pathLst>
              <a:path w="2432876" h="4114800">
                <a:moveTo>
                  <a:pt x="0" y="0"/>
                </a:moveTo>
                <a:lnTo>
                  <a:pt x="2432876" y="0"/>
                </a:lnTo>
                <a:lnTo>
                  <a:pt x="2432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2558673" y="4102888"/>
            <a:ext cx="13486572" cy="1482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92"/>
              </a:lnSpc>
            </a:pPr>
            <a:r>
              <a:rPr lang="en-US" sz="8708">
                <a:solidFill>
                  <a:srgbClr val="402206"/>
                </a:solidFill>
                <a:latin typeface="League Spartan"/>
              </a:rPr>
              <a:t>Děkujeme za pozornost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Artefakt, socha, Řezba, Busta  Popis byl vytvořen automaticky"/>
          <p:cNvSpPr/>
          <p:nvPr/>
        </p:nvSpPr>
        <p:spPr>
          <a:xfrm>
            <a:off x="1" y="15"/>
            <a:ext cx="14504463" cy="10286985"/>
          </a:xfrm>
          <a:custGeom>
            <a:avLst/>
            <a:gdLst/>
            <a:ahLst/>
            <a:cxnLst/>
            <a:rect l="l" t="t" r="r" b="b"/>
            <a:pathLst>
              <a:path w="14504463" h="10286985">
                <a:moveTo>
                  <a:pt x="0" y="0"/>
                </a:moveTo>
                <a:lnTo>
                  <a:pt x="14504463" y="0"/>
                </a:lnTo>
                <a:lnTo>
                  <a:pt x="14504463" y="10286985"/>
                </a:lnTo>
                <a:lnTo>
                  <a:pt x="0" y="10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DD94C7F-6F96-0D85-C58C-E03FE76721ED}"/>
              </a:ext>
            </a:extLst>
          </p:cNvPr>
          <p:cNvSpPr/>
          <p:nvPr/>
        </p:nvSpPr>
        <p:spPr>
          <a:xfrm>
            <a:off x="12393873" y="0"/>
            <a:ext cx="5885596" cy="104575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3695379" y="2661660"/>
            <a:ext cx="3289212" cy="2672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 spc="-43">
                <a:solidFill>
                  <a:srgbClr val="FFFFFF"/>
                </a:solidFill>
                <a:latin typeface="TT Rounds Condensed Light"/>
              </a:rPr>
              <a:t>Socrates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12402" y="5534200"/>
            <a:ext cx="6655975" cy="2958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7265" lvl="1" indent="-488632" algn="l">
              <a:lnSpc>
                <a:spcPts val="5832"/>
              </a:lnSpc>
              <a:buFont typeface="Arial"/>
              <a:buChar char="•"/>
            </a:pPr>
            <a:r>
              <a:rPr lang="en-US" sz="5400" spc="50">
                <a:solidFill>
                  <a:srgbClr val="FFFFFF"/>
                </a:solidFill>
                <a:latin typeface="TT Rounds Condensed"/>
              </a:rPr>
              <a:t>narození 469 př. n. l.</a:t>
            </a:r>
          </a:p>
          <a:p>
            <a:pPr marL="977265" lvl="1" indent="-488632" algn="l">
              <a:lnSpc>
                <a:spcPts val="5832"/>
              </a:lnSpc>
              <a:buFont typeface="Arial"/>
              <a:buChar char="•"/>
            </a:pPr>
            <a:r>
              <a:rPr lang="en-US" sz="5400" spc="50">
                <a:solidFill>
                  <a:srgbClr val="FFFFFF"/>
                </a:solidFill>
                <a:latin typeface="TT Rounds Condensed"/>
              </a:rPr>
              <a:t>úmrtí 399 př. n. l.</a:t>
            </a:r>
          </a:p>
          <a:p>
            <a:pPr marL="977265" lvl="1" indent="-488632" algn="l">
              <a:lnSpc>
                <a:spcPts val="5832"/>
              </a:lnSpc>
              <a:buFont typeface="Arial"/>
              <a:buChar char="•"/>
            </a:pPr>
            <a:r>
              <a:rPr lang="en-US" sz="5400" spc="50">
                <a:solidFill>
                  <a:srgbClr val="FFFFFF"/>
                </a:solidFill>
                <a:latin typeface="TT Rounds Condensed"/>
              </a:rPr>
              <a:t>učitel Platóna</a:t>
            </a:r>
          </a:p>
          <a:p>
            <a:pPr marL="977265" lvl="1" indent="-488632" algn="l">
              <a:lnSpc>
                <a:spcPts val="5832"/>
              </a:lnSpc>
            </a:pPr>
            <a:endParaRPr lang="en-US" sz="5400" spc="50">
              <a:solidFill>
                <a:srgbClr val="FFFFFF"/>
              </a:solidFill>
              <a:latin typeface="TT Rounds Condens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37844" y="1566406"/>
            <a:ext cx="4960620" cy="24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6"/>
              </a:lnSpc>
            </a:pPr>
            <a:r>
              <a:rPr lang="en-US" sz="5700" spc="-34" err="1">
                <a:solidFill>
                  <a:srgbClr val="FFFFFF"/>
                </a:solidFill>
                <a:latin typeface="TT Rounds Condensed Light"/>
              </a:rPr>
              <a:t>Peloponéské</a:t>
            </a:r>
            <a:r>
              <a:rPr lang="en-US" sz="5700" spc="-34">
                <a:solidFill>
                  <a:srgbClr val="FFFFFF"/>
                </a:solidFill>
                <a:latin typeface="TT Rounds Condensed Light"/>
              </a:rPr>
              <a:t> </a:t>
            </a:r>
            <a:r>
              <a:rPr lang="en-US" sz="5700" spc="-34" err="1">
                <a:solidFill>
                  <a:srgbClr val="FFFFFF"/>
                </a:solidFill>
                <a:latin typeface="TT Rounds Condensed Light"/>
              </a:rPr>
              <a:t>války</a:t>
            </a:r>
            <a:r>
              <a:rPr lang="en-US" sz="5700" spc="-34">
                <a:solidFill>
                  <a:srgbClr val="FFFFFF"/>
                </a:solidFill>
                <a:latin typeface="TT Rounds Condensed Light"/>
              </a:rPr>
              <a:t> a Socrates</a:t>
            </a:r>
          </a:p>
        </p:txBody>
      </p:sp>
      <p:sp>
        <p:nvSpPr>
          <p:cNvPr id="3" name="Freeform 3"/>
          <p:cNvSpPr/>
          <p:nvPr/>
        </p:nvSpPr>
        <p:spPr>
          <a:xfrm>
            <a:off x="936342" y="3832059"/>
            <a:ext cx="4939792" cy="84582"/>
          </a:xfrm>
          <a:custGeom>
            <a:avLst/>
            <a:gdLst/>
            <a:ahLst/>
            <a:cxnLst/>
            <a:rect l="l" t="t" r="r" b="b"/>
            <a:pathLst>
              <a:path w="4939792" h="84582">
                <a:moveTo>
                  <a:pt x="0" y="0"/>
                </a:moveTo>
                <a:lnTo>
                  <a:pt x="4939792" y="0"/>
                </a:lnTo>
                <a:lnTo>
                  <a:pt x="4939792" y="84582"/>
                </a:lnTo>
                <a:lnTo>
                  <a:pt x="0" y="8458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37844" y="4294632"/>
            <a:ext cx="4960620" cy="4986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7217" lvl="1" indent="-298609" algn="l">
              <a:lnSpc>
                <a:spcPts val="3564"/>
              </a:lnSpc>
              <a:buFont typeface="Arial"/>
              <a:buChar char="•"/>
            </a:pPr>
            <a:r>
              <a:rPr lang="en-US" sz="3300" spc="30">
                <a:solidFill>
                  <a:srgbClr val="FFFFFF"/>
                </a:solidFill>
                <a:latin typeface="TT Rounds Condensed"/>
              </a:rPr>
              <a:t>Athénský národní spolek (Athény) vs. Pelopónský spolek (Sparta)</a:t>
            </a:r>
          </a:p>
          <a:p>
            <a:pPr marL="597217" lvl="1" indent="-298609" algn="l">
              <a:lnSpc>
                <a:spcPts val="3564"/>
              </a:lnSpc>
              <a:buFont typeface="Arial"/>
              <a:buChar char="•"/>
            </a:pPr>
            <a:r>
              <a:rPr lang="en-US" sz="3300" spc="30">
                <a:solidFill>
                  <a:srgbClr val="FFFFFF"/>
                </a:solidFill>
                <a:latin typeface="TT Rounds Condensed"/>
              </a:rPr>
              <a:t>Socrates bojoval ve 3 bitvách</a:t>
            </a:r>
          </a:p>
          <a:p>
            <a:pPr marL="597217" lvl="1" indent="-298609" algn="l">
              <a:lnSpc>
                <a:spcPts val="3564"/>
              </a:lnSpc>
              <a:buFont typeface="Arial"/>
              <a:buChar char="•"/>
            </a:pPr>
            <a:r>
              <a:rPr lang="en-US" sz="3300" spc="30">
                <a:solidFill>
                  <a:srgbClr val="FFFFFF"/>
                </a:solidFill>
                <a:latin typeface="TT Rounds Condensed"/>
              </a:rPr>
              <a:t>navržen na vyznamenání</a:t>
            </a:r>
          </a:p>
          <a:p>
            <a:pPr marL="597217" lvl="1" indent="-298609" algn="l">
              <a:lnSpc>
                <a:spcPts val="3564"/>
              </a:lnSpc>
            </a:pPr>
            <a:endParaRPr lang="en-US" sz="3300" spc="30">
              <a:solidFill>
                <a:srgbClr val="FFFFFF"/>
              </a:solidFill>
              <a:latin typeface="TT Rounds Condensed"/>
            </a:endParaRPr>
          </a:p>
        </p:txBody>
      </p:sp>
      <p:sp>
        <p:nvSpPr>
          <p:cNvPr id="5" name="Freeform 5" descr="Obsah obrázku text, mapa, atlas  Popis se vygeneroval automaticky."/>
          <p:cNvSpPr/>
          <p:nvPr/>
        </p:nvSpPr>
        <p:spPr>
          <a:xfrm>
            <a:off x="6981444" y="2295716"/>
            <a:ext cx="10355580" cy="5695568"/>
          </a:xfrm>
          <a:custGeom>
            <a:avLst/>
            <a:gdLst/>
            <a:ahLst/>
            <a:cxnLst/>
            <a:rect l="l" t="t" r="r" b="b"/>
            <a:pathLst>
              <a:path w="10355580" h="5695568">
                <a:moveTo>
                  <a:pt x="0" y="0"/>
                </a:moveTo>
                <a:lnTo>
                  <a:pt x="10355580" y="0"/>
                </a:lnTo>
                <a:lnTo>
                  <a:pt x="10355580" y="5695567"/>
                </a:lnTo>
                <a:lnTo>
                  <a:pt x="0" y="56955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umění, černobílá  Popis se vygeneroval automaticky."/>
          <p:cNvSpPr/>
          <p:nvPr/>
        </p:nvSpPr>
        <p:spPr>
          <a:xfrm>
            <a:off x="8116698" y="1671865"/>
            <a:ext cx="9744806" cy="6926225"/>
          </a:xfrm>
          <a:custGeom>
            <a:avLst/>
            <a:gdLst/>
            <a:ahLst/>
            <a:cxnLst/>
            <a:rect l="l" t="t" r="r" b="b"/>
            <a:pathLst>
              <a:path w="14504463" h="10286985">
                <a:moveTo>
                  <a:pt x="0" y="0"/>
                </a:moveTo>
                <a:lnTo>
                  <a:pt x="14504463" y="0"/>
                </a:lnTo>
                <a:lnTo>
                  <a:pt x="14504463" y="10286985"/>
                </a:lnTo>
                <a:lnTo>
                  <a:pt x="0" y="10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348740" y="1674139"/>
            <a:ext cx="5550404" cy="2701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spc="-36">
                <a:solidFill>
                  <a:srgbClr val="FFFFFF"/>
                </a:solidFill>
                <a:latin typeface="TT Rounds Condensed Light"/>
              </a:rPr>
              <a:t>Socrates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6949" y="4629761"/>
            <a:ext cx="6437506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2925" lvl="1" indent="-271145" algn="l">
              <a:lnSpc>
                <a:spcPts val="3240"/>
              </a:lnSpc>
              <a:buFont typeface="Arial"/>
              <a:buChar char="•"/>
            </a:pPr>
            <a:r>
              <a:rPr lang="en-US" sz="3000" spc="28" dirty="0">
                <a:solidFill>
                  <a:srgbClr val="FFFFFF"/>
                </a:solidFill>
                <a:latin typeface="TT Rounds Condensed"/>
              </a:rPr>
              <a:t>"</a:t>
            </a:r>
            <a:r>
              <a:rPr lang="en-US" sz="3000" spc="28" dirty="0" err="1">
                <a:solidFill>
                  <a:srgbClr val="FFFFFF"/>
                </a:solidFill>
                <a:latin typeface="TT Rounds Condensed"/>
              </a:rPr>
              <a:t>Vím</a:t>
            </a:r>
            <a:r>
              <a:rPr lang="en-US" sz="3000" spc="28" dirty="0">
                <a:solidFill>
                  <a:srgbClr val="FFFFFF"/>
                </a:solidFill>
                <a:latin typeface="TT Rounds Condensed"/>
              </a:rPr>
              <a:t>, </a:t>
            </a:r>
            <a:r>
              <a:rPr lang="en-US" sz="3000" spc="28" dirty="0" err="1">
                <a:solidFill>
                  <a:srgbClr val="FFFFFF"/>
                </a:solidFill>
                <a:latin typeface="TT Rounds Condensed"/>
              </a:rPr>
              <a:t>že</a:t>
            </a:r>
            <a:r>
              <a:rPr lang="en-US" sz="3000" spc="28" dirty="0">
                <a:solidFill>
                  <a:srgbClr val="FFFFFF"/>
                </a:solidFill>
                <a:latin typeface="TT Rounds Condensed"/>
              </a:rPr>
              <a:t> </a:t>
            </a:r>
            <a:r>
              <a:rPr lang="en-US" sz="3000" spc="28" dirty="0" err="1">
                <a:solidFill>
                  <a:srgbClr val="FFFFFF"/>
                </a:solidFill>
                <a:latin typeface="TT Rounds Condensed"/>
              </a:rPr>
              <a:t>nic</a:t>
            </a:r>
            <a:r>
              <a:rPr lang="en-US" sz="3000" spc="28" dirty="0">
                <a:solidFill>
                  <a:srgbClr val="FFFFFF"/>
                </a:solidFill>
                <a:latin typeface="TT Rounds Condensed"/>
              </a:rPr>
              <a:t> </a:t>
            </a:r>
            <a:r>
              <a:rPr lang="en-US" sz="3000" spc="28" dirty="0" err="1">
                <a:solidFill>
                  <a:srgbClr val="FFFFFF"/>
                </a:solidFill>
                <a:latin typeface="TT Rounds Condensed"/>
              </a:rPr>
              <a:t>nevím</a:t>
            </a:r>
            <a:r>
              <a:rPr lang="en-US" sz="3000" spc="28" dirty="0">
                <a:solidFill>
                  <a:srgbClr val="FFFFFF"/>
                </a:solidFill>
                <a:latin typeface="TT Rounds Condensed"/>
              </a:rPr>
              <a:t>."</a:t>
            </a:r>
            <a:endParaRPr lang="cs-CZ" dirty="0"/>
          </a:p>
          <a:p>
            <a:pPr marL="542925" lvl="1" indent="-271145">
              <a:lnSpc>
                <a:spcPts val="3240"/>
              </a:lnSpc>
              <a:buFont typeface="Arial"/>
              <a:buChar char="•"/>
            </a:pPr>
            <a:r>
              <a:rPr lang="en-US" sz="3000" spc="28" dirty="0" err="1">
                <a:solidFill>
                  <a:srgbClr val="FFFFFF"/>
                </a:solidFill>
                <a:ea typeface="+mn-lt"/>
                <a:cs typeface="+mn-lt"/>
              </a:rPr>
              <a:t>Metoda</a:t>
            </a:r>
            <a:r>
              <a:rPr lang="en-US" sz="3000" spc="28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en-US" sz="3000" spc="28" dirty="0" err="1">
                <a:solidFill>
                  <a:srgbClr val="FFFFFF"/>
                </a:solidFill>
                <a:ea typeface="+mn-lt"/>
                <a:cs typeface="+mn-lt"/>
              </a:rPr>
              <a:t>tázání</a:t>
            </a:r>
            <a:r>
              <a:rPr lang="en-US" sz="3000" spc="28" dirty="0">
                <a:solidFill>
                  <a:srgbClr val="FFFFFF"/>
                </a:solidFill>
                <a:ea typeface="+mn-lt"/>
                <a:cs typeface="+mn-lt"/>
              </a:rPr>
              <a:t> (</a:t>
            </a:r>
            <a:r>
              <a:rPr lang="en-US" sz="3000" spc="28" dirty="0" err="1">
                <a:solidFill>
                  <a:srgbClr val="FFFFFF"/>
                </a:solidFill>
                <a:ea typeface="+mn-lt"/>
                <a:cs typeface="+mn-lt"/>
              </a:rPr>
              <a:t>Sókratovská</a:t>
            </a:r>
            <a:r>
              <a:rPr lang="en-US" sz="3000" spc="28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en-US" sz="3000" spc="28" dirty="0" err="1">
                <a:solidFill>
                  <a:srgbClr val="FFFFFF"/>
                </a:solidFill>
                <a:ea typeface="+mn-lt"/>
                <a:cs typeface="+mn-lt"/>
              </a:rPr>
              <a:t>metoda</a:t>
            </a:r>
            <a:r>
              <a:rPr lang="en-US" sz="3000" spc="28" dirty="0">
                <a:solidFill>
                  <a:srgbClr val="FFFFFF"/>
                </a:solidFill>
                <a:ea typeface="+mn-lt"/>
                <a:cs typeface="+mn-lt"/>
              </a:rPr>
              <a:t>)</a:t>
            </a:r>
            <a:endParaRPr lang="en-US" sz="3000" spc="28" dirty="0">
              <a:solidFill>
                <a:srgbClr val="FFFFFF"/>
              </a:solidFill>
              <a:latin typeface="TT Rounds Condensed"/>
            </a:endParaRPr>
          </a:p>
          <a:p>
            <a:pPr marL="542925" lvl="1" indent="-271145">
              <a:lnSpc>
                <a:spcPts val="3240"/>
              </a:lnSpc>
              <a:buFont typeface="Arial"/>
              <a:buChar char="•"/>
            </a:pPr>
            <a:r>
              <a:rPr lang="en-US" sz="3000" spc="2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Daimonion ("</a:t>
            </a:r>
            <a:r>
              <a:rPr lang="en-US" sz="3000" spc="28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svědomí</a:t>
            </a:r>
            <a:r>
              <a:rPr lang="en-US" sz="3000" spc="2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")</a:t>
            </a:r>
          </a:p>
          <a:p>
            <a:pPr marL="542925" lvl="1" indent="-271145">
              <a:lnSpc>
                <a:spcPts val="3240"/>
              </a:lnSpc>
            </a:pPr>
            <a:endParaRPr lang="en-US" sz="3000" spc="28">
              <a:solidFill>
                <a:srgbClr val="FFFFFF"/>
              </a:solidFill>
              <a:latin typeface="TT Rounds Condens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lakát, Lidská tvář, kniha  Popis se vygeneroval automaticky."/>
          <p:cNvSpPr/>
          <p:nvPr/>
        </p:nvSpPr>
        <p:spPr>
          <a:xfrm>
            <a:off x="-19050" y="-3"/>
            <a:ext cx="8115297" cy="10287003"/>
          </a:xfrm>
          <a:custGeom>
            <a:avLst/>
            <a:gdLst/>
            <a:ahLst/>
            <a:cxnLst/>
            <a:rect l="l" t="t" r="r" b="b"/>
            <a:pathLst>
              <a:path w="8115297" h="10287003">
                <a:moveTo>
                  <a:pt x="0" y="0"/>
                </a:moveTo>
                <a:lnTo>
                  <a:pt x="8115297" y="0"/>
                </a:lnTo>
                <a:lnTo>
                  <a:pt x="8115297" y="10287003"/>
                </a:lnTo>
                <a:lnTo>
                  <a:pt x="0" y="102870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9435014" y="1644137"/>
            <a:ext cx="7519840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748"/>
              </a:lnSpc>
            </a:pPr>
            <a:r>
              <a:rPr lang="en-US" sz="8100" spc="-49">
                <a:solidFill>
                  <a:srgbClr val="FFFFFF"/>
                </a:solidFill>
                <a:latin typeface="TT Rounds Condensed Light"/>
              </a:rPr>
              <a:t>Obvinění Socrata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32988" y="4553186"/>
            <a:ext cx="9716572" cy="4425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7265" lvl="1" indent="-488632" algn="l">
              <a:lnSpc>
                <a:spcPts val="5832"/>
              </a:lnSpc>
              <a:buFont typeface="Arial"/>
              <a:buChar char="•"/>
            </a:pPr>
            <a:r>
              <a:rPr lang="en-US" sz="5400" spc="50">
                <a:solidFill>
                  <a:srgbClr val="FFFFFF"/>
                </a:solidFill>
                <a:latin typeface="TT Rounds Condensed"/>
              </a:rPr>
              <a:t>Platón - </a:t>
            </a:r>
            <a:r>
              <a:rPr lang="en-US" sz="5400" spc="50" err="1">
                <a:solidFill>
                  <a:srgbClr val="FFFFFF"/>
                </a:solidFill>
                <a:latin typeface="TT Rounds Condensed"/>
              </a:rPr>
              <a:t>Obrana</a:t>
            </a:r>
            <a:r>
              <a:rPr lang="en-US" sz="5400" spc="50">
                <a:solidFill>
                  <a:srgbClr val="FFFFFF"/>
                </a:solidFill>
                <a:latin typeface="TT Rounds Condensed"/>
              </a:rPr>
              <a:t> </a:t>
            </a:r>
            <a:r>
              <a:rPr lang="en-US" sz="5400" spc="50" err="1">
                <a:solidFill>
                  <a:srgbClr val="FFFFFF"/>
                </a:solidFill>
                <a:latin typeface="TT Rounds Condensed"/>
              </a:rPr>
              <a:t>Socratova</a:t>
            </a:r>
            <a:endParaRPr lang="en-US" sz="5400" spc="50">
              <a:solidFill>
                <a:srgbClr val="FFFFFF"/>
              </a:solidFill>
              <a:latin typeface="TT Rounds Condensed"/>
            </a:endParaRPr>
          </a:p>
          <a:p>
            <a:pPr marL="977265" lvl="1" indent="-488632" algn="l">
              <a:lnSpc>
                <a:spcPts val="5832"/>
              </a:lnSpc>
              <a:buFont typeface="Arial"/>
              <a:buChar char="•"/>
            </a:pPr>
            <a:r>
              <a:rPr lang="en-US" sz="5400" spc="50" err="1">
                <a:solidFill>
                  <a:srgbClr val="FFFFFF"/>
                </a:solidFill>
                <a:latin typeface="TT Rounds Condensed"/>
              </a:rPr>
              <a:t>Faidón</a:t>
            </a:r>
            <a:r>
              <a:rPr lang="en-US" sz="5400" spc="50">
                <a:solidFill>
                  <a:srgbClr val="FFFFFF"/>
                </a:solidFill>
                <a:latin typeface="TT Rounds Condensed"/>
              </a:rPr>
              <a:t> - </a:t>
            </a:r>
            <a:r>
              <a:rPr lang="en-US" sz="5400" spc="50" err="1">
                <a:solidFill>
                  <a:srgbClr val="FFFFFF"/>
                </a:solidFill>
                <a:latin typeface="TT Rounds Condensed"/>
              </a:rPr>
              <a:t>poslední</a:t>
            </a:r>
            <a:r>
              <a:rPr lang="en-US" sz="5400" spc="50">
                <a:solidFill>
                  <a:srgbClr val="FFFFFF"/>
                </a:solidFill>
                <a:latin typeface="TT Rounds Condensed"/>
              </a:rPr>
              <a:t> den</a:t>
            </a:r>
          </a:p>
          <a:p>
            <a:pPr marL="977265" lvl="1" indent="-488632" algn="l">
              <a:lnSpc>
                <a:spcPts val="5832"/>
              </a:lnSpc>
            </a:pPr>
            <a:r>
              <a:rPr lang="en-US" sz="5400" spc="50">
                <a:solidFill>
                  <a:srgbClr val="FFFFFF"/>
                </a:solidFill>
                <a:latin typeface="TT Rounds Condensed"/>
              </a:rPr>
              <a:t>     </a:t>
            </a:r>
            <a:r>
              <a:rPr lang="en-US" sz="5400" spc="50" err="1">
                <a:solidFill>
                  <a:srgbClr val="FFFFFF"/>
                </a:solidFill>
                <a:latin typeface="TT Rounds Condensed"/>
              </a:rPr>
              <a:t>Socratova</a:t>
            </a:r>
            <a:r>
              <a:rPr lang="en-US" sz="5400" spc="50">
                <a:solidFill>
                  <a:srgbClr val="FFFFFF"/>
                </a:solidFill>
                <a:latin typeface="TT Rounds Condensed"/>
              </a:rPr>
              <a:t> </a:t>
            </a:r>
            <a:r>
              <a:rPr lang="en-US" sz="5400" spc="50" err="1">
                <a:solidFill>
                  <a:srgbClr val="FFFFFF"/>
                </a:solidFill>
                <a:latin typeface="TT Rounds Condensed"/>
              </a:rPr>
              <a:t>života</a:t>
            </a:r>
            <a:endParaRPr lang="en-US" sz="5400" spc="50">
              <a:solidFill>
                <a:srgbClr val="FFFFFF"/>
              </a:solidFill>
              <a:latin typeface="TT Rounds Condensed"/>
            </a:endParaRPr>
          </a:p>
          <a:p>
            <a:pPr marL="977265" lvl="1" indent="-488632" algn="l">
              <a:lnSpc>
                <a:spcPts val="5832"/>
              </a:lnSpc>
            </a:pPr>
            <a:endParaRPr lang="en-US" sz="5400" spc="50">
              <a:solidFill>
                <a:srgbClr val="FFFFFF"/>
              </a:solidFill>
              <a:latin typeface="TT Rounds Condensed"/>
            </a:endParaRPr>
          </a:p>
          <a:p>
            <a:pPr marL="977265" lvl="1" indent="-488632" algn="l">
              <a:lnSpc>
                <a:spcPts val="5832"/>
              </a:lnSpc>
            </a:pPr>
            <a:endParaRPr lang="en-US" sz="5400" spc="50">
              <a:solidFill>
                <a:srgbClr val="FFFFFF"/>
              </a:solidFill>
              <a:latin typeface="TT Rounds Condensed"/>
            </a:endParaRPr>
          </a:p>
          <a:p>
            <a:pPr marL="977265" lvl="1" indent="-488632" algn="l">
              <a:lnSpc>
                <a:spcPts val="5832"/>
              </a:lnSpc>
            </a:pPr>
            <a:endParaRPr lang="en-US" sz="5400" spc="50">
              <a:solidFill>
                <a:srgbClr val="FFFFFF"/>
              </a:solidFill>
              <a:latin typeface="TT Rounds Condens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tón — řecký filozof | Okénko do minulosti">
            <a:extLst>
              <a:ext uri="{FF2B5EF4-FFF2-40B4-BE49-F238E27FC236}">
                <a16:creationId xmlns:a16="http://schemas.microsoft.com/office/drawing/2014/main" id="{E5AAA604-3F33-EFF7-F509-ADFC5D441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74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/>
          <p:cNvSpPr txBox="1"/>
          <p:nvPr/>
        </p:nvSpPr>
        <p:spPr>
          <a:xfrm>
            <a:off x="1348740" y="660082"/>
            <a:ext cx="15590520" cy="917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 u="sng" spc="300">
                <a:solidFill>
                  <a:schemeClr val="tx2">
                    <a:lumMod val="50000"/>
                  </a:schemeClr>
                </a:solidFill>
                <a:latin typeface="Castellar" panose="020A0402060406010301" pitchFamily="18" charset="0"/>
              </a:rPr>
              <a:t>Platón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Athény">
            <a:extLst>
              <a:ext uri="{FF2B5EF4-FFF2-40B4-BE49-F238E27FC236}">
                <a16:creationId xmlns:a16="http://schemas.microsoft.com/office/drawing/2014/main" id="{8CD9467E-6006-DBCE-5816-44C5ABB1E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0"/>
            <a:ext cx="8839200" cy="10287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F9835FE-B09F-66A9-738B-4D9B24BAE803}"/>
              </a:ext>
            </a:extLst>
          </p:cNvPr>
          <p:cNvSpPr txBox="1"/>
          <p:nvPr/>
        </p:nvSpPr>
        <p:spPr>
          <a:xfrm>
            <a:off x="533400" y="1798320"/>
            <a:ext cx="861060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4000">
                <a:solidFill>
                  <a:schemeClr val="bg1"/>
                </a:solidFill>
              </a:rPr>
              <a:t>(428 – 347) let př. Kr.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4000">
                <a:solidFill>
                  <a:schemeClr val="bg1"/>
                </a:solidFill>
              </a:rPr>
              <a:t>Athény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4000">
                <a:solidFill>
                  <a:schemeClr val="bg1"/>
                </a:solidFill>
              </a:rPr>
              <a:t>Vlastním jménem </a:t>
            </a:r>
            <a:r>
              <a:rPr lang="cs-CZ" sz="4000" err="1">
                <a:solidFill>
                  <a:schemeClr val="bg1"/>
                </a:solidFill>
              </a:rPr>
              <a:t>Aristoklés</a:t>
            </a:r>
            <a:endParaRPr lang="cs-CZ" sz="40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4000">
                <a:solidFill>
                  <a:schemeClr val="bg1"/>
                </a:solidFill>
              </a:rPr>
              <a:t>Původem z uznávané Athénské rodiny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4000">
                <a:solidFill>
                  <a:schemeClr val="bg1"/>
                </a:solidFill>
              </a:rPr>
              <a:t>Pedagog, filozof, matematik, básník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4000">
                <a:solidFill>
                  <a:schemeClr val="bg1"/>
                </a:solidFill>
              </a:rPr>
              <a:t>Student </a:t>
            </a:r>
            <a:r>
              <a:rPr lang="cs-CZ" sz="4000" err="1">
                <a:solidFill>
                  <a:schemeClr val="bg1"/>
                </a:solidFill>
              </a:rPr>
              <a:t>Socrata</a:t>
            </a:r>
            <a:endParaRPr lang="cs-CZ" sz="40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4000">
                <a:solidFill>
                  <a:schemeClr val="bg1"/>
                </a:solidFill>
              </a:rPr>
              <a:t>Zakladatel akademie v Athénách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40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40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40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>
              <a:solidFill>
                <a:schemeClr val="bg1"/>
              </a:solidFill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5053136E-A984-5CCA-AC93-F49B40885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6172" y="6515100"/>
            <a:ext cx="2295667" cy="34956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4981FDE-5521-7C9A-9832-8035FE089FC4}"/>
              </a:ext>
            </a:extLst>
          </p:cNvPr>
          <p:cNvSpPr txBox="1"/>
          <p:nvPr/>
        </p:nvSpPr>
        <p:spPr>
          <a:xfrm>
            <a:off x="2980334" y="537001"/>
            <a:ext cx="29473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>
                <a:solidFill>
                  <a:schemeClr val="bg1"/>
                </a:solidFill>
                <a:latin typeface="Castellar" panose="020A0402060406010301" pitchFamily="18" charset="0"/>
              </a:rPr>
              <a:t>Platón</a:t>
            </a:r>
          </a:p>
        </p:txBody>
      </p:sp>
    </p:spTree>
    <p:extLst>
      <p:ext uri="{BB962C8B-B14F-4D97-AF65-F5344CB8AC3E}">
        <p14:creationId xmlns:p14="http://schemas.microsoft.com/office/powerpoint/2010/main" val="353446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5A2B6BC-5613-9AAB-567D-9F5EBEF7E291}"/>
              </a:ext>
            </a:extLst>
          </p:cNvPr>
          <p:cNvSpPr txBox="1"/>
          <p:nvPr/>
        </p:nvSpPr>
        <p:spPr>
          <a:xfrm>
            <a:off x="4572000" y="4541577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>
                <a:solidFill>
                  <a:srgbClr val="000000"/>
                </a:solidFill>
                <a:effectLst/>
                <a:latin typeface="Poppins" panose="00000500000000000000" pitchFamily="2" charset="-18"/>
              </a:rPr>
              <a:t>![Image3](https://popai-file.s3.ap-southeast-1.amazonaws.com/dalle3/c0d74075-9828-4fdc-bb27-83069f4d0dac/dc4d412c-ba6e-407a-89bc-5973589cc76e/tplImgeba743ca80da42b9b00719356989d4a4)</a:t>
            </a:r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2936906-2D4E-B8A7-F610-AC3BBA3A0F4A}"/>
              </a:ext>
            </a:extLst>
          </p:cNvPr>
          <p:cNvSpPr txBox="1"/>
          <p:nvPr/>
        </p:nvSpPr>
        <p:spPr>
          <a:xfrm>
            <a:off x="4572000" y="4541577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>
                <a:solidFill>
                  <a:srgbClr val="000000"/>
                </a:solidFill>
                <a:effectLst/>
                <a:latin typeface="Poppins" panose="00000500000000000000" pitchFamily="2" charset="-18"/>
              </a:rPr>
              <a:t>![Image3](https://popai-file.s3.ap-southeast-1.amazonaws.com/dalle3/c0d74075-9828-4fdc-bb27-83069f4d0dac/dc4d412c-ba6e-407a-89bc-5973589cc76e/tplImgeba743ca80da42b9b00719356989d4a4)</a:t>
            </a:r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CA2EFCB-84BC-9F9E-6039-B02556407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1186" y="0"/>
            <a:ext cx="8836814" cy="10287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8DA6ECD-C4AC-96ED-1F92-9915733B732A}"/>
              </a:ext>
            </a:extLst>
          </p:cNvPr>
          <p:cNvSpPr txBox="1"/>
          <p:nvPr/>
        </p:nvSpPr>
        <p:spPr>
          <a:xfrm>
            <a:off x="2283553" y="723900"/>
            <a:ext cx="45768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err="1">
                <a:solidFill>
                  <a:schemeClr val="bg1"/>
                </a:solidFill>
                <a:latin typeface="Castellar" panose="020A0402060406010301" pitchFamily="18" charset="0"/>
              </a:rPr>
              <a:t>Eudamonia</a:t>
            </a:r>
            <a:endParaRPr lang="cs-CZ" sz="4800" b="1">
              <a:solidFill>
                <a:schemeClr val="bg1"/>
              </a:solidFill>
              <a:latin typeface="Castellar" panose="020A0402060406010301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5BA1330-D278-C0D8-D885-45E419E01031}"/>
              </a:ext>
            </a:extLst>
          </p:cNvPr>
          <p:cNvSpPr txBox="1"/>
          <p:nvPr/>
        </p:nvSpPr>
        <p:spPr>
          <a:xfrm>
            <a:off x="914400" y="2171700"/>
            <a:ext cx="775738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>
                <a:solidFill>
                  <a:schemeClr val="bg1"/>
                </a:solidFill>
                <a:latin typeface="TT Rounds Condensed Light"/>
              </a:rPr>
              <a:t>= naplnění, blaženost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4000">
              <a:solidFill>
                <a:schemeClr val="bg1"/>
              </a:solidFill>
              <a:latin typeface="TT Rounds Condensed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4000" u="sng">
                <a:solidFill>
                  <a:schemeClr val="bg1"/>
                </a:solidFill>
                <a:latin typeface="TT Rounds Condensed Light"/>
              </a:rPr>
              <a:t>Jak dosáhneme naplnění?</a:t>
            </a:r>
          </a:p>
          <a:p>
            <a:endParaRPr lang="cs-CZ" sz="4000">
              <a:solidFill>
                <a:schemeClr val="bg1"/>
              </a:solidFill>
              <a:latin typeface="TT Rounds Condensed Light"/>
            </a:endParaRPr>
          </a:p>
          <a:p>
            <a:endParaRPr lang="cs-CZ" sz="4000">
              <a:solidFill>
                <a:schemeClr val="bg1"/>
              </a:solidFill>
              <a:latin typeface="TT Rounds Condensed Light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4000">
                <a:solidFill>
                  <a:schemeClr val="bg1"/>
                </a:solidFill>
                <a:latin typeface="TT Rounds Condensed Light"/>
              </a:rPr>
              <a:t>Více přemýšlet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4000">
                <a:solidFill>
                  <a:schemeClr val="bg1"/>
                </a:solidFill>
                <a:latin typeface="TT Rounds Condensed Light"/>
              </a:rPr>
              <a:t>Nechat se změnit svým milovaným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4000">
                <a:solidFill>
                  <a:schemeClr val="bg1"/>
                </a:solidFill>
                <a:latin typeface="TT Rounds Condensed Light"/>
              </a:rPr>
              <a:t>Rozšifrování krásy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4000">
                <a:solidFill>
                  <a:schemeClr val="bg1"/>
                </a:solidFill>
                <a:latin typeface="TT Rounds Condensed Light"/>
              </a:rPr>
              <a:t>Reforma společnosti</a:t>
            </a:r>
          </a:p>
        </p:txBody>
      </p:sp>
    </p:spTree>
    <p:extLst>
      <p:ext uri="{BB962C8B-B14F-4D97-AF65-F5344CB8AC3E}">
        <p14:creationId xmlns:p14="http://schemas.microsoft.com/office/powerpoint/2010/main" val="552215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a050313-0c68-4d1b-ab7b-35925f238be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0396163974014BBE8004A465F4F738" ma:contentTypeVersion="8" ma:contentTypeDescription="Vytvoří nový dokument" ma:contentTypeScope="" ma:versionID="4e88140951573367afd2f9362516c2a6">
  <xsd:schema xmlns:xsd="http://www.w3.org/2001/XMLSchema" xmlns:xs="http://www.w3.org/2001/XMLSchema" xmlns:p="http://schemas.microsoft.com/office/2006/metadata/properties" xmlns:ns3="4a050313-0c68-4d1b-ab7b-35925f238be8" xmlns:ns4="29a54c4a-d552-4d44-8dbd-999345633eee" targetNamespace="http://schemas.microsoft.com/office/2006/metadata/properties" ma:root="true" ma:fieldsID="c3c61be5b15486138378d5e34ea5cb00" ns3:_="" ns4:_="">
    <xsd:import namespace="4a050313-0c68-4d1b-ab7b-35925f238be8"/>
    <xsd:import namespace="29a54c4a-d552-4d44-8dbd-999345633e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050313-0c68-4d1b-ab7b-35925f238b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a54c4a-d552-4d44-8dbd-999345633ee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0AC347-9F5D-4185-9EA1-B785739AC5BB}">
  <ds:schemaRefs>
    <ds:schemaRef ds:uri="29a54c4a-d552-4d44-8dbd-999345633eee"/>
    <ds:schemaRef ds:uri="4a050313-0c68-4d1b-ab7b-35925f238b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350342B-791B-495E-ACBD-724EB70524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95F48A-46C2-45D9-BF6D-0B80058CC806}">
  <ds:schemaRefs>
    <ds:schemaRef ds:uri="29a54c4a-d552-4d44-8dbd-999345633eee"/>
    <ds:schemaRef ds:uri="4a050313-0c68-4d1b-ab7b-35925f238b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345</Words>
  <Application>Microsoft Office PowerPoint</Application>
  <PresentationFormat>Vlastní</PresentationFormat>
  <Paragraphs>91</Paragraphs>
  <Slides>22</Slides>
  <Notes>2</Notes>
  <HiddenSlides>0</HiddenSlides>
  <MMClips>1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4" baseType="lpstr">
      <vt:lpstr>Castellar</vt:lpstr>
      <vt:lpstr>Glacial Indifference Bold</vt:lpstr>
      <vt:lpstr>TT Rounds Condensed</vt:lpstr>
      <vt:lpstr>Open Sans Bold</vt:lpstr>
      <vt:lpstr>Arial</vt:lpstr>
      <vt:lpstr>Calibri</vt:lpstr>
      <vt:lpstr>League Spartan</vt:lpstr>
      <vt:lpstr>TT Rounds Condensed Light</vt:lpstr>
      <vt:lpstr>Poppins</vt:lpstr>
      <vt:lpstr>ui-sans-serif</vt:lpstr>
      <vt:lpstr>Playfair Display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Aristoteles</dc:title>
  <dc:creator>Jiří Dlouhý</dc:creator>
  <cp:lastModifiedBy>Kokaisl Petr</cp:lastModifiedBy>
  <cp:revision>89</cp:revision>
  <dcterms:created xsi:type="dcterms:W3CDTF">2006-08-16T00:00:00Z</dcterms:created>
  <dcterms:modified xsi:type="dcterms:W3CDTF">2024-05-04T11:28:41Z</dcterms:modified>
  <dc:identifier>DAF88iIbzLY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0x010100620396163974014BBE8004A465F4F738</vt:lpwstr>
  </property>
</Properties>
</file>