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4" r:id="rId4"/>
    <p:sldId id="257" r:id="rId5"/>
    <p:sldId id="260" r:id="rId6"/>
    <p:sldId id="266" r:id="rId7"/>
    <p:sldId id="263" r:id="rId8"/>
    <p:sldId id="262" r:id="rId9"/>
    <p:sldId id="265" r:id="rId10"/>
    <p:sldId id="259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831"/>
    <p:restoredTop sz="94622"/>
  </p:normalViewPr>
  <p:slideViewPr>
    <p:cSldViewPr snapToGrid="0">
      <p:cViewPr varScale="1">
        <p:scale>
          <a:sx n="96" d="100"/>
          <a:sy n="96" d="100"/>
        </p:scale>
        <p:origin x="2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10B173-5009-1562-5F44-5ECA19DF0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16694A-699F-49A2-2669-DD020696B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4EC2EF-5F52-CD7A-FB3B-A31A64298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824167-3472-7647-5714-58896F68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3E122C-C40F-CF52-273D-AD4A1C16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61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A29FE2-EB7B-186A-FBD2-A7A36A359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E2D965-978F-137B-119F-182370F69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53E1F3-72B8-94D5-C60B-F4B541C8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947B45-5679-1774-19B4-6FB6276B1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EDDEDC-09B8-3DE2-0BE1-D1528312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6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FABD64D-4870-275B-CCF9-290E0D64F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9EFA938-535A-6EFE-87A5-152DD4E5C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3580D1-04A5-E21F-2576-A9B9FCF9D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E79046-2D01-3BDD-322F-C3F119CE2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4F459D-03B7-F7E3-85C2-3104DFEA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5BA217-5489-9711-7FEA-878C256CC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321DF6-2AF5-6D74-0DA0-121350D1E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33426E-6870-1647-9858-CB257845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47BECF-6DBF-EC54-B2C5-C336E5C82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FFD326-7EA3-8E25-8D93-AFC72003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6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0231CE-5975-A703-B9E7-8C1AFC23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CFBD0A-4EF1-DF98-7F15-CE0D076BF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10F693-C439-D69A-7E89-34F1AFEA3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A8EAE9-F362-8777-A4B4-BDB5C61E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3F8667-1C77-E306-D839-27B32F655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22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C8B211-B119-A673-C12F-34E40A68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E73C90-2F33-F73A-1556-FE1FC5C40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D553AF5-74C9-5E4E-CC1A-00C02A9A9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01FE6F-05FC-A61E-E06D-A1531E78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BFCAF9-A4F6-6D3D-2678-5FEB0E83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8993B1-CCC9-85BD-11C6-828BD226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1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46B7A1-C1E9-6A3B-4848-C4668750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5ACDFC-1AEE-C40E-FD20-262A01E7A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52ACAB-0E01-9D49-22D4-34E8B5B9D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26BA6D-3C11-AA1C-F49B-46C30F463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7AB9927-058E-D1A8-3E92-7E81DD75C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5A2E7EC-4786-B31A-58FF-F52FAA704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B252388-2A86-75C3-126C-1D6CF314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5F2DED4-C0A5-B204-CC8F-CAE432044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83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EE9C1-5CFF-015F-BD23-4F28E2ACC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3BC19E6-09A7-1792-3136-ADB69BD5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9DA6D6-6879-E26D-A235-A3258F12E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86A5CF-A362-ED76-C1D8-218E04EB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95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6E0F5AB-BE19-C561-5079-5FD2C8F7D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75E3EDC-FAA9-E121-6CA2-000659BB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6D69EEB-497A-1474-2C12-145A887C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6161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279FF-7430-307A-3D0B-0A333902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9F7C1-ADB9-B317-5A88-4DA4D2891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64E587-67D4-9EAB-475A-8B88BDF4A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AC4693C-2290-D339-688E-83A95E6B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8042F84-C89A-35E0-28B8-973DF85A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22A151-2773-9521-E680-0FCE1E38E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11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80B48-1104-3B64-0A77-3F68176CC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E90D2BA-5EC7-C084-103C-33841C24F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6F5186E-840A-B438-837F-45F5F4B9C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28B8F1-8C8F-39CF-E0F9-ED994E84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2A497E-0C33-FA23-718C-D467CC94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93DF8A-72EB-E128-3B3E-A4CAA5B3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75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EBCC33D-67CF-D75A-E87B-B467D1B7B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592543-133C-DF9F-8285-78BB1F442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DC42AC-6726-163D-B3B9-D7EE8BF34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FAA31-428D-AD41-BE48-2239DD7A0084}" type="datetimeFigureOut">
              <a:rPr lang="cs-CZ" smtClean="0"/>
              <a:t>04.08.2024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052C2B-40C4-904F-3468-70A3E621D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8AC2A6-039E-98BB-1601-56BD4136E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27E3F-7F87-7B48-B730-35C40773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2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15.cz/magazin/druhy-recky-exodus-nekteri-rekove-kvuli-krizi-odchazeji-do-brna-836900" TargetMode="External"/><Relationship Id="rId3" Type="http://schemas.openxmlformats.org/officeDocument/2006/relationships/hyperlink" Target="https://klub.gr/" TargetMode="External"/><Relationship Id="rId7" Type="http://schemas.openxmlformats.org/officeDocument/2006/relationships/hyperlink" Target="https://www.cizinci.cz/documents/551336/568661/Rekove2.pdf/2ca893ef-c2c4-b9fc-88a3-36aea761be44" TargetMode="External"/><Relationship Id="rId2" Type="http://schemas.openxmlformats.org/officeDocument/2006/relationships/hyperlink" Target="https://vlada.gov.cz/cz/ppov/rnm/mensiny/recka-narodnostni-mensina-16156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us.rozhlas.cz/jak-se-dostali-rekove-do-ceska-pribeh-jejich-komunity-zacal-po-druhe-svetove-8399273" TargetMode="External"/><Relationship Id="rId5" Type="http://schemas.openxmlformats.org/officeDocument/2006/relationships/hyperlink" Target="https://prahanarodnostni.eu/narodnostni-mensiny/jednotlive-narodnostni-mensiny/recka-mensina" TargetMode="External"/><Relationship Id="rId4" Type="http://schemas.openxmlformats.org/officeDocument/2006/relationships/hyperlink" Target="https://ct24.ceskatelevize.cz/clanek/regiony/cesti-rekove-a-jejich-potomci-si-pripominaji-70-let-od-emigrace-utekli-pred-obcanskou-valkou-78921" TargetMode="External"/><Relationship Id="rId9" Type="http://schemas.openxmlformats.org/officeDocument/2006/relationships/hyperlink" Target="https://www.hks.re/wiki/recka_mensina_zijici_v_c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7fcAMiTjDI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rak, obloha, venku, Starověká římská architektura&#10;&#10;Popis byl vytvořen automaticky">
            <a:extLst>
              <a:ext uri="{FF2B5EF4-FFF2-40B4-BE49-F238E27FC236}">
                <a16:creationId xmlns:a16="http://schemas.microsoft.com/office/drawing/2014/main" id="{946A1AAA-3281-6C1A-9764-D2D9FC84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28387DA-3003-C314-AE91-44FF31D5D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58" y="-382772"/>
            <a:ext cx="9144000" cy="2387600"/>
          </a:xfrm>
        </p:spPr>
        <p:txBody>
          <a:bodyPr/>
          <a:lstStyle/>
          <a:p>
            <a:pPr algn="l"/>
            <a:r>
              <a:rPr lang="cs-CZ" dirty="0"/>
              <a:t>ŘEKOVÉ V </a:t>
            </a:r>
            <a:br>
              <a:rPr lang="cs-CZ" dirty="0"/>
            </a:br>
            <a:r>
              <a:rPr lang="cs-CZ" dirty="0"/>
              <a:t>ČESKÉ REPUBLICE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AA99B5-019A-16DA-D2FF-9F894ECFC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58" y="2004828"/>
            <a:ext cx="9144000" cy="1655762"/>
          </a:xfrm>
        </p:spPr>
        <p:txBody>
          <a:bodyPr/>
          <a:lstStyle/>
          <a:p>
            <a:pPr algn="l"/>
            <a:r>
              <a:rPr lang="cs-CZ" dirty="0"/>
              <a:t>MAUREROVÁ, MALÍNKOVÁ</a:t>
            </a:r>
          </a:p>
          <a:p>
            <a:pPr algn="l"/>
            <a:r>
              <a:rPr lang="cs-CZ" dirty="0"/>
              <a:t>ETNICKÉ MINORITY V EVROPĚ</a:t>
            </a:r>
          </a:p>
          <a:p>
            <a:pPr algn="l"/>
            <a:r>
              <a:rPr lang="cs-CZ" dirty="0"/>
              <a:t>HKS 2. ROČNÍK</a:t>
            </a:r>
          </a:p>
        </p:txBody>
      </p:sp>
    </p:spTree>
    <p:extLst>
      <p:ext uri="{BB962C8B-B14F-4D97-AF65-F5344CB8AC3E}">
        <p14:creationId xmlns:p14="http://schemas.microsoft.com/office/powerpoint/2010/main" val="12257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767 0.00721" pathEditMode="relative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767 0.00721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2FE5D-CF0D-42A8-AB76-78B027001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390925-2731-D574-6D17-1D3C215D2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hlinkClick r:id="rId2"/>
              </a:rPr>
              <a:t>https://vlada.gov.cz/cz/ppov/rnm/mensiny/recka-narodnostni-mensina-16156/#</a:t>
            </a:r>
            <a:endParaRPr lang="cs-CZ" dirty="0"/>
          </a:p>
          <a:p>
            <a:r>
              <a:rPr lang="cs-CZ" dirty="0">
                <a:hlinkClick r:id="rId3"/>
              </a:rPr>
              <a:t>https://klub.gr</a:t>
            </a:r>
            <a:endParaRPr lang="cs-CZ" dirty="0"/>
          </a:p>
          <a:p>
            <a:r>
              <a:rPr lang="cs-CZ" dirty="0">
                <a:hlinkClick r:id="rId4"/>
              </a:rPr>
              <a:t>https://ct24.ceskatelevize.cz/clanek/regiony/cesti-rekove-a-jejich-potomci-si-pripominaji-70-let-od-emigrace-utekli-pred-obcanskou-valkou-78921</a:t>
            </a:r>
            <a:endParaRPr lang="cs-CZ" dirty="0"/>
          </a:p>
          <a:p>
            <a:r>
              <a:rPr lang="cs-CZ" dirty="0">
                <a:hlinkClick r:id="rId5"/>
              </a:rPr>
              <a:t>https://</a:t>
            </a:r>
            <a:r>
              <a:rPr lang="cs-CZ" dirty="0" err="1">
                <a:hlinkClick r:id="rId5"/>
              </a:rPr>
              <a:t>prahanarodnostni.eu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narodnostni-mensiny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jednotlive-narodnostni</a:t>
            </a:r>
            <a:r>
              <a:rPr lang="cs-CZ" dirty="0">
                <a:hlinkClick r:id="rId5"/>
              </a:rPr>
              <a:t>-</a:t>
            </a:r>
            <a:r>
              <a:rPr lang="cs-CZ" dirty="0" err="1">
                <a:hlinkClick r:id="rId5"/>
              </a:rPr>
              <a:t>mensiny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recka-mensina</a:t>
            </a:r>
            <a:endParaRPr lang="cs-CZ" dirty="0"/>
          </a:p>
          <a:p>
            <a:r>
              <a:rPr lang="cs-CZ" dirty="0">
                <a:hlinkClick r:id="rId6"/>
              </a:rPr>
              <a:t>https://</a:t>
            </a:r>
            <a:r>
              <a:rPr lang="cs-CZ" dirty="0" err="1">
                <a:hlinkClick r:id="rId6"/>
              </a:rPr>
              <a:t>plus.rozhlas.cz</a:t>
            </a:r>
            <a:r>
              <a:rPr lang="cs-CZ" dirty="0">
                <a:hlinkClick r:id="rId6"/>
              </a:rPr>
              <a:t>/jak-se-dostali-rekove-do-</a:t>
            </a:r>
            <a:r>
              <a:rPr lang="cs-CZ" dirty="0" err="1">
                <a:hlinkClick r:id="rId6"/>
              </a:rPr>
              <a:t>ceska-pribeh-jejich</a:t>
            </a:r>
            <a:r>
              <a:rPr lang="cs-CZ" dirty="0">
                <a:hlinkClick r:id="rId6"/>
              </a:rPr>
              <a:t>-komunity-zacal-po-druhe-</a:t>
            </a:r>
            <a:r>
              <a:rPr lang="cs-CZ" dirty="0" err="1">
                <a:hlinkClick r:id="rId6"/>
              </a:rPr>
              <a:t>svetove-8399273</a:t>
            </a:r>
            <a:endParaRPr lang="cs-CZ" dirty="0"/>
          </a:p>
          <a:p>
            <a:r>
              <a:rPr lang="cs-CZ" dirty="0">
                <a:hlinkClick r:id="rId7"/>
              </a:rPr>
              <a:t>https://</a:t>
            </a:r>
            <a:r>
              <a:rPr lang="cs-CZ" dirty="0" err="1">
                <a:hlinkClick r:id="rId7"/>
              </a:rPr>
              <a:t>www.cizinci.cz</a:t>
            </a:r>
            <a:r>
              <a:rPr lang="cs-CZ" dirty="0">
                <a:hlinkClick r:id="rId7"/>
              </a:rPr>
              <a:t>/</a:t>
            </a:r>
            <a:r>
              <a:rPr lang="cs-CZ" dirty="0" err="1">
                <a:hlinkClick r:id="rId7"/>
              </a:rPr>
              <a:t>documents</a:t>
            </a:r>
            <a:r>
              <a:rPr lang="cs-CZ" dirty="0">
                <a:hlinkClick r:id="rId7"/>
              </a:rPr>
              <a:t>/551336/568661/</a:t>
            </a:r>
            <a:r>
              <a:rPr lang="cs-CZ" dirty="0" err="1">
                <a:hlinkClick r:id="rId7"/>
              </a:rPr>
              <a:t>Rekove2.pdf</a:t>
            </a:r>
            <a:r>
              <a:rPr lang="cs-CZ" dirty="0">
                <a:hlinkClick r:id="rId7"/>
              </a:rPr>
              <a:t>/</a:t>
            </a:r>
            <a:r>
              <a:rPr lang="cs-CZ" dirty="0" err="1">
                <a:hlinkClick r:id="rId7"/>
              </a:rPr>
              <a:t>2ca893ef-c2c4-b9fc-88a3</a:t>
            </a:r>
            <a:r>
              <a:rPr lang="cs-CZ" dirty="0">
                <a:hlinkClick r:id="rId7"/>
              </a:rPr>
              <a:t>-</a:t>
            </a:r>
            <a:r>
              <a:rPr lang="cs-CZ" dirty="0" err="1">
                <a:hlinkClick r:id="rId7"/>
              </a:rPr>
              <a:t>36aea761be44</a:t>
            </a:r>
            <a:endParaRPr lang="cs-CZ" dirty="0"/>
          </a:p>
          <a:p>
            <a:r>
              <a:rPr lang="cs-CZ" dirty="0">
                <a:hlinkClick r:id="rId8"/>
              </a:rPr>
              <a:t>https://</a:t>
            </a:r>
            <a:r>
              <a:rPr lang="cs-CZ" dirty="0" err="1">
                <a:hlinkClick r:id="rId8"/>
              </a:rPr>
              <a:t>www.e15.cz</a:t>
            </a:r>
            <a:r>
              <a:rPr lang="cs-CZ" dirty="0">
                <a:hlinkClick r:id="rId8"/>
              </a:rPr>
              <a:t>/</a:t>
            </a:r>
            <a:r>
              <a:rPr lang="cs-CZ" dirty="0" err="1">
                <a:hlinkClick r:id="rId8"/>
              </a:rPr>
              <a:t>magazin</a:t>
            </a:r>
            <a:r>
              <a:rPr lang="cs-CZ" dirty="0">
                <a:hlinkClick r:id="rId8"/>
              </a:rPr>
              <a:t>/</a:t>
            </a:r>
            <a:r>
              <a:rPr lang="cs-CZ" dirty="0" err="1">
                <a:hlinkClick r:id="rId8"/>
              </a:rPr>
              <a:t>druhy-recky-exodus</a:t>
            </a:r>
            <a:r>
              <a:rPr lang="cs-CZ" dirty="0">
                <a:hlinkClick r:id="rId8"/>
              </a:rPr>
              <a:t>-</a:t>
            </a:r>
            <a:r>
              <a:rPr lang="cs-CZ" dirty="0" err="1">
                <a:hlinkClick r:id="rId8"/>
              </a:rPr>
              <a:t>nekteri-rekove-kvuli</a:t>
            </a:r>
            <a:r>
              <a:rPr lang="cs-CZ" dirty="0">
                <a:hlinkClick r:id="rId8"/>
              </a:rPr>
              <a:t>-krizi-odchazeji-do-brna-836900</a:t>
            </a:r>
            <a:endParaRPr lang="cs-CZ" dirty="0"/>
          </a:p>
          <a:p>
            <a:r>
              <a:rPr lang="cs-CZ" dirty="0">
                <a:hlinkClick r:id="rId9"/>
              </a:rPr>
              <a:t>https://</a:t>
            </a:r>
            <a:r>
              <a:rPr lang="cs-CZ" dirty="0" err="1">
                <a:hlinkClick r:id="rId9"/>
              </a:rPr>
              <a:t>www.hks.re</a:t>
            </a:r>
            <a:r>
              <a:rPr lang="cs-CZ" dirty="0">
                <a:hlinkClick r:id="rId9"/>
              </a:rPr>
              <a:t>/</a:t>
            </a:r>
            <a:r>
              <a:rPr lang="cs-CZ" dirty="0" err="1">
                <a:hlinkClick r:id="rId9"/>
              </a:rPr>
              <a:t>wiki</a:t>
            </a:r>
            <a:r>
              <a:rPr lang="cs-CZ" dirty="0">
                <a:hlinkClick r:id="rId9"/>
              </a:rPr>
              <a:t>/recka_mensina_zijici_v_cr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701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E29DD1-A2AB-D9B2-2F4B-F7B7C507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Řecká menšina v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CBD26E-576E-8519-054F-778E2BB54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 řecké národnostní menšině se hlásí 4077 obyvatel (2021)</a:t>
            </a:r>
          </a:p>
          <a:p>
            <a:r>
              <a:rPr lang="cs-CZ" dirty="0"/>
              <a:t>Praha, Brno, Ostrava, Jeseník, Krnov, Třinec, Karviná, Šumperk, Vrbno pod Pradědem, Havířov, Bohumín</a:t>
            </a:r>
          </a:p>
          <a:p>
            <a:r>
              <a:rPr lang="cs-CZ" dirty="0"/>
              <a:t>Organizace menšiny</a:t>
            </a:r>
          </a:p>
          <a:p>
            <a:pPr lvl="1"/>
            <a:r>
              <a:rPr lang="cs-CZ" b="1" dirty="0"/>
              <a:t>Asociace řeckých obcí v České republice (AŘO ČR)</a:t>
            </a:r>
          </a:p>
          <a:p>
            <a:pPr lvl="1"/>
            <a:r>
              <a:rPr lang="cs-CZ" dirty="0"/>
              <a:t>Lyceum Řekyň</a:t>
            </a:r>
          </a:p>
          <a:p>
            <a:pPr lvl="1"/>
            <a:r>
              <a:rPr lang="cs-CZ" dirty="0"/>
              <a:t>Česká společnost novořeckých studií</a:t>
            </a:r>
          </a:p>
          <a:p>
            <a:pPr lvl="1"/>
            <a:r>
              <a:rPr lang="cs-CZ" dirty="0"/>
              <a:t>Společnost přátel Nikose Kazantzakise</a:t>
            </a:r>
          </a:p>
          <a:p>
            <a:pPr lvl="1"/>
            <a:r>
              <a:rPr lang="cs-CZ" b="1" dirty="0"/>
              <a:t>Klub přátel Řecka</a:t>
            </a:r>
          </a:p>
          <a:p>
            <a:pPr lvl="1"/>
            <a:r>
              <a:rPr lang="cs-CZ" dirty="0" err="1"/>
              <a:t>Hellenika</a:t>
            </a:r>
            <a:r>
              <a:rPr lang="cs-CZ" dirty="0"/>
              <a:t> nadační fond</a:t>
            </a:r>
          </a:p>
        </p:txBody>
      </p:sp>
    </p:spTree>
    <p:extLst>
      <p:ext uri="{BB962C8B-B14F-4D97-AF65-F5344CB8AC3E}">
        <p14:creationId xmlns:p14="http://schemas.microsoft.com/office/powerpoint/2010/main" val="1480655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mapa, text&#10;&#10;Popis byl vytvořen automaticky">
            <a:extLst>
              <a:ext uri="{FF2B5EF4-FFF2-40B4-BE49-F238E27FC236}">
                <a16:creationId xmlns:a16="http://schemas.microsoft.com/office/drawing/2014/main" id="{C77F2FFC-0896-C289-1A45-F79C0B3D3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AA39B9EF-08F7-C7A5-206A-729420B39760}"/>
              </a:ext>
            </a:extLst>
          </p:cNvPr>
          <p:cNvSpPr/>
          <p:nvPr/>
        </p:nvSpPr>
        <p:spPr>
          <a:xfrm>
            <a:off x="3870543" y="2592888"/>
            <a:ext cx="325676" cy="313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BF0B4CB7-ABD5-FE3A-F887-DBB35A1C1A6E}"/>
              </a:ext>
            </a:extLst>
          </p:cNvPr>
          <p:cNvSpPr/>
          <p:nvPr/>
        </p:nvSpPr>
        <p:spPr>
          <a:xfrm>
            <a:off x="7655491" y="5025025"/>
            <a:ext cx="325676" cy="313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79955BD8-8132-348D-7520-DA0CF3E81F3F}"/>
              </a:ext>
            </a:extLst>
          </p:cNvPr>
          <p:cNvSpPr/>
          <p:nvPr/>
        </p:nvSpPr>
        <p:spPr>
          <a:xfrm>
            <a:off x="10536477" y="3272425"/>
            <a:ext cx="325676" cy="313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A4D212B1-FB5C-350E-AC91-EC78DA6D5EFB}"/>
              </a:ext>
            </a:extLst>
          </p:cNvPr>
          <p:cNvSpPr/>
          <p:nvPr/>
        </p:nvSpPr>
        <p:spPr>
          <a:xfrm>
            <a:off x="8671143" y="2259696"/>
            <a:ext cx="325676" cy="313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2D792864-C3C8-C5AB-D140-8978AD7F56C5}"/>
              </a:ext>
            </a:extLst>
          </p:cNvPr>
          <p:cNvSpPr/>
          <p:nvPr/>
        </p:nvSpPr>
        <p:spPr>
          <a:xfrm>
            <a:off x="9423079" y="2545903"/>
            <a:ext cx="325676" cy="313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0E9235BA-B6C9-20AF-2BC0-ADC3F3ABCFE2}"/>
              </a:ext>
            </a:extLst>
          </p:cNvPr>
          <p:cNvSpPr/>
          <p:nvPr/>
        </p:nvSpPr>
        <p:spPr>
          <a:xfrm>
            <a:off x="11037800" y="3575885"/>
            <a:ext cx="325676" cy="313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672FF87B-1C94-50D8-C51A-6FCE3839F275}"/>
              </a:ext>
            </a:extLst>
          </p:cNvPr>
          <p:cNvSpPr/>
          <p:nvPr/>
        </p:nvSpPr>
        <p:spPr>
          <a:xfrm>
            <a:off x="11037800" y="3125540"/>
            <a:ext cx="325676" cy="313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090A8328-07AD-3F07-577C-1309BDA4E6FB}"/>
              </a:ext>
            </a:extLst>
          </p:cNvPr>
          <p:cNvSpPr/>
          <p:nvPr/>
        </p:nvSpPr>
        <p:spPr>
          <a:xfrm>
            <a:off x="8314743" y="2749463"/>
            <a:ext cx="325676" cy="313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09E6D2E2-E77A-99EB-42CE-D5146119EFC8}"/>
              </a:ext>
            </a:extLst>
          </p:cNvPr>
          <p:cNvSpPr/>
          <p:nvPr/>
        </p:nvSpPr>
        <p:spPr>
          <a:xfrm>
            <a:off x="8937594" y="2518960"/>
            <a:ext cx="325676" cy="313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C4B3A877-286A-9E91-6BB1-84A1014C1078}"/>
              </a:ext>
            </a:extLst>
          </p:cNvPr>
          <p:cNvSpPr/>
          <p:nvPr/>
        </p:nvSpPr>
        <p:spPr>
          <a:xfrm>
            <a:off x="10772108" y="3438690"/>
            <a:ext cx="325676" cy="313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5593188B-1DAF-88FA-959A-10E96B0C6C10}"/>
              </a:ext>
            </a:extLst>
          </p:cNvPr>
          <p:cNvSpPr/>
          <p:nvPr/>
        </p:nvSpPr>
        <p:spPr>
          <a:xfrm>
            <a:off x="10711372" y="2937105"/>
            <a:ext cx="325676" cy="313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182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7" name="Rectangle 105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áleční dobrovolníci - Řecko – Druhá světová válka – druhasvetova.com">
            <a:extLst>
              <a:ext uri="{FF2B5EF4-FFF2-40B4-BE49-F238E27FC236}">
                <a16:creationId xmlns:a16="http://schemas.microsoft.com/office/drawing/2014/main" id="{AC1588E4-0B2E-B133-1AFA-D4F9864A9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" r="1" b="274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Rectangle 105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809C7A-86EB-063E-1B93-5E7137A6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Historie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3B7D28-83F0-C8F4-0391-529630543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1400"/>
              <a:t>Období 2. světové války – první příchod řeckých migrantů </a:t>
            </a:r>
          </a:p>
          <a:p>
            <a:r>
              <a:rPr lang="cs-CZ" sz="1400"/>
              <a:t>Karanténní tábory </a:t>
            </a:r>
          </a:p>
          <a:p>
            <a:pPr lvl="1"/>
            <a:r>
              <a:rPr lang="cs-CZ" sz="1400"/>
              <a:t>Lešany u Benešova, Mikulov, Svatobořice u Kyjova, Těchonín </a:t>
            </a:r>
          </a:p>
          <a:p>
            <a:r>
              <a:rPr lang="cs-CZ" sz="1400"/>
              <a:t>Komunistická strana Řecka (KKE)</a:t>
            </a:r>
          </a:p>
          <a:p>
            <a:r>
              <a:rPr lang="cs-CZ" sz="1400"/>
              <a:t>Asimilace řeckých občanů v Československu</a:t>
            </a:r>
          </a:p>
          <a:p>
            <a:pPr lvl="1"/>
            <a:r>
              <a:rPr lang="cs-CZ" sz="1400"/>
              <a:t>Brno, Ostrava, Opava, Krnov, Sudety, jižní Slezsko, severozápad Čech </a:t>
            </a:r>
          </a:p>
          <a:p>
            <a:r>
              <a:rPr lang="cs-CZ" sz="1400"/>
              <a:t>Etnická různorodost </a:t>
            </a:r>
          </a:p>
          <a:p>
            <a:r>
              <a:rPr lang="cs-CZ" sz="1400"/>
              <a:t>50. léta 20. století – řecká menšina rozšířena po celém území republiky</a:t>
            </a:r>
          </a:p>
          <a:p>
            <a:pPr marL="457200" lvl="1" indent="0">
              <a:buNone/>
            </a:pPr>
            <a:endParaRPr lang="cs-CZ" sz="1400"/>
          </a:p>
        </p:txBody>
      </p:sp>
    </p:spTree>
    <p:extLst>
      <p:ext uri="{BB962C8B-B14F-4D97-AF65-F5344CB8AC3E}">
        <p14:creationId xmlns:p14="http://schemas.microsoft.com/office/powerpoint/2010/main" val="29603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3" name="Rectangle 208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Krnov opět ožil ve stylu řeckých tradic - Bruntálský a krnovský deník">
            <a:extLst>
              <a:ext uri="{FF2B5EF4-FFF2-40B4-BE49-F238E27FC236}">
                <a16:creationId xmlns:a16="http://schemas.microsoft.com/office/drawing/2014/main" id="{F570B4D7-B53A-60AC-E198-30DC3EB6A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5" name="Rectangle 208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0AA584-9BF9-BB44-D34F-CE53CD414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Kulturní činnost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3C448D-A7B3-E7DA-2504-89F7FE826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Podílejí se na ní všechny organizace</a:t>
            </a:r>
          </a:p>
          <a:p>
            <a:r>
              <a:rPr lang="cs-CZ" sz="2000" dirty="0"/>
              <a:t>Řecký festival v Krnově</a:t>
            </a:r>
          </a:p>
          <a:p>
            <a:r>
              <a:rPr lang="cs-CZ" sz="2000" dirty="0"/>
              <a:t>Řecké dny v Brně</a:t>
            </a:r>
          </a:p>
          <a:p>
            <a:r>
              <a:rPr lang="cs-CZ" sz="2000" dirty="0"/>
              <a:t>Slavnost Lycea Řekyň</a:t>
            </a:r>
          </a:p>
          <a:p>
            <a:r>
              <a:rPr lang="cs-CZ" sz="2000" dirty="0"/>
              <a:t>Kulturní program ke státním svátkům</a:t>
            </a:r>
          </a:p>
        </p:txBody>
      </p:sp>
    </p:spTree>
    <p:extLst>
      <p:ext uri="{BB962C8B-B14F-4D97-AF65-F5344CB8AC3E}">
        <p14:creationId xmlns:p14="http://schemas.microsoft.com/office/powerpoint/2010/main" val="2452355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5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édium 3" descr="Antigoni Krnov 2010">
            <a:hlinkClick r:id="" action="ppaction://media"/>
            <a:extLst>
              <a:ext uri="{FF2B5EF4-FFF2-40B4-BE49-F238E27FC236}">
                <a16:creationId xmlns:a16="http://schemas.microsoft.com/office/drawing/2014/main" id="{69FCCC87-2713-4889-2077-CA032CBCE76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2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AC48BD-6800-3C88-E70E-0913DBB93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240241"/>
            <a:ext cx="10760054" cy="1228299"/>
          </a:xfrm>
        </p:spPr>
        <p:txBody>
          <a:bodyPr>
            <a:normAutofit/>
          </a:bodyPr>
          <a:lstStyle/>
          <a:p>
            <a:r>
              <a:rPr lang="cs-CZ" sz="4000"/>
              <a:t>Náboženství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177B93-D646-39A7-EE6C-8FBF7D467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321476"/>
            <a:ext cx="4864875" cy="3850724"/>
          </a:xfrm>
        </p:spPr>
        <p:txBody>
          <a:bodyPr anchor="ctr">
            <a:normAutofit/>
          </a:bodyPr>
          <a:lstStyle/>
          <a:p>
            <a:r>
              <a:rPr lang="cs-CZ" sz="1300"/>
              <a:t>Emigrace Řeků do Československa za dob řecké občanské války</a:t>
            </a:r>
          </a:p>
          <a:p>
            <a:r>
              <a:rPr lang="cs-CZ" sz="1300"/>
              <a:t>V Československu – komunistický režim </a:t>
            </a:r>
          </a:p>
          <a:p>
            <a:pPr lvl="1"/>
            <a:r>
              <a:rPr lang="cs-CZ" sz="1300"/>
              <a:t>Komunisté anebo sympatizanti komunismu </a:t>
            </a:r>
          </a:p>
          <a:p>
            <a:pPr lvl="2"/>
            <a:r>
              <a:rPr lang="cs-CZ" sz="1300"/>
              <a:t>Ateisté </a:t>
            </a:r>
          </a:p>
          <a:p>
            <a:r>
              <a:rPr lang="cs-CZ" sz="1300"/>
              <a:t>Také věřící, ale neuplatňují víru ve svém životě </a:t>
            </a:r>
          </a:p>
          <a:p>
            <a:r>
              <a:rPr lang="cs-CZ" sz="1300"/>
              <a:t>Civilní svatby a pohřby </a:t>
            </a:r>
          </a:p>
          <a:p>
            <a:r>
              <a:rPr lang="cs-CZ" sz="1300"/>
              <a:t>60.léta – reemigrace Řeků zpět do Řecka </a:t>
            </a:r>
          </a:p>
          <a:p>
            <a:pPr lvl="1"/>
            <a:r>
              <a:rPr lang="cs-CZ" sz="1300"/>
              <a:t>V Řecku se neuplatňovaly civilní sňatky – manželé považováni za svobodné </a:t>
            </a:r>
          </a:p>
          <a:p>
            <a:r>
              <a:rPr lang="cs-CZ" sz="1300"/>
              <a:t>Řekové v Československu – větší zájem o církevní sňatky </a:t>
            </a:r>
          </a:p>
          <a:p>
            <a:r>
              <a:rPr lang="cs-CZ" sz="1300"/>
              <a:t>Křty, sňatky a pohřby – ortodoxní pop </a:t>
            </a:r>
          </a:p>
          <a:p>
            <a:r>
              <a:rPr lang="cs-CZ" sz="1300"/>
              <a:t>Současnost </a:t>
            </a:r>
          </a:p>
          <a:p>
            <a:pPr lvl="1"/>
            <a:r>
              <a:rPr lang="cs-CZ" sz="1300"/>
              <a:t>Řekové na našem území většinou nevěřící – pokud věřící = pravoslavní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2511D6-9484-B3D6-117D-C6C9CD8F5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50" y="2768811"/>
            <a:ext cx="5178206" cy="291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5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9BB8BE-1351-4D9B-B761-F84A0B5B6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E18C4A-E172-1B4F-212A-92DDC15B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3741"/>
            <a:ext cx="3785554" cy="2199341"/>
          </a:xfrm>
        </p:spPr>
        <p:txBody>
          <a:bodyPr anchor="b">
            <a:normAutofit/>
          </a:bodyPr>
          <a:lstStyle/>
          <a:p>
            <a:r>
              <a:rPr lang="cs-CZ" sz="4000" dirty="0"/>
              <a:t>Náš výstup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BF5EAC-E97E-C61C-96BB-899E03459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982260"/>
            <a:ext cx="3748441" cy="3149600"/>
          </a:xfrm>
        </p:spPr>
        <p:txBody>
          <a:bodyPr>
            <a:normAutofit/>
          </a:bodyPr>
          <a:lstStyle/>
          <a:p>
            <a:r>
              <a:rPr lang="cs-CZ" sz="2000" dirty="0" err="1"/>
              <a:t>Twitterový</a:t>
            </a:r>
            <a:r>
              <a:rPr lang="cs-CZ" sz="2000" dirty="0"/>
              <a:t> profil (X)</a:t>
            </a:r>
          </a:p>
          <a:p>
            <a:pPr lvl="1"/>
            <a:r>
              <a:rPr lang="cs-CZ" sz="2000" dirty="0"/>
              <a:t>@</a:t>
            </a:r>
            <a:r>
              <a:rPr lang="cs-CZ" sz="2000" dirty="0" err="1"/>
              <a:t>rekovevcesku</a:t>
            </a:r>
            <a:endParaRPr lang="cs-CZ" sz="2000" dirty="0"/>
          </a:p>
          <a:p>
            <a:r>
              <a:rPr lang="cs-CZ" sz="2000" dirty="0"/>
              <a:t>Příspěvky v podobě vláken </a:t>
            </a:r>
          </a:p>
          <a:p>
            <a:r>
              <a:rPr lang="cs-CZ" sz="2000" dirty="0"/>
              <a:t>Ankety v podobě kvízů </a:t>
            </a:r>
          </a:p>
        </p:txBody>
      </p:sp>
      <p:pic>
        <p:nvPicPr>
          <p:cNvPr id="5" name="Obrázek 4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698D2399-A1B6-7CE6-F161-F827B4173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801" y="1329541"/>
            <a:ext cx="6362000" cy="419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16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F13AC-7E6A-1479-34DB-DAE98FBF5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1"/>
            <a:ext cx="10515600" cy="221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Příklad našeho výstupu (vlákno)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89E2AED-7009-A397-7EFF-646AD8315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772"/>
          <a:stretch/>
        </p:blipFill>
        <p:spPr>
          <a:xfrm>
            <a:off x="160117" y="2120435"/>
            <a:ext cx="2255462" cy="31552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292ABA1-1ED1-CF70-28BD-0BDA65023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772"/>
          <a:stretch/>
        </p:blipFill>
        <p:spPr>
          <a:xfrm>
            <a:off x="7191089" y="2120435"/>
            <a:ext cx="2255462" cy="315523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9DBC5D2-164D-E996-B6F7-9DAEF24CDF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772"/>
          <a:stretch/>
        </p:blipFill>
        <p:spPr>
          <a:xfrm>
            <a:off x="4843437" y="2120435"/>
            <a:ext cx="2255462" cy="315523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0FD58F6-9586-A685-BABB-6746B1A650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772"/>
          <a:stretch/>
        </p:blipFill>
        <p:spPr>
          <a:xfrm>
            <a:off x="9515914" y="2120435"/>
            <a:ext cx="2255462" cy="315523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1293720-1D41-68D4-075C-2977E8B19A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2772"/>
          <a:stretch/>
        </p:blipFill>
        <p:spPr>
          <a:xfrm>
            <a:off x="2495785" y="2120435"/>
            <a:ext cx="2255462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863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381</Words>
  <Application>Microsoft Office PowerPoint</Application>
  <PresentationFormat>Širokoúhlá obrazovka</PresentationFormat>
  <Paragraphs>58</Paragraphs>
  <Slides>10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Office</vt:lpstr>
      <vt:lpstr>ŘEKOVÉ V  ČESKÉ REPUBLICE</vt:lpstr>
      <vt:lpstr>Řecká menšina v ČR</vt:lpstr>
      <vt:lpstr>Prezentace aplikace PowerPoint</vt:lpstr>
      <vt:lpstr>Historie</vt:lpstr>
      <vt:lpstr>Kulturní činnost</vt:lpstr>
      <vt:lpstr>Prezentace aplikace PowerPoint</vt:lpstr>
      <vt:lpstr>Náboženství</vt:lpstr>
      <vt:lpstr>Náš výstup </vt:lpstr>
      <vt:lpstr>Příklad našeho výstupu (vlákno)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ŘEKOVÉ V ČESKÉ REPUBLICE</dc:title>
  <dc:creator>Maurerová Lenka (S-PEF)</dc:creator>
  <cp:lastModifiedBy>Malínková Eliška (S-PEF)</cp:lastModifiedBy>
  <cp:revision>16</cp:revision>
  <dcterms:created xsi:type="dcterms:W3CDTF">2024-02-21T10:31:06Z</dcterms:created>
  <dcterms:modified xsi:type="dcterms:W3CDTF">2024-08-12T13:35:49Z</dcterms:modified>
</cp:coreProperties>
</file>