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Crushed" charset="1" panose="020E0506000000020003"/>
      <p:regular r:id="rId16"/>
    </p:embeddedFont>
    <p:embeddedFont>
      <p:font typeface="Charm" charset="1" panose="00000500000000000000"/>
      <p:regular r:id="rId17"/>
    </p:embeddedFont>
    <p:embeddedFont>
      <p:font typeface="Muli Bold" charset="1" panose="00000800000000000000"/>
      <p:regular r:id="rId18"/>
    </p:embeddedFont>
    <p:embeddedFont>
      <p:font typeface="Muli" charset="1" panose="00000500000000000000"/>
      <p:regular r:id="rId19"/>
    </p:embeddedFont>
    <p:embeddedFont>
      <p:font typeface="Arimo" charset="1" panose="020B0604020202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https://nairi.webnode.cz/armensky-dum/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99587" y="4822462"/>
            <a:ext cx="8007476" cy="800747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C7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6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0" y="940503"/>
            <a:ext cx="18288000" cy="2118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14"/>
              </a:lnSpc>
            </a:pPr>
            <a:r>
              <a:rPr lang="en-US" sz="13977">
                <a:solidFill>
                  <a:srgbClr val="5B4560"/>
                </a:solidFill>
                <a:latin typeface="Crushed"/>
                <a:ea typeface="Crushed"/>
                <a:cs typeface="Crushed"/>
                <a:sym typeface="Crushed"/>
              </a:rPr>
              <a:t>ARMÉNI V ČESKÉ REPUBLICE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899587" y="3201142"/>
            <a:ext cx="10488826" cy="770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50"/>
              </a:lnSpc>
            </a:pPr>
            <a:r>
              <a:rPr lang="en-US" sz="4535" spc="-249">
                <a:solidFill>
                  <a:srgbClr val="5B4560"/>
                </a:solidFill>
                <a:latin typeface="Charm"/>
                <a:ea typeface="Charm"/>
                <a:cs typeface="Charm"/>
                <a:sym typeface="Charm"/>
              </a:rPr>
              <a:t>Khartsiy Anastasia, Nadyrova Arina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443911" y="3629314"/>
            <a:ext cx="18731911" cy="12402809"/>
          </a:xfrm>
          <a:custGeom>
            <a:avLst/>
            <a:gdLst/>
            <a:ahLst/>
            <a:cxnLst/>
            <a:rect r="r" b="b" t="t" l="l"/>
            <a:pathLst>
              <a:path h="12402809" w="18731911">
                <a:moveTo>
                  <a:pt x="0" y="0"/>
                </a:moveTo>
                <a:lnTo>
                  <a:pt x="18731911" y="0"/>
                </a:lnTo>
                <a:lnTo>
                  <a:pt x="18731911" y="12402808"/>
                </a:lnTo>
                <a:lnTo>
                  <a:pt x="0" y="12402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7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87041">
            <a:off x="-7034512" y="9248731"/>
            <a:ext cx="36912684" cy="4101409"/>
          </a:xfrm>
          <a:custGeom>
            <a:avLst/>
            <a:gdLst/>
            <a:ahLst/>
            <a:cxnLst/>
            <a:rect r="r" b="b" t="t" l="l"/>
            <a:pathLst>
              <a:path h="4101409" w="36912684">
                <a:moveTo>
                  <a:pt x="0" y="0"/>
                </a:moveTo>
                <a:lnTo>
                  <a:pt x="36912684" y="0"/>
                </a:lnTo>
                <a:lnTo>
                  <a:pt x="36912684" y="4101409"/>
                </a:lnTo>
                <a:lnTo>
                  <a:pt x="0" y="410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45182" y="554038"/>
            <a:ext cx="10997636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b="true" sz="5000" spc="-275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Seznam použitých zdrojů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54350" y="2146300"/>
            <a:ext cx="16979300" cy="596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Občanské sdružení Arménský Dům</a:t>
            </a:r>
          </a:p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  <a:hlinkClick r:id="rId4" tooltip="https://nairi.webnode.cz/armensky-dum/"/>
              </a:rPr>
              <a:t>https://nairi.webnode.cz/armensky-dum/</a:t>
            </a: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Армянская община в Чехии</a:t>
            </a:r>
          </a:p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http://noravank.am/rus/issues/detail.php?ELEMENT_ID=6844</a:t>
            </a: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Česko-arménská obchodní komora</a:t>
            </a:r>
          </a:p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https://www.csok.cz</a:t>
            </a: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Arménská apoštolská církev svatého Řehoře Osvětitele (Praha)</a:t>
            </a:r>
          </a:p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https://www.armenianchurch.cz/hy</a:t>
            </a:r>
          </a:p>
          <a:p>
            <a:pPr algn="l">
              <a:lnSpc>
                <a:spcPts val="377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ČARM – multikulturní organizace, která slouží jako most mezi Českou republikou a Arménií</a:t>
            </a:r>
          </a:p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5B4560"/>
                </a:solidFill>
                <a:latin typeface="Arimo"/>
                <a:ea typeface="Arimo"/>
                <a:cs typeface="Arimo"/>
                <a:sym typeface="Arimo"/>
              </a:rPr>
              <a:t>https://www.facebook.com/profile.php?id=100092843965645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39444" y="5290365"/>
            <a:ext cx="7248556" cy="4996635"/>
          </a:xfrm>
          <a:custGeom>
            <a:avLst/>
            <a:gdLst/>
            <a:ahLst/>
            <a:cxnLst/>
            <a:rect r="r" b="b" t="t" l="l"/>
            <a:pathLst>
              <a:path h="4996635" w="7248556">
                <a:moveTo>
                  <a:pt x="0" y="0"/>
                </a:moveTo>
                <a:lnTo>
                  <a:pt x="7248556" y="0"/>
                </a:lnTo>
                <a:lnTo>
                  <a:pt x="7248556" y="4996635"/>
                </a:lnTo>
                <a:lnTo>
                  <a:pt x="0" y="4996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73" t="0" r="-1127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39444" y="0"/>
            <a:ext cx="7248556" cy="5290365"/>
          </a:xfrm>
          <a:custGeom>
            <a:avLst/>
            <a:gdLst/>
            <a:ahLst/>
            <a:cxnLst/>
            <a:rect r="r" b="b" t="t" l="l"/>
            <a:pathLst>
              <a:path h="5290365" w="7248556">
                <a:moveTo>
                  <a:pt x="0" y="0"/>
                </a:moveTo>
                <a:lnTo>
                  <a:pt x="7248556" y="0"/>
                </a:lnTo>
                <a:lnTo>
                  <a:pt x="7248556" y="5290365"/>
                </a:lnTo>
                <a:lnTo>
                  <a:pt x="0" y="5290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01" t="0" r="-8701" b="-717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83548" y="554038"/>
            <a:ext cx="715784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275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Arménská menšina v ČR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0836" y="1810565"/>
            <a:ext cx="9265286" cy="391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Počet obyvatel:</a:t>
            </a:r>
            <a:r>
              <a:rPr lang="en-US" sz="24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b="true" sz="2499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dle ČSÚ - 2025 členů</a:t>
            </a:r>
            <a:r>
              <a:rPr lang="en-US" sz="24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, dle neoficiálních zdrojů 12000 lidí</a:t>
            </a:r>
          </a:p>
          <a:p>
            <a:pPr algn="just">
              <a:lnSpc>
                <a:spcPts val="3499"/>
              </a:lnSpc>
            </a:pP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Místa bydliště:</a:t>
            </a:r>
            <a:r>
              <a:rPr lang="en-US" sz="24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b="true" sz="2499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Praha, Brno</a:t>
            </a:r>
            <a:r>
              <a:rPr lang="en-US" sz="24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, a také Ostrava, Plzeň a Karlovy Vary</a:t>
            </a:r>
          </a:p>
          <a:p>
            <a:pPr algn="just">
              <a:lnSpc>
                <a:spcPts val="3499"/>
              </a:lnSpc>
            </a:pP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Náboženství:</a:t>
            </a:r>
            <a:r>
              <a:rPr lang="en-US" sz="24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 Arménská apoštolská církev </a:t>
            </a:r>
          </a:p>
          <a:p>
            <a:pPr algn="just">
              <a:lnSpc>
                <a:spcPts val="3499"/>
              </a:lnSpc>
            </a:pP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Jazyky:</a:t>
            </a:r>
            <a:r>
              <a:rPr lang="en-US" sz="24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 arménština, ruština a čeština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55908" y="6197475"/>
            <a:ext cx="741312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 spc="-275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Hlavní organizace menšiny: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0836" y="7568135"/>
            <a:ext cx="9763274" cy="188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82930" indent="-291465" lvl="1">
              <a:lnSpc>
                <a:spcPts val="3779"/>
              </a:lnSpc>
              <a:buFont typeface="Arial"/>
              <a:buChar char="•"/>
            </a:pPr>
            <a:r>
              <a:rPr lang="en-US" b="true" sz="2700" spc="-148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Arménská obec v ČR</a:t>
            </a:r>
          </a:p>
          <a:p>
            <a:pPr algn="just" marL="582930" indent="-291465" lvl="1">
              <a:lnSpc>
                <a:spcPts val="3779"/>
              </a:lnSpc>
              <a:buFont typeface="Arial"/>
              <a:buChar char="•"/>
            </a:pPr>
            <a:r>
              <a:rPr lang="en-US" b="true" sz="2700" spc="-148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Arménská apoštolská církev svatého Řehoře Osvětitele (Praha)</a:t>
            </a:r>
          </a:p>
          <a:p>
            <a:pPr algn="just" marL="582930" indent="-291465" lvl="1">
              <a:lnSpc>
                <a:spcPts val="3779"/>
              </a:lnSpc>
              <a:buFont typeface="Arial"/>
              <a:buChar char="•"/>
            </a:pPr>
            <a:r>
              <a:rPr lang="en-US" b="true" sz="2700" spc="-148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Arménské kulturní centrum v Praze</a:t>
            </a:r>
          </a:p>
          <a:p>
            <a:pPr algn="just" marL="582930" indent="-291465" lvl="1">
              <a:lnSpc>
                <a:spcPts val="3779"/>
              </a:lnSpc>
              <a:buFont typeface="Arial"/>
              <a:buChar char="•"/>
            </a:pPr>
            <a:r>
              <a:rPr lang="en-US" b="true" sz="2700" spc="-148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Česko-arménská obchodní komora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87041">
            <a:off x="-6948307" y="7467164"/>
            <a:ext cx="36912684" cy="4101409"/>
          </a:xfrm>
          <a:custGeom>
            <a:avLst/>
            <a:gdLst/>
            <a:ahLst/>
            <a:cxnLst/>
            <a:rect r="r" b="b" t="t" l="l"/>
            <a:pathLst>
              <a:path h="4101409" w="36912684">
                <a:moveTo>
                  <a:pt x="0" y="0"/>
                </a:moveTo>
                <a:lnTo>
                  <a:pt x="36912684" y="0"/>
                </a:lnTo>
                <a:lnTo>
                  <a:pt x="36912684" y="4101409"/>
                </a:lnTo>
                <a:lnTo>
                  <a:pt x="0" y="410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320583" cy="5406611"/>
          </a:xfrm>
          <a:custGeom>
            <a:avLst/>
            <a:gdLst/>
            <a:ahLst/>
            <a:cxnLst/>
            <a:rect r="r" b="b" t="t" l="l"/>
            <a:pathLst>
              <a:path h="5406611" w="7320583">
                <a:moveTo>
                  <a:pt x="0" y="0"/>
                </a:moveTo>
                <a:lnTo>
                  <a:pt x="7320583" y="0"/>
                </a:lnTo>
                <a:lnTo>
                  <a:pt x="7320583" y="5406611"/>
                </a:lnTo>
                <a:lnTo>
                  <a:pt x="0" y="5406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44" r="0" b="-314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406611"/>
            <a:ext cx="7320583" cy="4880389"/>
          </a:xfrm>
          <a:custGeom>
            <a:avLst/>
            <a:gdLst/>
            <a:ahLst/>
            <a:cxnLst/>
            <a:rect r="r" b="b" t="t" l="l"/>
            <a:pathLst>
              <a:path h="4880389" w="7320583">
                <a:moveTo>
                  <a:pt x="0" y="0"/>
                </a:moveTo>
                <a:lnTo>
                  <a:pt x="7320583" y="0"/>
                </a:lnTo>
                <a:lnTo>
                  <a:pt x="7320583" y="4880389"/>
                </a:lnTo>
                <a:lnTo>
                  <a:pt x="0" y="4880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20583" y="-9170"/>
            <a:ext cx="10967417" cy="821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6"/>
              </a:lnSpc>
            </a:pPr>
            <a:r>
              <a:rPr lang="en-US" b="true" sz="4797" spc="-263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Historie Arménů v České republice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46511" y="7799181"/>
            <a:ext cx="715392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true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Po rozpadu SSSR (1991) - současnost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46511" y="5614622"/>
            <a:ext cx="715392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true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20. století - po 2. světové válce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46511" y="3533313"/>
            <a:ext cx="715392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true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XIX - počátek XX. století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246511" y="1041725"/>
            <a:ext cx="7153921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true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Středověk - XVIII století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83547" y="1862439"/>
            <a:ext cx="10041489" cy="115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7"/>
              </a:lnSpc>
              <a:spcBef>
                <a:spcPct val="0"/>
              </a:spcBef>
            </a:pPr>
            <a:r>
              <a:rPr lang="en-US" sz="2198" spc="-120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Arméni se v Čechách objevili ve středověku jako obchodníci. V XVI-XVII. století sem přicházeli obchodníci z Osmanské říše a Persie. V XVIII. století Habsburkové podporovali přesídlování Arménů, ale žádné velké osady v Čechách nevznikly.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783547" y="4361989"/>
            <a:ext cx="10041489" cy="763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7"/>
              </a:lnSpc>
              <a:spcBef>
                <a:spcPct val="0"/>
              </a:spcBef>
            </a:pPr>
            <a:r>
              <a:rPr lang="en-US" sz="2198" spc="-120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V 19.</a:t>
            </a:r>
            <a:r>
              <a:rPr lang="en-US" sz="2198" spc="-120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 století žilo v Čechách jen málo Arménů. Po genocidě v Osmanské říši v roce 1915 sem přišli první uprchlíci.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783547" y="6433773"/>
            <a:ext cx="10041489" cy="115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7"/>
              </a:lnSpc>
              <a:spcBef>
                <a:spcPct val="0"/>
              </a:spcBef>
            </a:pPr>
            <a:r>
              <a:rPr lang="en-US" sz="2198" spc="-120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V meziválečném období zůstala a</a:t>
            </a:r>
            <a:r>
              <a:rPr lang="en-US" sz="2198" spc="-120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rménská diaspora v Československu malá. Po válce se zintenzivnily kontakty se sovětskou Arménií a v 70. a 80. letech se sem Arméni stěhovali z ekonomických a vzdělávacích důvodů.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83547" y="8532606"/>
            <a:ext cx="10041489" cy="1153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7"/>
              </a:lnSpc>
              <a:spcBef>
                <a:spcPct val="0"/>
              </a:spcBef>
            </a:pPr>
            <a:r>
              <a:rPr lang="en-US" sz="2198" spc="-120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Od</a:t>
            </a:r>
            <a:r>
              <a:rPr lang="en-US" sz="2198" spc="-120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 90. let 20. století přicházejí do České republiky Arméni z postsovětských zemí. V 21. století se komunita rozrostla, zejména v Praze a Brně. V roce 2016 byl v Praze otevřen arménský kostel. Arméni se aktivně zapojují do života země.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82382" y="0"/>
            <a:ext cx="7705618" cy="4977826"/>
          </a:xfrm>
          <a:custGeom>
            <a:avLst/>
            <a:gdLst/>
            <a:ahLst/>
            <a:cxnLst/>
            <a:rect r="r" b="b" t="t" l="l"/>
            <a:pathLst>
              <a:path h="4977826" w="7705618">
                <a:moveTo>
                  <a:pt x="0" y="0"/>
                </a:moveTo>
                <a:lnTo>
                  <a:pt x="7705618" y="0"/>
                </a:lnTo>
                <a:lnTo>
                  <a:pt x="7705618" y="4977826"/>
                </a:lnTo>
                <a:lnTo>
                  <a:pt x="0" y="4977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28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82382" y="4977826"/>
            <a:ext cx="7705618" cy="5309174"/>
          </a:xfrm>
          <a:custGeom>
            <a:avLst/>
            <a:gdLst/>
            <a:ahLst/>
            <a:cxnLst/>
            <a:rect r="r" b="b" t="t" l="l"/>
            <a:pathLst>
              <a:path h="5309174" w="7705618">
                <a:moveTo>
                  <a:pt x="0" y="0"/>
                </a:moveTo>
                <a:lnTo>
                  <a:pt x="7705618" y="0"/>
                </a:lnTo>
                <a:lnTo>
                  <a:pt x="7705618" y="5309174"/>
                </a:lnTo>
                <a:lnTo>
                  <a:pt x="0" y="5309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511" b="-162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933450"/>
            <a:ext cx="1058238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b="true" sz="5000" spc="-275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Cíl práce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94942" y="2431763"/>
            <a:ext cx="8392498" cy="592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Tématem této práce je arménská menšina v České republice – malá, ale významná etnická komunita s bohatou migrační historií a silnými vnitřními vazbami. Práce se zaměřuje na kulturní rozdíly, integraci a životní podmínky Arménů v ČR. Zkoumá jejich zkušenosti s imigrací, vzděláním, pracovními příležitostmi i jazykovými bariérami. Cílem je zodpovědět otázky týkající se vývoje arménské komunity, jejího zapojení do české společnosti a aktuální socioekonomické situace. Na základě rozhovorů a dotazníků v budoucnu získáme cenný vhled do každodenního života této komunity.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58751" y="-685812"/>
            <a:ext cx="7607465" cy="13524382"/>
          </a:xfrm>
          <a:custGeom>
            <a:avLst/>
            <a:gdLst/>
            <a:ahLst/>
            <a:cxnLst/>
            <a:rect r="r" b="b" t="t" l="l"/>
            <a:pathLst>
              <a:path h="13524382" w="7607465">
                <a:moveTo>
                  <a:pt x="0" y="0"/>
                </a:moveTo>
                <a:lnTo>
                  <a:pt x="7607465" y="0"/>
                </a:lnTo>
                <a:lnTo>
                  <a:pt x="7607465" y="13524382"/>
                </a:lnTo>
                <a:lnTo>
                  <a:pt x="0" y="1352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636424" y="694720"/>
            <a:ext cx="4854944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 spc="-275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Výzkumné otázky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716189" y="2604022"/>
            <a:ext cx="9151170" cy="6146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b="true" sz="2900" spc="-159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Hlavní výzkumná otázka: </a:t>
            </a:r>
          </a:p>
          <a:p>
            <a:pPr algn="just" marL="626122" indent="-313061" lvl="1">
              <a:lnSpc>
                <a:spcPts val="4060"/>
              </a:lnSpc>
              <a:buFont typeface="Arial"/>
              <a:buChar char="•"/>
            </a:pPr>
            <a:r>
              <a:rPr lang="en-US" sz="2900" spc="-15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Jaké je postavení arménské komunity v České republice a jak probíhá její integrace do české společnosti?</a:t>
            </a:r>
          </a:p>
          <a:p>
            <a:pPr algn="just">
              <a:lnSpc>
                <a:spcPts val="4060"/>
              </a:lnSpc>
              <a:spcBef>
                <a:spcPct val="0"/>
              </a:spcBef>
            </a:pPr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b="true" sz="2900" spc="-159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Podotázky</a:t>
            </a:r>
          </a:p>
          <a:p>
            <a:pPr algn="just" marL="626122" indent="-313061" lvl="1">
              <a:lnSpc>
                <a:spcPts val="4060"/>
              </a:lnSpc>
              <a:buFont typeface="Arial"/>
              <a:buChar char="•"/>
            </a:pPr>
            <a:r>
              <a:rPr lang="en-US" sz="2900" spc="-15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Jaká je historie arménské migrace do České republiky?</a:t>
            </a:r>
          </a:p>
          <a:p>
            <a:pPr algn="just" marL="626122" indent="-313061" lvl="1">
              <a:lnSpc>
                <a:spcPts val="4060"/>
              </a:lnSpc>
              <a:buFont typeface="Arial"/>
              <a:buChar char="•"/>
            </a:pPr>
            <a:r>
              <a:rPr lang="en-US" sz="2900" spc="-15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Jaké jsou hlavní problémy a výzvy, kterým čelí Arméni v České republice?</a:t>
            </a:r>
          </a:p>
          <a:p>
            <a:pPr algn="just" marL="626122" indent="-313061" lvl="1">
              <a:lnSpc>
                <a:spcPts val="4060"/>
              </a:lnSpc>
              <a:buFont typeface="Arial"/>
              <a:buChar char="•"/>
            </a:pPr>
            <a:r>
              <a:rPr lang="en-US" sz="2900" spc="-15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Jaké existují kulturně-společenské aktivity arménské menšiny v České republice?</a:t>
            </a:r>
          </a:p>
          <a:p>
            <a:pPr algn="just" marL="626122" indent="-313061" lvl="1">
              <a:lnSpc>
                <a:spcPts val="4060"/>
              </a:lnSpc>
              <a:buFont typeface="Arial"/>
              <a:buChar char="•"/>
            </a:pPr>
            <a:r>
              <a:rPr lang="en-US" sz="2900" spc="-15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Jaké existují typy vzdělávací instituce, které arménská menšina navštěvuje v České republice?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0170"/>
            <a:ext cx="8110559" cy="5407039"/>
          </a:xfrm>
          <a:custGeom>
            <a:avLst/>
            <a:gdLst/>
            <a:ahLst/>
            <a:cxnLst/>
            <a:rect r="r" b="b" t="t" l="l"/>
            <a:pathLst>
              <a:path h="5407039" w="8110559">
                <a:moveTo>
                  <a:pt x="0" y="0"/>
                </a:moveTo>
                <a:lnTo>
                  <a:pt x="8110559" y="0"/>
                </a:lnTo>
                <a:lnTo>
                  <a:pt x="8110559" y="5407040"/>
                </a:lnTo>
                <a:lnTo>
                  <a:pt x="0" y="540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319837"/>
            <a:ext cx="8110559" cy="4967163"/>
          </a:xfrm>
          <a:custGeom>
            <a:avLst/>
            <a:gdLst/>
            <a:ahLst/>
            <a:cxnLst/>
            <a:rect r="r" b="b" t="t" l="l"/>
            <a:pathLst>
              <a:path h="4967163" w="8110559">
                <a:moveTo>
                  <a:pt x="0" y="0"/>
                </a:moveTo>
                <a:lnTo>
                  <a:pt x="8110559" y="0"/>
                </a:lnTo>
                <a:lnTo>
                  <a:pt x="8110559" y="4967163"/>
                </a:lnTo>
                <a:lnTo>
                  <a:pt x="0" y="496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966" r="0" b="-949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76665" y="554038"/>
            <a:ext cx="626231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b="true" sz="5000" spc="-275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Metodologie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935823" y="1888179"/>
            <a:ext cx="9144000" cy="6920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b="true" sz="2799" spc="-153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Typ výzkumu: </a:t>
            </a:r>
            <a:r>
              <a:rPr lang="en-US" sz="2799" spc="-153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kvalitativní přístup</a:t>
            </a:r>
          </a:p>
          <a:p>
            <a:pPr algn="just">
              <a:lnSpc>
                <a:spcPts val="3919"/>
              </a:lnSpc>
            </a:pPr>
          </a:p>
          <a:p>
            <a:pPr algn="just">
              <a:lnSpc>
                <a:spcPts val="3919"/>
              </a:lnSpc>
            </a:pPr>
            <a:r>
              <a:rPr lang="en-US" b="true" sz="2799" spc="-153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Metody:</a:t>
            </a: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spc="-153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Polostrukturované rozhovory s členy arménské komunity</a:t>
            </a: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spc="-153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Terénní pozorování během návštěvy Arménského domu v Praze</a:t>
            </a:r>
          </a:p>
          <a:p>
            <a:pPr algn="just">
              <a:lnSpc>
                <a:spcPts val="3919"/>
              </a:lnSpc>
            </a:pPr>
          </a:p>
          <a:p>
            <a:pPr algn="just">
              <a:lnSpc>
                <a:spcPts val="3919"/>
              </a:lnSpc>
            </a:pPr>
            <a:r>
              <a:rPr lang="en-US" b="true" sz="2799" spc="-153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Výběr respondentů: </a:t>
            </a:r>
            <a:r>
              <a:rPr lang="en-US" sz="2799" spc="-153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záměrný výběr (věk, profese, délka pobytu v ČR)</a:t>
            </a:r>
          </a:p>
          <a:p>
            <a:pPr algn="just">
              <a:lnSpc>
                <a:spcPts val="3919"/>
              </a:lnSpc>
            </a:pPr>
          </a:p>
          <a:p>
            <a:pPr algn="just">
              <a:lnSpc>
                <a:spcPts val="3919"/>
              </a:lnSpc>
            </a:pPr>
            <a:r>
              <a:rPr lang="en-US" b="true" sz="2799" spc="-153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Témata rozhovorů: </a:t>
            </a:r>
            <a:r>
              <a:rPr lang="en-US" sz="2799" spc="-153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kulturní identita, migrace, integrace, tradice, každodenní život</a:t>
            </a:r>
          </a:p>
          <a:p>
            <a:pPr algn="just">
              <a:lnSpc>
                <a:spcPts val="3919"/>
              </a:lnSpc>
            </a:pPr>
          </a:p>
          <a:p>
            <a:pPr algn="just">
              <a:lnSpc>
                <a:spcPts val="3919"/>
              </a:lnSpc>
            </a:pPr>
            <a:r>
              <a:rPr lang="en-US" b="true" sz="2799" spc="-153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Analýza dat: tematická analýza po dokončení sběru dat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6533849" y="8855264"/>
            <a:ext cx="25771239" cy="2863471"/>
          </a:xfrm>
          <a:custGeom>
            <a:avLst/>
            <a:gdLst/>
            <a:ahLst/>
            <a:cxnLst/>
            <a:rect r="r" b="b" t="t" l="l"/>
            <a:pathLst>
              <a:path h="2863471" w="25771239">
                <a:moveTo>
                  <a:pt x="25771239" y="0"/>
                </a:moveTo>
                <a:lnTo>
                  <a:pt x="0" y="0"/>
                </a:lnTo>
                <a:lnTo>
                  <a:pt x="0" y="2863472"/>
                </a:lnTo>
                <a:lnTo>
                  <a:pt x="25771239" y="2863472"/>
                </a:lnTo>
                <a:lnTo>
                  <a:pt x="2577123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30422" y="0"/>
            <a:ext cx="8357578" cy="5014547"/>
          </a:xfrm>
          <a:custGeom>
            <a:avLst/>
            <a:gdLst/>
            <a:ahLst/>
            <a:cxnLst/>
            <a:rect r="r" b="b" t="t" l="l"/>
            <a:pathLst>
              <a:path h="5014547" w="8357578">
                <a:moveTo>
                  <a:pt x="0" y="0"/>
                </a:moveTo>
                <a:lnTo>
                  <a:pt x="8357578" y="0"/>
                </a:lnTo>
                <a:lnTo>
                  <a:pt x="8357578" y="5014547"/>
                </a:lnTo>
                <a:lnTo>
                  <a:pt x="0" y="50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30422" y="5014547"/>
            <a:ext cx="9306968" cy="5584181"/>
          </a:xfrm>
          <a:custGeom>
            <a:avLst/>
            <a:gdLst/>
            <a:ahLst/>
            <a:cxnLst/>
            <a:rect r="r" b="b" t="t" l="l"/>
            <a:pathLst>
              <a:path h="5584181" w="9306968">
                <a:moveTo>
                  <a:pt x="0" y="0"/>
                </a:moveTo>
                <a:lnTo>
                  <a:pt x="9306968" y="0"/>
                </a:lnTo>
                <a:lnTo>
                  <a:pt x="9306968" y="5584181"/>
                </a:lnTo>
                <a:lnTo>
                  <a:pt x="0" y="55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4418" y="1940115"/>
            <a:ext cx="8121586" cy="6915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</a:p>
          <a:p>
            <a:pPr algn="just" marL="647711" indent="-323856" lvl="1">
              <a:lnSpc>
                <a:spcPts val="4200"/>
              </a:lnSpc>
              <a:buFont typeface="Arial"/>
              <a:buChar char="•"/>
            </a:pPr>
            <a:r>
              <a:rPr lang="en-US" sz="3000" spc="-165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Výzkum zahrnuje zástupce různých věkových skupin arménské komunity v ČR.</a:t>
            </a:r>
          </a:p>
          <a:p>
            <a:pPr algn="just">
              <a:lnSpc>
                <a:spcPts val="4200"/>
              </a:lnSpc>
            </a:pPr>
          </a:p>
          <a:p>
            <a:pPr algn="just" marL="647711" indent="-323856" lvl="1">
              <a:lnSpc>
                <a:spcPts val="4200"/>
              </a:lnSpc>
              <a:buFont typeface="Arial"/>
              <a:buChar char="•"/>
            </a:pPr>
            <a:r>
              <a:rPr lang="en-US" sz="3000" spc="-165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Část respondentů bude vybrána mezi aktivními členy Arménského domu v Praze.</a:t>
            </a:r>
          </a:p>
          <a:p>
            <a:pPr algn="just">
              <a:lnSpc>
                <a:spcPts val="4200"/>
              </a:lnSpc>
            </a:pPr>
          </a:p>
          <a:p>
            <a:pPr algn="just" marL="647711" indent="-323856" lvl="1">
              <a:lnSpc>
                <a:spcPts val="4200"/>
              </a:lnSpc>
              <a:buFont typeface="Arial"/>
              <a:buChar char="•"/>
            </a:pPr>
            <a:r>
              <a:rPr lang="en-US" sz="3000" spc="-165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Další část respondentů pochází z okruhu osobních kontaktů a známých.</a:t>
            </a:r>
          </a:p>
          <a:p>
            <a:pPr algn="just">
              <a:lnSpc>
                <a:spcPts val="4200"/>
              </a:lnSpc>
            </a:pPr>
          </a:p>
          <a:p>
            <a:pPr algn="just" marL="647711" indent="-323856" lvl="1">
              <a:lnSpc>
                <a:spcPts val="4200"/>
              </a:lnSpc>
              <a:buFont typeface="Arial"/>
              <a:buChar char="•"/>
            </a:pPr>
            <a:r>
              <a:rPr lang="en-US" sz="3000" spc="-165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Cílem je zachytit různé perspektivy – jak od mladší generace, tak od starších Arménů s delší zkušeností s životem v ČR.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54038"/>
            <a:ext cx="993042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 spc="-275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Respondenti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87041">
            <a:off x="-6833367" y="9408473"/>
            <a:ext cx="36912684" cy="4101409"/>
          </a:xfrm>
          <a:custGeom>
            <a:avLst/>
            <a:gdLst/>
            <a:ahLst/>
            <a:cxnLst/>
            <a:rect r="r" b="b" t="t" l="l"/>
            <a:pathLst>
              <a:path h="4101409" w="36912684">
                <a:moveTo>
                  <a:pt x="0" y="0"/>
                </a:moveTo>
                <a:lnTo>
                  <a:pt x="36912684" y="0"/>
                </a:lnTo>
                <a:lnTo>
                  <a:pt x="36912684" y="4101410"/>
                </a:lnTo>
                <a:lnTo>
                  <a:pt x="0" y="4101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71192" y="-2442086"/>
            <a:ext cx="4032883" cy="4032883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C78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937611" y="5324569"/>
            <a:ext cx="7350389" cy="4962431"/>
          </a:xfrm>
          <a:custGeom>
            <a:avLst/>
            <a:gdLst/>
            <a:ahLst/>
            <a:cxnLst/>
            <a:rect r="r" b="b" t="t" l="l"/>
            <a:pathLst>
              <a:path h="4962431" w="7350389">
                <a:moveTo>
                  <a:pt x="0" y="0"/>
                </a:moveTo>
                <a:lnTo>
                  <a:pt x="7350389" y="0"/>
                </a:lnTo>
                <a:lnTo>
                  <a:pt x="7350389" y="4962431"/>
                </a:lnTo>
                <a:lnTo>
                  <a:pt x="0" y="4962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32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37611" y="-2140829"/>
            <a:ext cx="7463254" cy="7463254"/>
          </a:xfrm>
          <a:custGeom>
            <a:avLst/>
            <a:gdLst/>
            <a:ahLst/>
            <a:cxnLst/>
            <a:rect r="r" b="b" t="t" l="l"/>
            <a:pathLst>
              <a:path h="7463254" w="7463254">
                <a:moveTo>
                  <a:pt x="0" y="0"/>
                </a:moveTo>
                <a:lnTo>
                  <a:pt x="7463254" y="0"/>
                </a:lnTo>
                <a:lnTo>
                  <a:pt x="7463254" y="7463253"/>
                </a:lnTo>
                <a:lnTo>
                  <a:pt x="0" y="7463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755980"/>
            <a:ext cx="1093761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b="true" sz="5000" spc="-275" u="sng">
                <a:solidFill>
                  <a:srgbClr val="5B4560"/>
                </a:solidFill>
                <a:latin typeface="Muli Bold"/>
                <a:ea typeface="Muli Bold"/>
                <a:cs typeface="Muli Bold"/>
                <a:sym typeface="Muli Bold"/>
              </a:rPr>
              <a:t>Průběh výzkumu – aktuální stav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5536" y="3125267"/>
            <a:ext cx="8606539" cy="4939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Probíhá domluva s Českým arménským domem, komunitou CARM a místní diasporou</a:t>
            </a: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Plánujeme osobní setkání a natáčení rozhovorů pro dokumentární film</a:t>
            </a: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Připravujeme literární rešerši a sběr teoretických podkladů</a:t>
            </a:r>
          </a:p>
          <a:p>
            <a:pPr algn="just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5B4560"/>
                </a:solidFill>
                <a:latin typeface="Muli"/>
                <a:ea typeface="Muli"/>
                <a:cs typeface="Muli"/>
                <a:sym typeface="Muli"/>
              </a:rPr>
              <a:t>Řešíme technické a organizační zajištění rozhovorů a natáčení</a:t>
            </a:r>
          </a:p>
          <a:p>
            <a:pPr algn="just"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22551" y="2050100"/>
            <a:ext cx="6668962" cy="666896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C7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215879" y="1784616"/>
            <a:ext cx="10345821" cy="8502384"/>
          </a:xfrm>
          <a:custGeom>
            <a:avLst/>
            <a:gdLst/>
            <a:ahLst/>
            <a:cxnLst/>
            <a:rect r="r" b="b" t="t" l="l"/>
            <a:pathLst>
              <a:path h="8502384" w="10345821">
                <a:moveTo>
                  <a:pt x="10345821" y="0"/>
                </a:moveTo>
                <a:lnTo>
                  <a:pt x="0" y="0"/>
                </a:lnTo>
                <a:lnTo>
                  <a:pt x="0" y="8502384"/>
                </a:lnTo>
                <a:lnTo>
                  <a:pt x="10345821" y="8502384"/>
                </a:lnTo>
                <a:lnTo>
                  <a:pt x="103458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620037" y="2916164"/>
            <a:ext cx="13853520" cy="167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63"/>
              </a:lnSpc>
            </a:pPr>
            <a:r>
              <a:rPr lang="en-US" sz="11002">
                <a:solidFill>
                  <a:srgbClr val="5B4560"/>
                </a:solidFill>
                <a:latin typeface="Crushed"/>
                <a:ea typeface="Crushed"/>
                <a:cs typeface="Crushed"/>
                <a:sym typeface="Crushed"/>
              </a:rPr>
              <a:t>DĚKUJEME ZA POZORNOST!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DAGii6zmLqo</dc:identifier>
  <dcterms:modified xsi:type="dcterms:W3CDTF">2011-08-01T06:04:30Z</dcterms:modified>
  <cp:revision>1</cp:revision>
  <dc:title>Arméni v České republice</dc:title>
</cp:coreProperties>
</file>