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9"/>
  </p:normalViewPr>
  <p:slideViewPr>
    <p:cSldViewPr snapToGrid="0">
      <p:cViewPr>
        <p:scale>
          <a:sx n="93" d="100"/>
          <a:sy n="93" d="100"/>
        </p:scale>
        <p:origin x="14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702AE-F7A5-C43D-E7F4-EF49591C1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DBD440-6230-AE79-A89E-2A8107B72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93D5E-233E-82BC-122E-4C88DC31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337194-0929-20FD-24B6-2BEA5F15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12AD4E-06F8-7E70-DE28-E0F09DF6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96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4A4A2-604C-B0B9-4A77-056C2000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599D35-283D-997C-E6EA-65946096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3059FA-63CD-81BF-87AC-2C8657A9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9C2274-6742-B32F-A911-04A74895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5DA846-6D69-67C0-2FEF-352F1764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47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41EB21-8DE9-6DF4-6DEB-38EBF043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DB4FD4-F489-49B0-A3C4-43BE36E5A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B1923-DFEE-35DB-E609-DA9F9E53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EC8682-22CC-BB54-7B0E-36017341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26DE3F-F0D0-0BD9-55BC-EB445B91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33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8B9B4-90FE-166C-8972-45433F8F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FDF8E-AB97-9455-F99F-A71C33F85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88BA8F-DF29-36A0-C388-6B364607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79EC04-528C-616F-5A6B-61D019DA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E6E2F7-3836-837D-D632-0B6B587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1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DB699-C40F-2DEE-521B-AEA6AA8D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9876D2-2EA9-167D-76A6-883658F0D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721A3-AA78-A028-CD86-7A92B13A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64E682-8DCA-2705-445D-A41908E0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808E0-9809-88CD-2C96-1BB1DA5C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5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548C4-1A65-8050-1E4D-959AD0F8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05FDA-7EB8-6B26-05DB-AB503136C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556BA2-17E2-EDD5-BF29-8F945E25D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EF34E7-AFDF-2772-88C9-9C1F2585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9C674A-704D-6CBF-ED6E-F83F7BE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4CC7AB-2F9C-3C6C-B6C0-561C7DC5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D3ABF-1B25-77FD-E263-4C34895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1EDA81-E548-BDDF-3DAE-1DFBB0238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8686EC-E968-E573-A480-81359DA57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2A37B2-409F-041F-7511-92A81C3C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975512-784D-9DFF-DF72-8005630CE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5FAB60-A98E-C188-3CF2-EC26784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5FCD02-338C-24D6-431C-5CA3D082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2216D8-D7AF-C210-313D-256FDBEC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4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38F14-5AE2-44C0-4F2D-A2DDC49F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F0242E-0C21-CE3E-56F5-0E522DD0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B9B33E-2B12-75B2-6EB7-516A891D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B4C692-1209-3C0D-534A-EBEFD99C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3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C73B50-EE98-B68B-EDB8-12850A60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375F65-777B-A737-B400-C4602BC9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C6F982-029B-6CB5-FD6D-71059CF6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6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FC785-7729-0476-856B-6FDE111F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1330-834C-A7B5-C692-F63E121E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97E2A5-07A8-C528-A059-6F2F1A64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7F4665-1BDC-64FB-6614-4D88A5A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7B85CE-D978-BB6E-5D79-0680DFA5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AC7F30-DF10-EF29-64D9-1C32AF42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3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70E7C-7D60-4BB0-3F1D-8944EE80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06A19D-C9FE-3760-FF17-580454F69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54877E-147B-B8E7-4A9E-16B7BFFD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5C0ED4-D878-856A-0FD2-E9EC3DF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C4D38E-D1F1-1560-AC20-A8069049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68A97-B4F3-F313-31B9-00F6111B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47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C67F9C-CCD5-4A5C-F5AC-E19B982D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0EEE07-8B33-F408-8751-ED8E7A15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17CBF-4691-0DD9-AA13-E2890646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AB11-0C27-7A45-B8B2-73A104060FF3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E4B8F-D672-785B-9F72-B77E70257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697BDA-A4D6-7DF6-65EB-30A9CF964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C31D-815C-C14E-9D66-2B0675D0ED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ter 300 years, more monkey business on Rock of Gibraltar">
            <a:extLst>
              <a:ext uri="{FF2B5EF4-FFF2-40B4-BE49-F238E27FC236}">
                <a16:creationId xmlns:a16="http://schemas.microsoft.com/office/drawing/2014/main" id="{D2585430-1A58-0150-AA78-F7E8BDD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7496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934753-84D3-02B4-BB92-BA3F01A6F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cs-CZ" sz="3700"/>
              <a:t>Gibraltar a britské suverénní základny na Kypru (Akrotiri a Dhekelia)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BECDF7-1ADF-AEA8-FBE6-6B4CA759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Julie Skrbková</a:t>
            </a:r>
          </a:p>
        </p:txBody>
      </p:sp>
      <p:pic>
        <p:nvPicPr>
          <p:cNvPr id="2052" name="Picture 4" descr="Obsah obrázku mapa, ilustrace&#10;&#10;Popis byl vytvořen automaticky">
            <a:extLst>
              <a:ext uri="{FF2B5EF4-FFF2-40B4-BE49-F238E27FC236}">
                <a16:creationId xmlns:a16="http://schemas.microsoft.com/office/drawing/2014/main" id="{0DAFA3C6-CE2D-4698-8387-442A21D1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22963" b="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897A60-07EB-3A7D-DAC3-7D7055B78C16}"/>
              </a:ext>
            </a:extLst>
          </p:cNvPr>
          <p:cNvSpPr txBox="1"/>
          <p:nvPr/>
        </p:nvSpPr>
        <p:spPr>
          <a:xfrm>
            <a:off x="-4" y="6172182"/>
            <a:ext cx="7534640" cy="68579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dirty="0">
                <a:solidFill>
                  <a:srgbClr val="FFFFFF"/>
                </a:solidFill>
              </a:rPr>
              <a:t>Zdroj: </a:t>
            </a:r>
            <a:r>
              <a:rPr lang="cs-CZ" sz="1300" dirty="0" err="1">
                <a:solidFill>
                  <a:srgbClr val="FFFFFF"/>
                </a:solidFill>
              </a:rPr>
              <a:t>theconversation.com</a:t>
            </a:r>
            <a:endParaRPr lang="cs-CZ" sz="1300" dirty="0">
              <a:solidFill>
                <a:srgbClr val="FFFFFF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040132-CE83-5DAA-D73A-5CBAD5F478A0}"/>
              </a:ext>
            </a:extLst>
          </p:cNvPr>
          <p:cNvSpPr txBox="1"/>
          <p:nvPr/>
        </p:nvSpPr>
        <p:spPr>
          <a:xfrm>
            <a:off x="10086109" y="3507921"/>
            <a:ext cx="2327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600" dirty="0"/>
              <a:t>Zdroj: </a:t>
            </a:r>
            <a:r>
              <a:rPr lang="cs-CZ" sz="1600" dirty="0" err="1"/>
              <a:t>cs.wikipedia.org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39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B5B23-F685-9E92-F7A0-DDAA82D8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Gibraltar</a:t>
            </a:r>
          </a:p>
        </p:txBody>
      </p:sp>
      <p:pic>
        <p:nvPicPr>
          <p:cNvPr id="4098" name="Picture 2" descr="Lanovka na Gibraltar">
            <a:extLst>
              <a:ext uri="{FF2B5EF4-FFF2-40B4-BE49-F238E27FC236}">
                <a16:creationId xmlns:a16="http://schemas.microsoft.com/office/drawing/2014/main" id="{8DED5867-D216-9C69-416D-99B4E682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32" y="3990109"/>
            <a:ext cx="4308568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7CD2E-0A19-3961-34F0-063B3D64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cs-CZ" sz="1800" dirty="0"/>
              <a:t>Britské zámořské území (UK) - </a:t>
            </a:r>
            <a:r>
              <a:rPr lang="cs-CZ" sz="1800" b="0" i="0" dirty="0">
                <a:solidFill>
                  <a:srgbClr val="191919"/>
                </a:solidFill>
                <a:effectLst/>
              </a:rPr>
              <a:t>uzavření Utrechtské smlouvy (1713)</a:t>
            </a:r>
            <a:endParaRPr lang="cs-CZ" sz="1800" dirty="0"/>
          </a:p>
          <a:p>
            <a:r>
              <a:rPr lang="cs-CZ" sz="1800" dirty="0"/>
              <a:t>Jižní cíp Pyrenejského poloostrova, sousedí se Španělskem</a:t>
            </a:r>
          </a:p>
          <a:p>
            <a:r>
              <a:rPr lang="cs-CZ" sz="1800" b="1" dirty="0"/>
              <a:t>Rozloha:</a:t>
            </a:r>
            <a:r>
              <a:rPr lang="cs-CZ" sz="1800" dirty="0"/>
              <a:t> 6,8 km²</a:t>
            </a:r>
          </a:p>
          <a:p>
            <a:r>
              <a:rPr lang="cs-CZ" sz="1800" b="1" dirty="0"/>
              <a:t>Počet obyvatel:</a:t>
            </a:r>
            <a:r>
              <a:rPr lang="cs-CZ" sz="1800" dirty="0"/>
              <a:t> Přibližně 38 000</a:t>
            </a:r>
          </a:p>
          <a:p>
            <a:r>
              <a:rPr lang="cs-CZ" sz="1800" b="1" dirty="0"/>
              <a:t>Složení obyvatel:</a:t>
            </a:r>
            <a:r>
              <a:rPr lang="cs-CZ" sz="1800" dirty="0"/>
              <a:t> Britové, Španělé, Malťané, Portugalci, Severoafričané</a:t>
            </a:r>
          </a:p>
          <a:p>
            <a:r>
              <a:rPr lang="cs-CZ" sz="1800" b="1" dirty="0"/>
              <a:t>Měna</a:t>
            </a:r>
            <a:r>
              <a:rPr lang="cs-CZ" sz="1800" dirty="0"/>
              <a:t>: Gibraltarská libra</a:t>
            </a:r>
          </a:p>
          <a:p>
            <a:r>
              <a:rPr lang="cs-CZ" sz="1800" b="1" dirty="0"/>
              <a:t>Právní vztah k EU: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Byl součástí EU jako britské zámořské území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Po Brexitu mimo EU, ale speciální dohody se Španělskem a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Nezávislost: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Gibraltar si ve dvou referendech (1967, 2002) zvolil setrvání pod Británií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Španělsko si nadále činí nárok</a:t>
            </a:r>
          </a:p>
        </p:txBody>
      </p:sp>
      <p:pic>
        <p:nvPicPr>
          <p:cNvPr id="4100" name="Picture 4" descr="Makakové na Gibraltaru se z příjemných mazličků mohou změnit v nepříjemné zloděje.">
            <a:extLst>
              <a:ext uri="{FF2B5EF4-FFF2-40B4-BE49-F238E27FC236}">
                <a16:creationId xmlns:a16="http://schemas.microsoft.com/office/drawing/2014/main" id="{AB2241B2-3A35-0AC5-8F4E-A4F1FC89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18" y="0"/>
            <a:ext cx="2687782" cy="40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6E7A82-838B-7483-F1E5-284658FD1CE0}"/>
              </a:ext>
            </a:extLst>
          </p:cNvPr>
          <p:cNvSpPr txBox="1"/>
          <p:nvPr/>
        </p:nvSpPr>
        <p:spPr>
          <a:xfrm>
            <a:off x="9906000" y="6492875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 </a:t>
            </a:r>
            <a:r>
              <a:rPr lang="cs-CZ" dirty="0" err="1">
                <a:solidFill>
                  <a:schemeClr val="bg1"/>
                </a:solidFill>
              </a:rPr>
              <a:t>www.koktejl.cz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6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7848901B-1A33-2A30-E117-62165CD10BD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927648" y="6472238"/>
            <a:ext cx="2351324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sz="1600" dirty="0"/>
              <a:t>Zdroj: </a:t>
            </a:r>
            <a:r>
              <a:rPr lang="cs-CZ" sz="1600" dirty="0" err="1"/>
              <a:t>cs.wikipedia.org</a:t>
            </a:r>
            <a:r>
              <a:rPr lang="cs-CZ" sz="16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4DD9BC-9B1C-A68C-A475-E96820A8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03" y="4462917"/>
            <a:ext cx="4790166" cy="2395083"/>
          </a:xfrm>
          <a:prstGeom prst="rect">
            <a:avLst/>
          </a:prstGeom>
        </p:spPr>
      </p:pic>
      <p:pic>
        <p:nvPicPr>
          <p:cNvPr id="1032" name="Picture 8" descr="Poloha Gibraltaru">
            <a:extLst>
              <a:ext uri="{FF2B5EF4-FFF2-40B4-BE49-F238E27FC236}">
                <a16:creationId xmlns:a16="http://schemas.microsoft.com/office/drawing/2014/main" id="{F522679A-AC36-5BA6-4453-C2FD641B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63" y="0"/>
            <a:ext cx="7557409" cy="63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defined">
            <a:extLst>
              <a:ext uri="{FF2B5EF4-FFF2-40B4-BE49-F238E27FC236}">
                <a16:creationId xmlns:a16="http://schemas.microsoft.com/office/drawing/2014/main" id="{055F7F35-FA1F-C724-3F49-AAB50246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03" y="-9865"/>
            <a:ext cx="4191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1712-23AF-B392-89B2-B0976C5D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Britské suverénní základny na Kypru (</a:t>
            </a:r>
            <a:r>
              <a:rPr lang="cs-CZ" b="1" dirty="0" err="1"/>
              <a:t>Akrotiri</a:t>
            </a:r>
            <a:r>
              <a:rPr lang="cs-CZ" b="1" dirty="0"/>
              <a:t> a </a:t>
            </a:r>
            <a:r>
              <a:rPr lang="cs-CZ" b="1" dirty="0" err="1"/>
              <a:t>Dhekelia</a:t>
            </a:r>
            <a:r>
              <a:rPr lang="cs-CZ" b="1" dirty="0"/>
              <a:t>)</a:t>
            </a:r>
            <a:endParaRPr lang="cs-CZ" dirty="0"/>
          </a:p>
        </p:txBody>
      </p:sp>
      <p:pic>
        <p:nvPicPr>
          <p:cNvPr id="5122" name="Picture 2" descr="Britská telefonní budka v Dekelii">
            <a:extLst>
              <a:ext uri="{FF2B5EF4-FFF2-40B4-BE49-F238E27FC236}">
                <a16:creationId xmlns:a16="http://schemas.microsoft.com/office/drawing/2014/main" id="{D8EB6266-4AE6-130E-81AD-6F251057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20" y="2513951"/>
            <a:ext cx="2987180" cy="39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09145-A299-AF45-DF12-E65D7446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190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Britské suverénní území (UK) - Sovereign Base </a:t>
            </a:r>
            <a:r>
              <a:rPr lang="cs-CZ" sz="1800" dirty="0" err="1"/>
              <a:t>Areas</a:t>
            </a:r>
            <a:r>
              <a:rPr lang="cs-CZ" sz="1800" dirty="0"/>
              <a:t> – SBA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Jižní a jihovýchodní část Kypru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Rozloha:</a:t>
            </a:r>
            <a:r>
              <a:rPr lang="cs-CZ" sz="1800" dirty="0"/>
              <a:t> 254 km² (</a:t>
            </a:r>
            <a:r>
              <a:rPr lang="cs-CZ" sz="1800" dirty="0" err="1"/>
              <a:t>Akrotiri</a:t>
            </a:r>
            <a:r>
              <a:rPr lang="cs-CZ" sz="1800" dirty="0"/>
              <a:t> – 123 km², </a:t>
            </a:r>
            <a:r>
              <a:rPr lang="cs-CZ" sz="1800" dirty="0" err="1"/>
              <a:t>Dhekelia</a:t>
            </a:r>
            <a:r>
              <a:rPr lang="cs-CZ" sz="1800" dirty="0"/>
              <a:t> – 131 km²)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Počet obyvatel:</a:t>
            </a:r>
            <a:r>
              <a:rPr lang="cs-CZ" sz="1800" dirty="0"/>
              <a:t> Přibližně 15 000 (vojáci, civilní zaměstnanci a rodiny, kyperské vesnice)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Složení obyvatel:</a:t>
            </a:r>
            <a:r>
              <a:rPr lang="cs-CZ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Britští vojáci, Kypřané (</a:t>
            </a:r>
            <a:r>
              <a:rPr lang="cs-CZ" sz="1800" dirty="0" err="1"/>
              <a:t>řeckokyperská</a:t>
            </a:r>
            <a:r>
              <a:rPr lang="cs-CZ" sz="1800" dirty="0"/>
              <a:t> a </a:t>
            </a:r>
            <a:r>
              <a:rPr lang="cs-CZ" sz="1800" dirty="0" err="1"/>
              <a:t>tureckokyperská</a:t>
            </a:r>
            <a:r>
              <a:rPr lang="cs-CZ" sz="1800" dirty="0"/>
              <a:t> populace)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Právní vztah k EU:</a:t>
            </a:r>
            <a:endParaRPr lang="cs-CZ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Po vstupu Kypru do EU (2004) zvláštní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Po Brexitu základny zůstávají britským územím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/>
              <a:t>Nezávislost: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Nejsou součástí Kypru, zůstávají britským územím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Kypr i mezinárodní společenství neuznávají nárok Británie na tyto oblasti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Další fakta:</a:t>
            </a:r>
            <a:endParaRPr lang="cs-CZ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Strategicky významná vojenská přítomnost NATO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Používány pro vojenské operace v Blízkém východě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C3A240-2275-8299-998C-B0688A3FA758}"/>
              </a:ext>
            </a:extLst>
          </p:cNvPr>
          <p:cNvSpPr txBox="1"/>
          <p:nvPr/>
        </p:nvSpPr>
        <p:spPr>
          <a:xfrm>
            <a:off x="8418574" y="6549377"/>
            <a:ext cx="455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Britská telefonní budka v </a:t>
            </a:r>
            <a:r>
              <a:rPr lang="cs-CZ" sz="1200" dirty="0" err="1"/>
              <a:t>Dhekelii</a:t>
            </a:r>
            <a:r>
              <a:rPr lang="cs-CZ" sz="1200" dirty="0"/>
              <a:t>, Zdroj: </a:t>
            </a:r>
            <a:r>
              <a:rPr lang="cs-CZ" sz="1200" dirty="0" err="1"/>
              <a:t>cs.wikipedia.org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3130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loha Akrotiri a Dekelie">
            <a:extLst>
              <a:ext uri="{FF2B5EF4-FFF2-40B4-BE49-F238E27FC236}">
                <a16:creationId xmlns:a16="http://schemas.microsoft.com/office/drawing/2014/main" id="{FA9B5305-A35E-F7EF-AC85-84F0DF7F1C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4724" b="-3"/>
          <a:stretch/>
        </p:blipFill>
        <p:spPr bwMode="auto">
          <a:xfrm>
            <a:off x="-1" y="2701636"/>
            <a:ext cx="6266645" cy="42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itická mapa ostrova Kypr. Červená barva: území kontrolované Severokyperskou tureckou republikou. Růžová barva: území kontrolované Kyperskou republikou. Zelená barva: základny Spojeného království Akrotiri a Dekelia. Modrá barva: Nárazníková zóna OSN na Kypru.">
            <a:extLst>
              <a:ext uri="{FF2B5EF4-FFF2-40B4-BE49-F238E27FC236}">
                <a16:creationId xmlns:a16="http://schemas.microsoft.com/office/drawing/2014/main" id="{880A553B-7685-682F-9749-7267A88D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8" b="5"/>
          <a:stretch/>
        </p:blipFill>
        <p:spPr bwMode="auto">
          <a:xfrm>
            <a:off x="6094475" y="2856933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266C019-3243-D22C-3BAB-6B27864F0193}"/>
              </a:ext>
            </a:extLst>
          </p:cNvPr>
          <p:cNvSpPr txBox="1"/>
          <p:nvPr/>
        </p:nvSpPr>
        <p:spPr>
          <a:xfrm>
            <a:off x="5029200" y="656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Zdroj: </a:t>
            </a:r>
            <a:r>
              <a:rPr lang="cs-CZ" sz="1800" dirty="0" err="1"/>
              <a:t>cs.wikipedia.org</a:t>
            </a:r>
            <a:r>
              <a:rPr lang="cs-CZ" sz="18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11DF5CA-9F15-13AA-C483-1E5E7BDB5AD0}"/>
              </a:ext>
            </a:extLst>
          </p:cNvPr>
          <p:cNvSpPr txBox="1"/>
          <p:nvPr/>
        </p:nvSpPr>
        <p:spPr>
          <a:xfrm>
            <a:off x="1732383" y="454163"/>
            <a:ext cx="87241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latin typeface="+mj-lt"/>
              </a:rPr>
              <a:t>Britské suverénní základny na Kypru </a:t>
            </a:r>
          </a:p>
          <a:p>
            <a:r>
              <a:rPr lang="cs-CZ" sz="4400" b="1" dirty="0">
                <a:latin typeface="+mj-lt"/>
              </a:rPr>
              <a:t>(</a:t>
            </a:r>
            <a:r>
              <a:rPr lang="cs-CZ" sz="4400" b="1" dirty="0" err="1">
                <a:latin typeface="+mj-lt"/>
              </a:rPr>
              <a:t>Akrotiri</a:t>
            </a:r>
            <a:r>
              <a:rPr lang="cs-CZ" sz="4400" b="1" dirty="0">
                <a:latin typeface="+mj-lt"/>
              </a:rPr>
              <a:t> a </a:t>
            </a:r>
            <a:r>
              <a:rPr lang="cs-CZ" sz="4400" b="1" dirty="0" err="1">
                <a:latin typeface="+mj-lt"/>
              </a:rPr>
              <a:t>Dhekelia</a:t>
            </a:r>
            <a:r>
              <a:rPr lang="cs-CZ" sz="4400" b="1" dirty="0">
                <a:latin typeface="+mj-lt"/>
              </a:rPr>
              <a:t>)</a:t>
            </a:r>
            <a:endParaRPr lang="cs-CZ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3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EC6DC-539F-66CA-639C-645D7901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23825-327D-BD1B-0B0E-5454FA5B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GILAD, James. </a:t>
            </a:r>
            <a:r>
              <a:rPr lang="cs-CZ" i="1" dirty="0" err="1"/>
              <a:t>Introduction</a:t>
            </a:r>
            <a:r>
              <a:rPr lang="cs-CZ" i="1" dirty="0"/>
              <a:t> to Gibraltar.</a:t>
            </a:r>
            <a:r>
              <a:rPr lang="cs-CZ" dirty="0"/>
              <a:t> [</a:t>
            </a:r>
            <a:r>
              <a:rPr lang="cs-CZ" dirty="0" err="1"/>
              <a:t>s.l</a:t>
            </a:r>
            <a:r>
              <a:rPr lang="cs-CZ" dirty="0"/>
              <a:t>.]: </a:t>
            </a:r>
            <a:r>
              <a:rPr lang="cs-CZ" dirty="0" err="1"/>
              <a:t>Gilad</a:t>
            </a:r>
            <a:r>
              <a:rPr lang="cs-CZ" dirty="0"/>
              <a:t> James </a:t>
            </a:r>
            <a:r>
              <a:rPr lang="cs-CZ" dirty="0" err="1"/>
              <a:t>Mystery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, 2023. ISBN 978-401-7569699.</a:t>
            </a:r>
          </a:p>
          <a:p>
            <a:r>
              <a:rPr lang="cs-CZ" dirty="0"/>
              <a:t>CLOGG, Richard. </a:t>
            </a:r>
            <a:r>
              <a:rPr lang="cs-CZ" i="1" dirty="0"/>
              <a:t>A </a:t>
            </a:r>
            <a:r>
              <a:rPr lang="cs-CZ" i="1" dirty="0" err="1"/>
              <a:t>Short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Modern</a:t>
            </a:r>
            <a:r>
              <a:rPr lang="cs-CZ" i="1" dirty="0"/>
              <a:t> </a:t>
            </a:r>
            <a:r>
              <a:rPr lang="cs-CZ" i="1" dirty="0" err="1"/>
              <a:t>Greece</a:t>
            </a:r>
            <a:r>
              <a:rPr lang="cs-CZ" i="1" dirty="0"/>
              <a:t>. </a:t>
            </a:r>
            <a:r>
              <a:rPr lang="cs-CZ" dirty="0"/>
              <a:t>Cambridge: Cambridge University </a:t>
            </a:r>
            <a:r>
              <a:rPr lang="cs-CZ" dirty="0" err="1"/>
              <a:t>Press</a:t>
            </a:r>
            <a:r>
              <a:rPr lang="cs-CZ" dirty="0"/>
              <a:t>, 1986. ISBN 978-0-521-32837-1.</a:t>
            </a:r>
          </a:p>
          <a:p>
            <a:r>
              <a:rPr lang="cs-CZ" dirty="0"/>
              <a:t>https://</a:t>
            </a:r>
            <a:r>
              <a:rPr lang="cs-CZ" dirty="0" err="1"/>
              <a:t>www.koktejl.cz</a:t>
            </a:r>
            <a:r>
              <a:rPr lang="cs-CZ" dirty="0"/>
              <a:t>/</a:t>
            </a:r>
            <a:r>
              <a:rPr lang="cs-CZ" dirty="0" err="1"/>
              <a:t>zazitky</a:t>
            </a:r>
            <a:r>
              <a:rPr lang="cs-CZ" dirty="0"/>
              <a:t>/</a:t>
            </a:r>
            <a:r>
              <a:rPr lang="cs-CZ" dirty="0" err="1"/>
              <a:t>gibraltar</a:t>
            </a:r>
            <a:r>
              <a:rPr lang="cs-CZ" dirty="0"/>
              <a:t>-</a:t>
            </a:r>
            <a:r>
              <a:rPr lang="cs-CZ" dirty="0" err="1"/>
              <a:t>neni</a:t>
            </a:r>
            <a:r>
              <a:rPr lang="cs-CZ" dirty="0"/>
              <a:t>-jen-</a:t>
            </a:r>
            <a:r>
              <a:rPr lang="cs-CZ" dirty="0" err="1"/>
              <a:t>rajem</a:t>
            </a:r>
            <a:r>
              <a:rPr lang="cs-CZ" dirty="0"/>
              <a:t>-opic-</a:t>
            </a:r>
            <a:r>
              <a:rPr lang="cs-CZ" dirty="0" err="1"/>
              <a:t>nepatri</a:t>
            </a:r>
            <a:r>
              <a:rPr lang="cs-CZ" dirty="0"/>
              <a:t>-</a:t>
            </a:r>
            <a:r>
              <a:rPr lang="cs-CZ" dirty="0" err="1"/>
              <a:t>spanelum</a:t>
            </a:r>
            <a:r>
              <a:rPr lang="cs-CZ" dirty="0"/>
              <a:t>-a-</a:t>
            </a:r>
            <a:r>
              <a:rPr lang="cs-CZ" dirty="0" err="1"/>
              <a:t>nemaji</a:t>
            </a:r>
            <a:r>
              <a:rPr lang="cs-CZ" dirty="0"/>
              <a:t>-tam-</a:t>
            </a:r>
            <a:r>
              <a:rPr lang="cs-CZ" dirty="0" err="1"/>
              <a:t>dph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23907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17755</TotalTime>
  <Words>348</Words>
  <Application>Microsoft Macintosh PowerPoint</Application>
  <PresentationFormat>Širokoúhlá obrazovka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Gibraltar a britské suverénní základny na Kypru (Akrotiri a Dhekelia)</vt:lpstr>
      <vt:lpstr>Gibraltar</vt:lpstr>
      <vt:lpstr>Prezentace aplikace PowerPoint</vt:lpstr>
      <vt:lpstr>Britské suverénní základny na Kypru (Akrotiri a Dhekelia)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Gibraltar a britské suverénní základny na Kypru (Akrotiri a Dhekelia)</dc:title>
  <dc:creator>Skrbková Julie (S-PEF)</dc:creator>
  <cp:lastModifiedBy>Skrbková Julie (S-PEF)</cp:lastModifiedBy>
  <cp:revision>4</cp:revision>
  <dcterms:created xsi:type="dcterms:W3CDTF">2025-04-02T10:34:43Z</dcterms:created>
  <dcterms:modified xsi:type="dcterms:W3CDTF">2025-04-14T18:29:59Z</dcterms:modified>
</cp:coreProperties>
</file>