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1"/>
  </p:notesMasterIdLst>
  <p:sldIdLst>
    <p:sldId id="256" r:id="rId2"/>
    <p:sldId id="258" r:id="rId3"/>
    <p:sldId id="257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79" r:id="rId15"/>
    <p:sldId id="267" r:id="rId16"/>
    <p:sldId id="270" r:id="rId17"/>
    <p:sldId id="271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17CEA-7DAE-40D7-9C88-084177461054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933C2-A17D-4727-B7D0-BBD7C6807C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26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933C2-A17D-4727-B7D0-BBD7C6807CF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582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933C2-A17D-4727-B7D0-BBD7C6807CF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101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77764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71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90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03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2138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32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342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72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26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219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05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D918A8B0-D753-42A1-99D8-C391ABF8702D}" type="datetimeFigureOut">
              <a:rPr lang="cs-CZ" smtClean="0"/>
              <a:t>13.04.2025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D18117C-88B1-4219-A245-9724055481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69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FB0C39A-F8CA-4A79-AFFC-E9780FB19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raz, budova, venku, kresba&#10;&#10;Obsah vygenerovaný umělou inteligencí může být nesprávný.">
            <a:extLst>
              <a:ext uri="{FF2B5EF4-FFF2-40B4-BE49-F238E27FC236}">
                <a16:creationId xmlns:a16="http://schemas.microsoft.com/office/drawing/2014/main" id="{69EC9D25-C5A0-A638-F8B9-5B03C836AA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EB51C2-C042-5236-2636-1D1E522B6A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>
            <a:normAutofit/>
          </a:bodyPr>
          <a:lstStyle/>
          <a:p>
            <a:r>
              <a:rPr lang="cs-CZ" dirty="0"/>
              <a:t>Jiní v evropské imaginaci: příklad Turků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EFD749-95F7-13B0-1449-6C533F5F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/>
          <a:p>
            <a:r>
              <a:rPr lang="cs-CZ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Klishkova Dziyana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cs-CZ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Maksimov Oleksandr</a:t>
            </a:r>
            <a:endParaRPr lang="en-US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cs-CZ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Shlykov Nikita</a:t>
            </a:r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67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C83CC-97D5-DBE3-4B0C-D577C3BAA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Polský a uherský pohled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B8B3DD-FFDF-55BD-E2D6-B43D6B558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88864" cy="43513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zemích jako Polsko nebo Uhersko byli Turci často skutečným vojenským nepřítelem.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Zprávy z bojišť mluvily o Turcích jako o zákeřných a nebezpečných protivnících.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Současně ale ukazovaly i hrdiny, kteří se Turkům postavili a zvítězili.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Tento obraz sloužil k posílení odvahy a víry obyvatel.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93B42A0-213E-8021-D481-3B898F152B25}"/>
              </a:ext>
            </a:extLst>
          </p:cNvPr>
          <p:cNvSpPr txBox="1"/>
          <p:nvPr/>
        </p:nvSpPr>
        <p:spPr>
          <a:xfrm>
            <a:off x="6167077" y="5468475"/>
            <a:ext cx="48569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/>
              <a:t>Cherubin</a:t>
            </a:r>
            <a:r>
              <a:rPr lang="cs-CZ" sz="1200" dirty="0"/>
              <a:t> </a:t>
            </a:r>
            <a:r>
              <a:rPr lang="cs-CZ" sz="1200" dirty="0" err="1"/>
              <a:t>Gniewosz</a:t>
            </a:r>
            <a:r>
              <a:rPr lang="cs-CZ" sz="1200" dirty="0"/>
              <a:t> v bitvě u </a:t>
            </a:r>
            <a:r>
              <a:rPr lang="cs-CZ" sz="1200" dirty="0" err="1"/>
              <a:t>Suceavy</a:t>
            </a:r>
            <a:r>
              <a:rPr lang="cs-CZ" sz="1200" dirty="0"/>
              <a:t> roku 1497, </a:t>
            </a:r>
            <a:r>
              <a:rPr lang="cs-CZ" sz="1200" dirty="0" err="1"/>
              <a:t>Juliusz</a:t>
            </a:r>
            <a:r>
              <a:rPr lang="cs-CZ" sz="1200" dirty="0"/>
              <a:t> </a:t>
            </a:r>
            <a:r>
              <a:rPr lang="cs-CZ" sz="1200" dirty="0" err="1"/>
              <a:t>Kossak</a:t>
            </a:r>
            <a:r>
              <a:rPr lang="cs-CZ" sz="1200" dirty="0"/>
              <a:t> 1890</a:t>
            </a:r>
          </a:p>
        </p:txBody>
      </p:sp>
      <p:pic>
        <p:nvPicPr>
          <p:cNvPr id="7" name="Obrázek 6" descr="Obsah obrázku obraz, kresba, kůň, bitva&#10;&#10;Obsah vygenerovaný umělou inteligencí může být nesprávný.">
            <a:extLst>
              <a:ext uri="{FF2B5EF4-FFF2-40B4-BE49-F238E27FC236}">
                <a16:creationId xmlns:a16="http://schemas.microsoft.com/office/drawing/2014/main" id="{F15BB187-4814-D51B-8FE4-0BD517C40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64" y="1544012"/>
            <a:ext cx="4737014" cy="376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17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00631D-939B-351A-A372-0B7F125F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Balkánský pohled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2B6E6E-1562-5294-F579-41CA6E948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5088" cy="4351338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Chorvatsku byl Turek vnímán jako dobyvatel, který ničí křesťanskou kulturu.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Srbsku se objevoval spíš obraz trpícího věřícího pod tureckou nadvládou.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obou případech byl Turek součástí kolektivní paměti a identity.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Pomohl utvářet představu národa jako trpícího, ale hrdého obránce víry.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FE77E2B-3C0A-1C20-C638-D84A7951ACAA}"/>
              </a:ext>
            </a:extLst>
          </p:cNvPr>
          <p:cNvSpPr txBox="1"/>
          <p:nvPr/>
        </p:nvSpPr>
        <p:spPr>
          <a:xfrm>
            <a:off x="5823782" y="5344418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/>
              <a:t>Spálení ostatků svatého Sávy</a:t>
            </a:r>
            <a:r>
              <a:rPr lang="cs-CZ" sz="1200" dirty="0"/>
              <a:t>, </a:t>
            </a:r>
            <a:r>
              <a:rPr lang="cs-CZ" sz="1200" dirty="0" err="1"/>
              <a:t>Stevan</a:t>
            </a:r>
            <a:r>
              <a:rPr lang="cs-CZ" sz="1200" dirty="0"/>
              <a:t> </a:t>
            </a:r>
            <a:r>
              <a:rPr lang="cs-CZ" sz="1200" dirty="0" err="1"/>
              <a:t>Aleksić</a:t>
            </a:r>
            <a:r>
              <a:rPr lang="cs-CZ" sz="1200" dirty="0"/>
              <a:t> 1912</a:t>
            </a:r>
          </a:p>
        </p:txBody>
      </p:sp>
      <p:pic>
        <p:nvPicPr>
          <p:cNvPr id="8" name="Obrázek 7" descr="Obsah obrázku obraz, kůň, mytologie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D27C2654-E97B-CA80-0694-65C28FD11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82" y="1708784"/>
            <a:ext cx="5255312" cy="35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6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20DD3-23B7-C0E0-8C87-A18950B1F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Antemurale</a:t>
            </a:r>
            <a:r>
              <a:rPr lang="cs-CZ" b="1" dirty="0"/>
              <a:t> </a:t>
            </a:r>
            <a:r>
              <a:rPr lang="cs-CZ" b="1" dirty="0" err="1"/>
              <a:t>Christianitatis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9538EA-E0BE-162F-2A5A-BB3A32C50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48175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Latinsky: „val křesťanství“ – metafora pro obránce Evropy.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Země jako Uhry, Polsko nebo Chorvatsko se prezentovaly jako štít proti Turkům.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Tím si zajišťovaly uznání a podporu ze strany Západu.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Turek byl v tomto obraze vždy nepřítel, který ohrožuje víru.</a:t>
            </a:r>
          </a:p>
        </p:txBody>
      </p:sp>
      <p:pic>
        <p:nvPicPr>
          <p:cNvPr id="5" name="Obrázek 4" descr="Obsah obrázku obraz, umění, mytologie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B8521966-6DC1-1DE0-271E-809825DD7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1270123"/>
            <a:ext cx="5544852" cy="39576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0E8647-479A-A4AD-3BDE-ACE2FB32C0FF}"/>
              </a:ext>
            </a:extLst>
          </p:cNvPr>
          <p:cNvSpPr txBox="1"/>
          <p:nvPr/>
        </p:nvSpPr>
        <p:spPr>
          <a:xfrm>
            <a:off x="5476875" y="531087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 err="1"/>
              <a:t>Antemurale</a:t>
            </a:r>
            <a:r>
              <a:rPr lang="cs-CZ" sz="1200" i="1" dirty="0"/>
              <a:t> </a:t>
            </a:r>
            <a:r>
              <a:rPr lang="cs-CZ" sz="1200" i="1" dirty="0" err="1"/>
              <a:t>Christianitatis</a:t>
            </a:r>
            <a:r>
              <a:rPr lang="cs-CZ" sz="1200" dirty="0"/>
              <a:t>, Ferdo </a:t>
            </a:r>
            <a:r>
              <a:rPr lang="cs-CZ" sz="1200" dirty="0" err="1"/>
              <a:t>Quiquerez</a:t>
            </a:r>
            <a:r>
              <a:rPr lang="cs-CZ" sz="1200" dirty="0"/>
              <a:t> 1892</a:t>
            </a:r>
          </a:p>
        </p:txBody>
      </p:sp>
    </p:spTree>
    <p:extLst>
      <p:ext uri="{BB962C8B-B14F-4D97-AF65-F5344CB8AC3E}">
        <p14:creationId xmlns:p14="http://schemas.microsoft.com/office/powerpoint/2010/main" val="314092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D2083-40A7-A140-35AA-5E00CDF5A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Proměna obrazu v 18. století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802581-0FEE-F6DD-6290-EF1AD1084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83608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18. století Osmanská říše postupně slábne.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Turek už není tak velká vojenská hrozba jako dřív.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Místo strachu se objevuje výsměch nebo posměšné zobrazování.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V karikaturách bývá Turek zobrazován jako slabý, směšný nebo líný.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B2064E9-540B-3CC5-5837-3C0FDCFCACB7}"/>
              </a:ext>
            </a:extLst>
          </p:cNvPr>
          <p:cNvSpPr txBox="1"/>
          <p:nvPr/>
        </p:nvSpPr>
        <p:spPr>
          <a:xfrm>
            <a:off x="5633272" y="5322874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/>
              <a:t>Osmanská armáda obléhá Vídeň</a:t>
            </a:r>
            <a:r>
              <a:rPr lang="cs-CZ" sz="1200" dirty="0"/>
              <a:t>, od Franse </a:t>
            </a:r>
            <a:r>
              <a:rPr lang="cs-CZ" sz="1200" dirty="0" err="1"/>
              <a:t>Geffelse</a:t>
            </a:r>
            <a:r>
              <a:rPr lang="cs-CZ" sz="1200" dirty="0"/>
              <a:t> mezi lety 1683 a 1694</a:t>
            </a:r>
          </a:p>
        </p:txBody>
      </p:sp>
      <p:pic>
        <p:nvPicPr>
          <p:cNvPr id="9" name="Obrázek 8" descr="Obsah obrázku obraz, obloha, kresba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5B817249-65FC-9EB6-5685-2145B2AB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73" y="1668557"/>
            <a:ext cx="5319558" cy="35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44512-4D84-4860-C938-17F6ADE6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Vznik přezdívky „nemocný muž Evropy“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2C33BC-E1B7-D09B-2849-6E2BBFCDF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78552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Tato přezdívka se začíná používat v 19. století.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 Turecka se stává objekt lítosti, ale i kritiky.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Evropa se cítí jako silnější a kulturně „lepší“.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Tato změna pomohla upevnit evropský pocit nadřazenosti.</a:t>
            </a:r>
          </a:p>
          <a:p>
            <a:endParaRPr lang="cs-CZ" dirty="0"/>
          </a:p>
        </p:txBody>
      </p:sp>
      <p:pic>
        <p:nvPicPr>
          <p:cNvPr id="5" name="Obrázek 4" descr="Obsah obrázku text, skica, oblečení, kresba&#10;&#10;Obsah vygenerovaný umělou inteligencí může být nesprávný.">
            <a:extLst>
              <a:ext uri="{FF2B5EF4-FFF2-40B4-BE49-F238E27FC236}">
                <a16:creationId xmlns:a16="http://schemas.microsoft.com/office/drawing/2014/main" id="{5CE5A4E6-1A8D-5FA6-2FBD-8117A06CC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06" y="1108662"/>
            <a:ext cx="3239187" cy="44943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E0C43D1-35B7-1A29-4745-4B4F2C848771}"/>
              </a:ext>
            </a:extLst>
          </p:cNvPr>
          <p:cNvSpPr txBox="1"/>
          <p:nvPr/>
        </p:nvSpPr>
        <p:spPr>
          <a:xfrm>
            <a:off x="7524406" y="567827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Karikatura z časopisu </a:t>
            </a:r>
            <a:r>
              <a:rPr lang="cs-CZ" sz="1200" i="1" dirty="0" err="1"/>
              <a:t>Punch</a:t>
            </a:r>
            <a:r>
              <a:rPr lang="cs-CZ" sz="1200" dirty="0"/>
              <a:t>, 1896</a:t>
            </a:r>
          </a:p>
        </p:txBody>
      </p:sp>
    </p:spTree>
    <p:extLst>
      <p:ext uri="{BB962C8B-B14F-4D97-AF65-F5344CB8AC3E}">
        <p14:creationId xmlns:p14="http://schemas.microsoft.com/office/powerpoint/2010/main" val="230440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F54A1-6A09-7950-C013-6FAA830A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Orientalismus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EFC822-C8E9-D366-48F0-17E569218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57725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Orientalismus je způsob, jakým Západ zobrazoval Východ.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Východ byl často vykreslován jako zaostalý, nebezpečný nebo divný.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Pomocí těchto představ si Evropa potvrzovala vlastní identitu.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Turek je jedním z typických příkladů tohoto přístupu.</a:t>
            </a:r>
          </a:p>
        </p:txBody>
      </p:sp>
      <p:pic>
        <p:nvPicPr>
          <p:cNvPr id="11" name="Obrázek 10" descr="Obsah obrázku obraz, umění, mytologie, Výtvarné umění&#10;&#10;Obsah vygenerovaný umělou inteligencí může být nesprávný.">
            <a:extLst>
              <a:ext uri="{FF2B5EF4-FFF2-40B4-BE49-F238E27FC236}">
                <a16:creationId xmlns:a16="http://schemas.microsoft.com/office/drawing/2014/main" id="{1C84157B-EE34-FCAA-81D2-7DD6AC03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86" y="1567028"/>
            <a:ext cx="5530433" cy="35513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5E43F00-0EA7-67E5-81C0-B6DB25297A3B}"/>
              </a:ext>
            </a:extLst>
          </p:cNvPr>
          <p:cNvSpPr txBox="1"/>
          <p:nvPr/>
        </p:nvSpPr>
        <p:spPr>
          <a:xfrm>
            <a:off x="5633086" y="522313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/>
              <a:t>Egyptské tažení </a:t>
            </a:r>
            <a:r>
              <a:rPr lang="cs-CZ" sz="1200" dirty="0"/>
              <a:t>roku 1798 pod velením Bonaparta, Léon </a:t>
            </a:r>
            <a:r>
              <a:rPr lang="cs-CZ" sz="1200" dirty="0" err="1"/>
              <a:t>Cogniet</a:t>
            </a:r>
            <a:r>
              <a:rPr lang="cs-CZ" sz="1200" dirty="0"/>
              <a:t> 1835</a:t>
            </a:r>
          </a:p>
        </p:txBody>
      </p:sp>
    </p:spTree>
    <p:extLst>
      <p:ext uri="{BB962C8B-B14F-4D97-AF65-F5344CB8AC3E}">
        <p14:creationId xmlns:p14="http://schemas.microsoft.com/office/powerpoint/2010/main" val="2366861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21E226-A0DF-2593-9A71-C8670C0B7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-283464"/>
            <a:ext cx="9692640" cy="1325562"/>
          </a:xfrm>
        </p:spPr>
        <p:txBody>
          <a:bodyPr>
            <a:normAutofit/>
          </a:bodyPr>
          <a:lstStyle/>
          <a:p>
            <a:r>
              <a:rPr lang="cs-CZ" sz="36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Aktivní role Turků</a:t>
            </a:r>
            <a:endParaRPr lang="cs-CZ" sz="7200" dirty="0"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BA170B-02F3-E196-148D-7F18BDF20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5676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Osmané nebyli jen pasivní postavy v evropské představivosti.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Sami vedli diplomacii, zakládali velvyslanectví a uzavírali aliance.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Využívali rozporů mezi evropskými státy.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Turek nebyl jen „obrazem“, ale i skutečným hráčem v politice.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F8FE8A0-34D9-CA45-7310-AA43916609CF}"/>
              </a:ext>
            </a:extLst>
          </p:cNvPr>
          <p:cNvSpPr txBox="1"/>
          <p:nvPr/>
        </p:nvSpPr>
        <p:spPr>
          <a:xfrm>
            <a:off x="5468247" y="5430458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i="1" dirty="0"/>
              <a:t>Ahmed III přijímá poselstvo Charlese de Ferriola</a:t>
            </a:r>
            <a:r>
              <a:rPr lang="es-ES" sz="1200" dirty="0"/>
              <a:t>, Jean-Baptiste van Mour 1699</a:t>
            </a:r>
          </a:p>
        </p:txBody>
      </p:sp>
      <p:pic>
        <p:nvPicPr>
          <p:cNvPr id="7" name="Obrázek 6" descr="Obsah obrázku obraz, umění, muzeum, Výtvarné umění&#10;&#10;Obsah vygenerovaný umělou inteligencí může být nesprávný.">
            <a:extLst>
              <a:ext uri="{FF2B5EF4-FFF2-40B4-BE49-F238E27FC236}">
                <a16:creationId xmlns:a16="http://schemas.microsoft.com/office/drawing/2014/main" id="{36CD779A-58B2-A2A2-FEBA-15AD56BE4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47" y="1336667"/>
            <a:ext cx="5618471" cy="399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08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4402A9-F6DA-A7E5-5A6F-C939D4F57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cs-CZ" b="1" dirty="0"/>
              <a:t>Přežití stereotypů do moderní 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917605-32BE-877C-39CF-E2F6B487F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968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 po zániku Osmanské říše přetrvávají staré představy.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 novinách, knihách i filmech se často objevují podobné obrazy.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 Turky se spojují představy o islámu, zaostalosti, hrozbě.</a:t>
            </a:r>
          </a:p>
        </p:txBody>
      </p:sp>
      <p:pic>
        <p:nvPicPr>
          <p:cNvPr id="5" name="Obrázek 4" descr="Obsah obrázku skica, muž, kresba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EEF9E907-F084-97B2-CA84-81A0A9D02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22" y="1691322"/>
            <a:ext cx="4197477" cy="334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68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F5A35-0E30-0980-D92F-C09894B45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Shrnutí hlavních bodů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F0931-4049-F733-2185-FE285944E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Obraz Turka v evropské imaginaci nevznikl náhodou – formoval se ve specifickém historickém kontextu, především ve chvílích konfliktu, napětí a kulturní nejistoty.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Ve středověku a novověku byl Turek vnímán jako hrozba – nepřítel křesťanství, vetřelec z Východu, symbol strachu a chaosu.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Tento obraz se šířil přes populární média té doby – letáky, kramářské písně, literaturu i výtvarné umění.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Měl hlubokou náboženskou a ideologickou funkci – mobilizovat, sjednocovat, varovat.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Orientalismus jako teoretický rámec pomáhá vysvětlit, proč byl Turek často zobrazován jako exotický, barbarský a nepochopitelný.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Zároveň však byl tento obraz proměnlivý – ve chvíli, kdy Osmanská říše slábla, přestával být Turek hrozbou a stával se spíše předmětem posměchu, karikatury nebo soucitu.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 moderní době tyto staré představy nezmizely – přežívají ve stereotypním vnímání muslimů, migrantů nebo východních společností.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Obraz Turka se tak stal kulturním archetypem – dlouhodobě zakořeněným vzorcem myšlení, který ovlivňuje evropské chápání sebe sama i druhých.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Tento archetyp plní důležitou psychologickou funkci: pomáhá Evropanům definovat, kdo jsou – tím, že říkají, kdo nejsou.</a:t>
            </a:r>
          </a:p>
        </p:txBody>
      </p:sp>
    </p:spTree>
    <p:extLst>
      <p:ext uri="{BB962C8B-B14F-4D97-AF65-F5344CB8AC3E}">
        <p14:creationId xmlns:p14="http://schemas.microsoft.com/office/powerpoint/2010/main" val="748814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B3A993-C563-2794-1861-ED956FAF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0"/>
            <a:ext cx="9692640" cy="1325562"/>
          </a:xfrm>
        </p:spPr>
        <p:txBody>
          <a:bodyPr/>
          <a:lstStyle/>
          <a:p>
            <a:r>
              <a:rPr lang="cs-CZ" b="1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8511A6-BD45-EF14-6E75-49A3BFD3E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/>
              <a:t>HOP: Historie – Otázky – Problémy.</a:t>
            </a:r>
            <a:r>
              <a:rPr lang="cs-CZ" dirty="0"/>
              <a:t> Kříž versus půlměsíc: literární a umělecká tvorba jako prostor střetů mezi křesťanstvím a islámem. </a:t>
            </a:r>
            <a:r>
              <a:rPr lang="cs-CZ" i="1" dirty="0"/>
              <a:t>Historie – Otázky – Problémy</a:t>
            </a:r>
            <a:r>
              <a:rPr lang="cs-CZ" dirty="0"/>
              <a:t>, 2014, roč. 6, č. 2.</a:t>
            </a:r>
          </a:p>
          <a:p>
            <a:pPr>
              <a:buNone/>
            </a:pPr>
            <a:r>
              <a:rPr lang="cs-CZ" b="1" dirty="0"/>
              <a:t>JEZERNIK, Božidar (</a:t>
            </a:r>
            <a:r>
              <a:rPr lang="cs-CZ" b="1" dirty="0" err="1"/>
              <a:t>ed</a:t>
            </a:r>
            <a:r>
              <a:rPr lang="cs-CZ" b="1" dirty="0"/>
              <a:t>.).</a:t>
            </a:r>
            <a:r>
              <a:rPr lang="cs-CZ" dirty="0"/>
              <a:t> </a:t>
            </a:r>
            <a:r>
              <a:rPr lang="cs-CZ" i="1" dirty="0" err="1"/>
              <a:t>Imagining</a:t>
            </a:r>
            <a:r>
              <a:rPr lang="cs-CZ" i="1" dirty="0"/>
              <a:t> ‘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Turk</a:t>
            </a:r>
            <a:r>
              <a:rPr lang="cs-CZ" i="1" dirty="0"/>
              <a:t>’</a:t>
            </a:r>
            <a:r>
              <a:rPr lang="cs-CZ" dirty="0"/>
              <a:t>. Cambridge: Cambridge </a:t>
            </a:r>
            <a:r>
              <a:rPr lang="cs-CZ" dirty="0" err="1"/>
              <a:t>Scholars</a:t>
            </a:r>
            <a:r>
              <a:rPr lang="cs-CZ" dirty="0"/>
              <a:t> </a:t>
            </a:r>
            <a:r>
              <a:rPr lang="cs-CZ" dirty="0" err="1"/>
              <a:t>Publishing</a:t>
            </a:r>
            <a:r>
              <a:rPr lang="cs-CZ" dirty="0"/>
              <a:t>, 2010. – Slovinsky: </a:t>
            </a:r>
            <a:r>
              <a:rPr lang="cs-CZ" i="1" dirty="0" err="1"/>
              <a:t>Imaginarni</a:t>
            </a:r>
            <a:r>
              <a:rPr lang="cs-CZ" i="1" dirty="0"/>
              <a:t> „Turek“</a:t>
            </a:r>
            <a:r>
              <a:rPr lang="cs-CZ" dirty="0"/>
              <a:t>. </a:t>
            </a:r>
            <a:r>
              <a:rPr lang="cs-CZ" dirty="0" err="1"/>
              <a:t>Ljubljana</a:t>
            </a:r>
            <a:r>
              <a:rPr lang="cs-CZ" dirty="0"/>
              <a:t>: </a:t>
            </a:r>
            <a:r>
              <a:rPr lang="cs-CZ" dirty="0" err="1"/>
              <a:t>Zavod</a:t>
            </a:r>
            <a:r>
              <a:rPr lang="cs-CZ" dirty="0"/>
              <a:t> </a:t>
            </a:r>
            <a:r>
              <a:rPr lang="cs-CZ" dirty="0" err="1"/>
              <a:t>Republike</a:t>
            </a:r>
            <a:r>
              <a:rPr lang="cs-CZ" dirty="0"/>
              <a:t> </a:t>
            </a:r>
            <a:r>
              <a:rPr lang="cs-CZ" dirty="0" err="1"/>
              <a:t>Slovenije</a:t>
            </a:r>
            <a:r>
              <a:rPr lang="cs-CZ" dirty="0"/>
              <a:t> za </a:t>
            </a:r>
            <a:r>
              <a:rPr lang="cs-CZ" dirty="0" err="1"/>
              <a:t>šolstvo</a:t>
            </a:r>
            <a:r>
              <a:rPr lang="cs-CZ" dirty="0"/>
              <a:t>, 2012.</a:t>
            </a:r>
          </a:p>
          <a:p>
            <a:pPr>
              <a:buNone/>
            </a:pPr>
            <a:r>
              <a:rPr lang="cs-CZ" b="1" dirty="0"/>
              <a:t>JEZERNIK, Božidar.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Imagining</a:t>
            </a:r>
            <a:r>
              <a:rPr lang="cs-CZ" dirty="0"/>
              <a:t> „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Turk</a:t>
            </a:r>
            <a:r>
              <a:rPr lang="cs-CZ" dirty="0"/>
              <a:t>“. In: </a:t>
            </a:r>
            <a:r>
              <a:rPr lang="cs-CZ" i="1" dirty="0" err="1"/>
              <a:t>Aspen</a:t>
            </a:r>
            <a:r>
              <a:rPr lang="cs-CZ" i="1" dirty="0"/>
              <a:t> Institute </a:t>
            </a:r>
            <a:r>
              <a:rPr lang="cs-CZ" i="1" dirty="0" err="1"/>
              <a:t>Central</a:t>
            </a:r>
            <a:r>
              <a:rPr lang="cs-CZ" i="1" dirty="0"/>
              <a:t> </a:t>
            </a:r>
            <a:r>
              <a:rPr lang="cs-CZ" i="1" dirty="0" err="1"/>
              <a:t>Europe</a:t>
            </a:r>
            <a:r>
              <a:rPr lang="cs-CZ" dirty="0"/>
              <a:t> [online], </a:t>
            </a:r>
            <a:r>
              <a:rPr lang="cs-CZ" dirty="0" err="1"/>
              <a:t>Articles</a:t>
            </a:r>
            <a:r>
              <a:rPr lang="cs-CZ" dirty="0"/>
              <a:t>, 14. 3. 2017. Praha: </a:t>
            </a:r>
            <a:r>
              <a:rPr lang="cs-CZ" dirty="0" err="1"/>
              <a:t>Aspen</a:t>
            </a:r>
            <a:r>
              <a:rPr lang="cs-CZ" dirty="0"/>
              <a:t> Institute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. Dostupné z: https://www.aspeninstitutece.org/</a:t>
            </a:r>
            <a:r>
              <a:rPr lang="cs-CZ" dirty="0" err="1"/>
              <a:t>article</a:t>
            </a:r>
            <a:r>
              <a:rPr lang="cs-CZ" dirty="0"/>
              <a:t>/2017/</a:t>
            </a:r>
            <a:r>
              <a:rPr lang="cs-CZ" dirty="0" err="1"/>
              <a:t>the-politics-of-imagining-the-turk</a:t>
            </a:r>
            <a:r>
              <a:rPr lang="cs-CZ" dirty="0"/>
              <a:t>/.</a:t>
            </a:r>
          </a:p>
          <a:p>
            <a:pPr>
              <a:buNone/>
            </a:pPr>
            <a:r>
              <a:rPr lang="cs-CZ" b="1" dirty="0"/>
              <a:t>MALINIAK, Pavol.</a:t>
            </a:r>
            <a:r>
              <a:rPr lang="cs-CZ" dirty="0"/>
              <a:t> </a:t>
            </a:r>
            <a:r>
              <a:rPr lang="cs-CZ" i="1" dirty="0"/>
              <a:t>Turek na obzore (Z </a:t>
            </a:r>
            <a:r>
              <a:rPr lang="cs-CZ" i="1" dirty="0" err="1"/>
              <a:t>prameňov</a:t>
            </a:r>
            <a:r>
              <a:rPr lang="cs-CZ" i="1" dirty="0"/>
              <a:t> k </a:t>
            </a:r>
            <a:r>
              <a:rPr lang="cs-CZ" i="1" dirty="0" err="1"/>
              <a:t>uhorsko</a:t>
            </a:r>
            <a:r>
              <a:rPr lang="cs-CZ" i="1" dirty="0"/>
              <a:t>-osmanským </a:t>
            </a:r>
            <a:r>
              <a:rPr lang="cs-CZ" i="1" dirty="0" err="1"/>
              <a:t>vzťahom</a:t>
            </a:r>
            <a:r>
              <a:rPr lang="cs-CZ" i="1" dirty="0"/>
              <a:t>)</a:t>
            </a:r>
            <a:r>
              <a:rPr lang="cs-CZ" dirty="0"/>
              <a:t>.</a:t>
            </a:r>
          </a:p>
          <a:p>
            <a:pPr>
              <a:buNone/>
            </a:pPr>
            <a:r>
              <a:rPr lang="cs-CZ" b="1" dirty="0"/>
              <a:t>PRAŽÁKOVÁ, Kateřina.</a:t>
            </a:r>
            <a:r>
              <a:rPr lang="cs-CZ" dirty="0"/>
              <a:t> Vyzvědači mezi křížem a půlměsícem: turecké nebezpečí z pohledu polského zpravodaje ve druhé polovině 16. století. </a:t>
            </a:r>
            <a:r>
              <a:rPr lang="cs-CZ" i="1" dirty="0"/>
              <a:t>Slovanský přehled: </a:t>
            </a:r>
            <a:r>
              <a:rPr lang="cs-CZ" i="1" dirty="0" err="1"/>
              <a:t>Review</a:t>
            </a:r>
            <a:r>
              <a:rPr lang="cs-CZ" i="1" dirty="0"/>
              <a:t>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Central</a:t>
            </a:r>
            <a:r>
              <a:rPr lang="cs-CZ" i="1" dirty="0"/>
              <a:t>, </a:t>
            </a:r>
            <a:r>
              <a:rPr lang="cs-CZ" i="1" dirty="0" err="1"/>
              <a:t>Eastern</a:t>
            </a:r>
            <a:r>
              <a:rPr lang="cs-CZ" i="1" dirty="0"/>
              <a:t> and </a:t>
            </a:r>
            <a:r>
              <a:rPr lang="cs-CZ" i="1" dirty="0" err="1"/>
              <a:t>Southeastern</a:t>
            </a:r>
            <a:r>
              <a:rPr lang="cs-CZ" i="1" dirty="0"/>
              <a:t> </a:t>
            </a:r>
            <a:r>
              <a:rPr lang="cs-CZ" i="1" dirty="0" err="1"/>
              <a:t>European</a:t>
            </a:r>
            <a:r>
              <a:rPr lang="cs-CZ" i="1" dirty="0"/>
              <a:t> </a:t>
            </a:r>
            <a:r>
              <a:rPr lang="cs-CZ" i="1" dirty="0" err="1"/>
              <a:t>History</a:t>
            </a:r>
            <a:r>
              <a:rPr lang="cs-CZ" dirty="0"/>
              <a:t>, 2008, roč. 94, č. 1, s. 93–107.</a:t>
            </a:r>
          </a:p>
          <a:p>
            <a:pPr>
              <a:buNone/>
            </a:pPr>
            <a:r>
              <a:rPr lang="cs-CZ" b="1" dirty="0"/>
              <a:t>STRMISKA, Milan.</a:t>
            </a:r>
            <a:r>
              <a:rPr lang="cs-CZ" dirty="0"/>
              <a:t> Turek a osmanská expanze v chorvatské a srbské literatuře do poloviny 17. století. </a:t>
            </a:r>
            <a:r>
              <a:rPr lang="cs-CZ" i="1" dirty="0"/>
              <a:t>Studia </a:t>
            </a:r>
            <a:r>
              <a:rPr lang="cs-CZ" i="1" dirty="0" err="1"/>
              <a:t>historica</a:t>
            </a:r>
            <a:r>
              <a:rPr lang="cs-CZ" i="1" dirty="0"/>
              <a:t> Brunensia</a:t>
            </a:r>
            <a:r>
              <a:rPr lang="cs-CZ" dirty="0"/>
              <a:t>, 2011, roč. 58, č. 2, s. 35–49.</a:t>
            </a:r>
          </a:p>
          <a:p>
            <a:pPr marL="0" indent="0">
              <a:buNone/>
            </a:pPr>
            <a:r>
              <a:rPr lang="cs-CZ" b="1" dirty="0"/>
              <a:t>THEILIG, Stephan.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Imaging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Ottomans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Context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Turkish</a:t>
            </a:r>
            <a:r>
              <a:rPr lang="cs-CZ" dirty="0"/>
              <a:t> </a:t>
            </a:r>
            <a:r>
              <a:rPr lang="cs-CZ" dirty="0" err="1"/>
              <a:t>Wars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16th to 18th </a:t>
            </a:r>
            <a:r>
              <a:rPr lang="cs-CZ" dirty="0" err="1"/>
              <a:t>Century</a:t>
            </a:r>
            <a:r>
              <a:rPr lang="cs-CZ" dirty="0"/>
              <a:t>. </a:t>
            </a:r>
            <a:r>
              <a:rPr lang="cs-CZ" i="1" dirty="0" err="1"/>
              <a:t>Cahiers</a:t>
            </a:r>
            <a:r>
              <a:rPr lang="cs-CZ" i="1" dirty="0"/>
              <a:t> de la </a:t>
            </a:r>
            <a:r>
              <a:rPr lang="cs-CZ" i="1" dirty="0" err="1"/>
              <a:t>Méditerranée</a:t>
            </a:r>
            <a:r>
              <a:rPr lang="cs-CZ" dirty="0"/>
              <a:t>, 2011, č. 83, s. 61–68. Dostupné z: https://journals.openedition.org/</a:t>
            </a:r>
            <a:r>
              <a:rPr lang="cs-CZ" dirty="0" err="1"/>
              <a:t>cdlm</a:t>
            </a:r>
            <a:r>
              <a:rPr lang="cs-CZ" dirty="0"/>
              <a:t>/6081?lang=en.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9467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8C34E-5611-9AC8-28BB-710515D0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 referátu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02707B-6907-8AFA-6BA9-4B9989504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Ukázat, jak byl Turek v evropské kultuře konstruován jako Jiný.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Zaměřit se na období od středověku po 18. století.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Analyzovat, jaké funkce měl tento obraz a jak se proměňoval.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210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D51199-DA1B-0A20-D277-22A8F697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-239772"/>
            <a:ext cx="9692640" cy="1325562"/>
          </a:xfrm>
        </p:spPr>
        <p:txBody>
          <a:bodyPr/>
          <a:lstStyle/>
          <a:p>
            <a:r>
              <a:rPr lang="cs-CZ" b="1" dirty="0"/>
              <a:t>Proč právě „Turek“?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74D301-4DAA-584C-070C-9DE689775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0808" cy="487692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 dějinách Evropy se často vytvářel rozdíl mezi „námi“ a „těmi druhými“.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Za „jiné“ byli považováni lidé, kteří se lišili náboženstvím, kulturou nebo původem.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Turek se stal typickým příkladem někoho, kdo byl vnímaný jako odlišný, neevropský a nebezpečný.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Tento obraz vznikal dlouho a měl vliv na kulturu, politiku i každodenní život.</a:t>
            </a:r>
          </a:p>
          <a:p>
            <a:endParaRPr lang="cs-CZ" sz="2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1B1F22-6211-FC85-6995-20B0A7DD4E2A}"/>
              </a:ext>
            </a:extLst>
          </p:cNvPr>
          <p:cNvSpPr txBox="1"/>
          <p:nvPr/>
        </p:nvSpPr>
        <p:spPr>
          <a:xfrm>
            <a:off x="6076401" y="5302182"/>
            <a:ext cx="6094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/>
              <a:t>Král Vladislav III. Polský v bitvě u Varny</a:t>
            </a:r>
            <a:r>
              <a:rPr lang="cs-CZ" sz="1200" dirty="0"/>
              <a:t>,  Jan </a:t>
            </a:r>
            <a:r>
              <a:rPr lang="cs-CZ" sz="1200" dirty="0" err="1"/>
              <a:t>Matejk</a:t>
            </a:r>
            <a:r>
              <a:rPr lang="en-US" sz="1200" dirty="0"/>
              <a:t>o 1879</a:t>
            </a:r>
            <a:endParaRPr lang="cs-CZ" sz="1200" dirty="0"/>
          </a:p>
        </p:txBody>
      </p:sp>
      <p:pic>
        <p:nvPicPr>
          <p:cNvPr id="17" name="Obrázek 16" descr="Obsah obrázku umění, obraz, kresba, Akrylová barva&#10;&#10;Obsah vygenerovaný umělou inteligencí může být nesprávný.">
            <a:extLst>
              <a:ext uri="{FF2B5EF4-FFF2-40B4-BE49-F238E27FC236}">
                <a16:creationId xmlns:a16="http://schemas.microsoft.com/office/drawing/2014/main" id="{7E863EAC-6581-1505-AC20-430BF5AE9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3931"/>
            <a:ext cx="5124115" cy="31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16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961EE-62CB-18A5-6AEA-F890B390E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-171699"/>
            <a:ext cx="9692640" cy="13255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/>
              <a:t>Kdo byli „ti druzí“?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5256A1-20F7-3DAB-2BE0-60CD9A192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4776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Evropané se často dívají na svět optikou „my“ a „oni“.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„My“ = křesťanská, evropská civilizace; „oni“ = jiní, cizí, někdy nepochopení.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Jiní mohli být muslimové, židé, pohané, ale i sousední národy.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Turek se stal výrazným symbolem této odlišnosti – jak v myšlení, tak v kultuře.</a:t>
            </a:r>
          </a:p>
        </p:txBody>
      </p:sp>
      <p:pic>
        <p:nvPicPr>
          <p:cNvPr id="4" name="Obrázek 3" descr="Obsah obrázku text, mapa&#10;&#10;Obsah vygenerovaný umělou inteligencí může být nesprávný.">
            <a:extLst>
              <a:ext uri="{FF2B5EF4-FFF2-40B4-BE49-F238E27FC236}">
                <a16:creationId xmlns:a16="http://schemas.microsoft.com/office/drawing/2014/main" id="{C6B17F27-3200-BAFF-723C-2910C3B90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17" y="1941966"/>
            <a:ext cx="5321828" cy="38458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777222-4242-AB2F-13F9-710C0034D7CB}"/>
              </a:ext>
            </a:extLst>
          </p:cNvPr>
          <p:cNvSpPr txBox="1"/>
          <p:nvPr/>
        </p:nvSpPr>
        <p:spPr>
          <a:xfrm>
            <a:off x="5888717" y="6038463"/>
            <a:ext cx="55138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/>
              <a:t>Europa </a:t>
            </a:r>
            <a:r>
              <a:rPr lang="cs-CZ" sz="1200" i="1" dirty="0" err="1"/>
              <a:t>regina</a:t>
            </a:r>
            <a:r>
              <a:rPr lang="cs-CZ" sz="1200" dirty="0"/>
              <a:t> v </a:t>
            </a:r>
            <a:r>
              <a:rPr lang="cs-CZ" sz="1200" i="1" dirty="0"/>
              <a:t>Itinerariu </a:t>
            </a:r>
            <a:r>
              <a:rPr lang="cs-CZ" sz="1200" i="1" dirty="0" err="1"/>
              <a:t>Sacrae</a:t>
            </a:r>
            <a:r>
              <a:rPr lang="cs-CZ" sz="1200" i="1" dirty="0"/>
              <a:t> </a:t>
            </a:r>
            <a:r>
              <a:rPr lang="cs-CZ" sz="1200" i="1" dirty="0" err="1"/>
              <a:t>Scripturae</a:t>
            </a:r>
            <a:r>
              <a:rPr lang="cs-CZ" sz="1200" dirty="0"/>
              <a:t> Heinricha </a:t>
            </a:r>
            <a:r>
              <a:rPr lang="cs-CZ" sz="1200" dirty="0" err="1"/>
              <a:t>Büntingse</a:t>
            </a:r>
            <a:r>
              <a:rPr lang="cs-CZ" sz="1200" dirty="0"/>
              <a:t> 1582</a:t>
            </a:r>
          </a:p>
        </p:txBody>
      </p:sp>
    </p:spTree>
    <p:extLst>
      <p:ext uri="{BB962C8B-B14F-4D97-AF65-F5344CB8AC3E}">
        <p14:creationId xmlns:p14="http://schemas.microsoft.com/office/powerpoint/2010/main" val="300048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E3B23-2418-2E70-7327-1B16706E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-207765"/>
            <a:ext cx="9692640" cy="1325562"/>
          </a:xfrm>
        </p:spPr>
        <p:txBody>
          <a:bodyPr/>
          <a:lstStyle/>
          <a:p>
            <a:pPr>
              <a:buNone/>
            </a:pPr>
            <a:r>
              <a:rPr lang="cs-CZ" b="1" dirty="0"/>
              <a:t>Historický začátek nepřátelství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B71F53-46C6-51EB-FF63-5B3D6913C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7656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Rok 1453: pád Konstantinopole, konec Byzantské říše.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Osmanská říše se stává silnou mocností na jihovýchodě Evropy.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V křesťanské Evropě vzniká představa, že Turek je nepřítel víry a civilizace.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Mnoho lidí začíná vnímat Turky jako hrozbu pro samotnou existenci Evropy.</a:t>
            </a:r>
          </a:p>
        </p:txBody>
      </p:sp>
      <p:pic>
        <p:nvPicPr>
          <p:cNvPr id="5" name="Obrázek 4" descr="Obsah obrázku obraz, umění, kůň, kresba&#10;&#10;Obsah vygenerovaný umělou inteligencí může být nesprávný.">
            <a:extLst>
              <a:ext uri="{FF2B5EF4-FFF2-40B4-BE49-F238E27FC236}">
                <a16:creationId xmlns:a16="http://schemas.microsoft.com/office/drawing/2014/main" id="{C1A9088F-4303-B324-4166-4181A9EF0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19" y="1757134"/>
            <a:ext cx="3211319" cy="43513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118C9A-70E5-9488-A83E-DDF21734398C}"/>
              </a:ext>
            </a:extLst>
          </p:cNvPr>
          <p:cNvSpPr txBox="1"/>
          <p:nvPr/>
        </p:nvSpPr>
        <p:spPr>
          <a:xfrm>
            <a:off x="6556403" y="6174284"/>
            <a:ext cx="54588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i="1" dirty="0"/>
              <a:t>Vstup </a:t>
            </a:r>
            <a:r>
              <a:rPr lang="cs-CZ" sz="1200" i="1" dirty="0" err="1"/>
              <a:t>Mehmeda</a:t>
            </a:r>
            <a:r>
              <a:rPr lang="cs-CZ" sz="1200" i="1" dirty="0"/>
              <a:t> II. do Konstantinopole</a:t>
            </a:r>
            <a:r>
              <a:rPr lang="cs-CZ" sz="1200" dirty="0"/>
              <a:t>, </a:t>
            </a:r>
            <a:r>
              <a:rPr lang="cs-CZ" sz="1200" dirty="0" err="1"/>
              <a:t>Fausto</a:t>
            </a:r>
            <a:r>
              <a:rPr lang="cs-CZ" sz="1200" dirty="0"/>
              <a:t> </a:t>
            </a:r>
            <a:r>
              <a:rPr lang="cs-CZ" sz="1200" dirty="0" err="1"/>
              <a:t>Zonaro</a:t>
            </a:r>
            <a:r>
              <a:rPr lang="en-US" sz="1200" dirty="0"/>
              <a:t> 1907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98326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25B32-E296-ED6A-B210-DE306C3F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73152"/>
            <a:ext cx="9692640" cy="1325562"/>
          </a:xfrm>
        </p:spPr>
        <p:txBody>
          <a:bodyPr/>
          <a:lstStyle/>
          <a:p>
            <a:r>
              <a:rPr lang="cs-CZ" b="1" dirty="0"/>
              <a:t>Osmanská říše v roce 1683</a:t>
            </a:r>
          </a:p>
        </p:txBody>
      </p:sp>
      <p:pic>
        <p:nvPicPr>
          <p:cNvPr id="7" name="Obrázek 6" descr="Obsah obrázku text, mapa, atlas&#10;&#10;Obsah vygenerovaný umělou inteligencí může být nesprávný.">
            <a:extLst>
              <a:ext uri="{FF2B5EF4-FFF2-40B4-BE49-F238E27FC236}">
                <a16:creationId xmlns:a16="http://schemas.microsoft.com/office/drawing/2014/main" id="{322A4594-59EE-3EED-D4E4-E47CFD7D7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005" y="1417764"/>
            <a:ext cx="5375973" cy="50609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297D308-9551-D732-73B2-E35111801950}"/>
              </a:ext>
            </a:extLst>
          </p:cNvPr>
          <p:cNvSpPr txBox="1"/>
          <p:nvPr/>
        </p:nvSpPr>
        <p:spPr>
          <a:xfrm>
            <a:off x="2963005" y="6478739"/>
            <a:ext cx="6105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b="1" dirty="0"/>
              <a:t>Zdroj</a:t>
            </a:r>
            <a:r>
              <a:rPr lang="en-US" sz="1000" b="1" dirty="0"/>
              <a:t>: Medium (2022)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731898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F98E18-052E-63AD-54E1-824FB9DAC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Jak se tvoří stereotyp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93154C-D23A-0A5E-8D38-06D9A7AC0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83024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Stereotyp = zjednodušená a často zkreslená představa o nějaké skupině.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Turek byl zobrazován jako krutý, divoký, nečestný a nebezpečný.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V lidech to vyvolávalo strach, ale také posilovalo pocit sounáležitosti s křesťanskou Evropou.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dirty="0"/>
              <a:t>Turek přestává být vnímán jako konkrétní osoba – stává se symbolem všeho „neevropského“.</a:t>
            </a:r>
          </a:p>
        </p:txBody>
      </p:sp>
      <p:pic>
        <p:nvPicPr>
          <p:cNvPr id="10" name="Obrázek 9" descr="Obsah obrázku obraz, kresba, oblečení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EAB1180F-DD44-6FE1-5BDF-9CE5F5CE5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494" y="1178875"/>
            <a:ext cx="4922373" cy="43513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2F8ADCC-84B5-5993-14F0-6305211BEE66}"/>
              </a:ext>
            </a:extLst>
          </p:cNvPr>
          <p:cNvSpPr txBox="1"/>
          <p:nvPr/>
        </p:nvSpPr>
        <p:spPr>
          <a:xfrm>
            <a:off x="5746494" y="5679125"/>
            <a:ext cx="5257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i="1" dirty="0"/>
              <a:t>Následky bitvy u </a:t>
            </a:r>
            <a:r>
              <a:rPr lang="cs-CZ" sz="1400" i="1" dirty="0" err="1"/>
              <a:t>Nikopole</a:t>
            </a:r>
            <a:r>
              <a:rPr lang="cs-CZ" sz="1400" i="1" dirty="0"/>
              <a:t>: Masakr křesťanů jako pomsta za masakr v </a:t>
            </a:r>
            <a:r>
              <a:rPr lang="cs-CZ" sz="1400" i="1" dirty="0" err="1"/>
              <a:t>Rahově</a:t>
            </a:r>
            <a:r>
              <a:rPr lang="cs-CZ" sz="1400" dirty="0"/>
              <a:t>, Jean </a:t>
            </a:r>
            <a:r>
              <a:rPr lang="cs-CZ" sz="1400" dirty="0" err="1"/>
              <a:t>Froissart</a:t>
            </a:r>
            <a:r>
              <a:rPr lang="cs-CZ" sz="1400" dirty="0"/>
              <a:t> 14</a:t>
            </a:r>
            <a:r>
              <a:rPr lang="en-US" sz="1400" dirty="0"/>
              <a:t>0</a:t>
            </a:r>
            <a:r>
              <a:rPr lang="cs-CZ" sz="1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98182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28CFE-E7F7-0309-6BF2-E3E208BFF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Tisková propaganda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B4D732-452A-F6BB-FC18-2EEC1CE96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38472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 bitvách proti Turkům vznikaly letáky, které popisovaly hrůzné události.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Často v nich byly výjevy násilí, útoků na kostely nebo zabíjení civilistů.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Takové zprávy posilovaly obraz Turka jako nepřítele a budily emoce.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Lidé se měli obávat a současně se spojit ve jménu obrany víry.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29F296E-1875-9F75-6B4D-EE866F00E26C}"/>
              </a:ext>
            </a:extLst>
          </p:cNvPr>
          <p:cNvSpPr txBox="1"/>
          <p:nvPr/>
        </p:nvSpPr>
        <p:spPr>
          <a:xfrm>
            <a:off x="6361559" y="5690673"/>
            <a:ext cx="43826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Originální tisky ze 16. století uložené v Maďarském národním muzeu zobrazují tureckého bojovníka, jak zabíjí děti</a:t>
            </a:r>
          </a:p>
        </p:txBody>
      </p:sp>
      <p:pic>
        <p:nvPicPr>
          <p:cNvPr id="11" name="Obrázek 10" descr="Obsah obrázku kresba, skica, ilustrace, Perokresba&#10;&#10;Obsah vygenerovaný umělou inteligencí může být nesprávný.">
            <a:extLst>
              <a:ext uri="{FF2B5EF4-FFF2-40B4-BE49-F238E27FC236}">
                <a16:creationId xmlns:a16="http://schemas.microsoft.com/office/drawing/2014/main" id="{81EA6E87-7982-9011-49A5-0A76324A9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59" y="1131623"/>
            <a:ext cx="3338177" cy="44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39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63BF92-F01E-042D-CF1D-8880AAF94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Kramářské písně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4120BC-5B7F-2D5E-7B5D-DDB90B6C5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7112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Písně byly velmi rozšířené, zpívaly se na trzích, poutích a mezi lidmi.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Často měly náboženský obsah – Turek jako trest za hříchy křesťanů.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Obsahovaly výzvy k pokání, víře a jednotě proti „nevěřícím“.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Tyto písně lidem pomáhaly chápat události kolem sebe a vytvářely společné myšlení.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9D4DC5-1627-395F-3C13-F94578EBB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649" y="931760"/>
            <a:ext cx="3972479" cy="47060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1A904C5-C12D-8E04-C230-86F901FD7EF7}"/>
              </a:ext>
            </a:extLst>
          </p:cNvPr>
          <p:cNvSpPr txBox="1"/>
          <p:nvPr/>
        </p:nvSpPr>
        <p:spPr>
          <a:xfrm>
            <a:off x="6957649" y="5695407"/>
            <a:ext cx="4678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Píseň o dobývání pevnosti </a:t>
            </a:r>
            <a:r>
              <a:rPr lang="cs-CZ" sz="1200" dirty="0" err="1"/>
              <a:t>Kanýže</a:t>
            </a:r>
            <a:r>
              <a:rPr lang="cs-CZ" sz="1200" dirty="0"/>
              <a:t>, Praha, </a:t>
            </a:r>
            <a:r>
              <a:rPr lang="cs-CZ" sz="1200" dirty="0" err="1"/>
              <a:t>Sixt</a:t>
            </a:r>
            <a:r>
              <a:rPr lang="cs-CZ" sz="1200" dirty="0"/>
              <a:t> Palma </a:t>
            </a:r>
            <a:r>
              <a:rPr lang="cs-CZ" sz="1200" dirty="0" err="1"/>
              <a:t>Močidlanský</a:t>
            </a:r>
            <a:r>
              <a:rPr lang="cs-CZ" sz="1200" dirty="0"/>
              <a:t>,</a:t>
            </a:r>
            <a:r>
              <a:rPr lang="en-US" sz="1200" dirty="0"/>
              <a:t> </a:t>
            </a:r>
            <a:r>
              <a:rPr lang="cs-CZ" sz="1200" dirty="0"/>
              <a:t>1601</a:t>
            </a:r>
          </a:p>
        </p:txBody>
      </p:sp>
    </p:spTree>
    <p:extLst>
      <p:ext uri="{BB962C8B-B14F-4D97-AF65-F5344CB8AC3E}">
        <p14:creationId xmlns:p14="http://schemas.microsoft.com/office/powerpoint/2010/main" val="1667916757"/>
      </p:ext>
    </p:extLst>
  </p:cSld>
  <p:clrMapOvr>
    <a:masterClrMapping/>
  </p:clrMapOvr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203</TotalTime>
  <Words>1424</Words>
  <Application>Microsoft Office PowerPoint</Application>
  <PresentationFormat>Širokoúhlá obrazovka</PresentationFormat>
  <Paragraphs>112</Paragraphs>
  <Slides>19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Aptos</vt:lpstr>
      <vt:lpstr>Arial</vt:lpstr>
      <vt:lpstr>Century Schoolbook</vt:lpstr>
      <vt:lpstr>Times New Roman</vt:lpstr>
      <vt:lpstr>Wingdings 2</vt:lpstr>
      <vt:lpstr>Pohled</vt:lpstr>
      <vt:lpstr>Jiní v evropské imaginaci: příklad Turků</vt:lpstr>
      <vt:lpstr>Cíl referátu </vt:lpstr>
      <vt:lpstr>Proč právě „Turek“?</vt:lpstr>
      <vt:lpstr>Kdo byli „ti druzí“?</vt:lpstr>
      <vt:lpstr>Historický začátek nepřátelství</vt:lpstr>
      <vt:lpstr>Osmanská říše v roce 1683</vt:lpstr>
      <vt:lpstr>Jak se tvoří stereotyp </vt:lpstr>
      <vt:lpstr>Tisková propaganda </vt:lpstr>
      <vt:lpstr>Kramářské písně </vt:lpstr>
      <vt:lpstr>Polský a uherský pohled </vt:lpstr>
      <vt:lpstr>Balkánský pohled </vt:lpstr>
      <vt:lpstr>Antemurale Christianitatis </vt:lpstr>
      <vt:lpstr>Proměna obrazu v 18. století </vt:lpstr>
      <vt:lpstr>Vznik přezdívky „nemocný muž Evropy“ </vt:lpstr>
      <vt:lpstr>Orientalismus </vt:lpstr>
      <vt:lpstr>Aktivní role Turků</vt:lpstr>
      <vt:lpstr>Přežití stereotypů do moderní doby</vt:lpstr>
      <vt:lpstr>Shrnutí hlavních bodů 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Shlykov Nikita (S-PEF)</dc:creator>
  <cp:lastModifiedBy>Shlykov Nikita (S-PEF)</cp:lastModifiedBy>
  <cp:revision>11</cp:revision>
  <dcterms:created xsi:type="dcterms:W3CDTF">2025-04-08T15:41:29Z</dcterms:created>
  <dcterms:modified xsi:type="dcterms:W3CDTF">2025-04-13T14:23:22Z</dcterms:modified>
</cp:coreProperties>
</file>