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5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23200-AA0B-C891-ECD5-93E7A5E778BD}" v="16" dt="2025-02-25T20:06:51.183"/>
    <p1510:client id="{D1EE895C-C3AB-2111-65DF-6783D3B58F32}" v="20" dt="2025-02-25T20:31:41.791"/>
    <p1510:client id="{E08443C2-1FE2-E846-86A5-15744E3B2BB3}" v="2" dt="2025-02-25T20:16:39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83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59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6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34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11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4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9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31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407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0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17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2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95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3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E669-836C-664A-9896-4CF268C8FD4B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3148E5-B74B-2149-A09A-5F2F4DF45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61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9C98F-9E74-1266-56E6-0368E1AC9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125" y="1399026"/>
            <a:ext cx="8131550" cy="2262781"/>
          </a:xfrm>
        </p:spPr>
        <p:txBody>
          <a:bodyPr>
            <a:normAutofit/>
          </a:bodyPr>
          <a:lstStyle/>
          <a:p>
            <a:r>
              <a:rPr lang="cs-CZ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Království Benin a Evropané 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B86BD0-79B8-F2E3-5F97-621C18340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543680"/>
            <a:ext cx="8131550" cy="1126283"/>
          </a:xfrm>
        </p:spPr>
        <p:txBody>
          <a:bodyPr>
            <a:normAutofit lnSpcReduction="10000"/>
          </a:bodyPr>
          <a:lstStyle/>
          <a:p>
            <a:r>
              <a:rPr lang="cs-CZ"/>
              <a:t>Natálie Zátková</a:t>
            </a:r>
          </a:p>
          <a:p>
            <a:r>
              <a:rPr lang="cs-CZ"/>
              <a:t>Eva Vostárková</a:t>
            </a:r>
          </a:p>
          <a:p>
            <a:r>
              <a:rPr lang="cs-CZ"/>
              <a:t>Pavlína </a:t>
            </a:r>
            <a:r>
              <a:rPr lang="cs-CZ" err="1"/>
              <a:t>Austová</a:t>
            </a:r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6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4AC2B-EB07-B4A2-C6F5-C6EF1A8B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Britská koloniální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31F71-D6EB-7A18-BD1C-D545693C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404040"/>
                </a:solidFill>
                <a:ea typeface="+mn-lt"/>
                <a:cs typeface="+mn-lt"/>
              </a:rPr>
              <a:t>Mise byla složena z osmi evropských důstojníků a více než 200 neozbrojených afrických vojáků, přičemž se zbraně měly skrývat v zavazadlech, což podcenilo riziko ozbrojeného střetu.</a:t>
            </a:r>
            <a:endParaRPr lang="cs-CZ"/>
          </a:p>
          <a:p>
            <a:r>
              <a:rPr lang="cs-CZ">
                <a:solidFill>
                  <a:srgbClr val="404040"/>
                </a:solidFill>
                <a:ea typeface="+mn-lt"/>
                <a:cs typeface="+mn-lt"/>
              </a:rPr>
              <a:t>4. ledna 1897 zaútočily Beninské jednotky, složené převážně z pohraniční stráže a služebníků hodnostářů, na britskou expedici.</a:t>
            </a:r>
            <a:endParaRPr lang="cs-CZ"/>
          </a:p>
          <a:p>
            <a:r>
              <a:rPr lang="cs-CZ">
                <a:solidFill>
                  <a:srgbClr val="404040"/>
                </a:solidFill>
                <a:ea typeface="+mn-lt"/>
                <a:cs typeface="+mn-lt"/>
              </a:rPr>
              <a:t>Střet byl doprovázen masivním násilím, což vyústilo v chaotický boj a výrazné ztráty na obou stranách.</a:t>
            </a:r>
            <a:endParaRPr lang="cs-CZ">
              <a:solidFill>
                <a:srgbClr val="404040"/>
              </a:solidFill>
            </a:endParaRPr>
          </a:p>
          <a:p>
            <a:r>
              <a:rPr lang="cs-CZ">
                <a:solidFill>
                  <a:srgbClr val="404040"/>
                </a:solidFill>
                <a:ea typeface="+mn-lt"/>
                <a:cs typeface="+mn-lt"/>
              </a:rPr>
              <a:t>Invaze vedla k masovému vysídlení obyvatel, rabování města a destrukci kulturních památek.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cs-CZ">
                <a:solidFill>
                  <a:srgbClr val="404040"/>
                </a:solidFill>
                <a:ea typeface="+mn-lt"/>
                <a:cs typeface="+mn-lt"/>
              </a:rPr>
              <a:t>Královský palác – symbol kulturní a politické identity – byl poškozen a částečně zničen.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endParaRPr lang="cs-CZ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solidFill>
                <a:srgbClr val="404040"/>
              </a:solidFill>
            </a:endParaRPr>
          </a:p>
          <a:p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25170-25C5-263E-27CD-5E50BC59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/>
              <a:t>Britská koloniální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E6B06-A181-0A65-7F9D-D4664EA1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ea typeface="+mn-lt"/>
                <a:cs typeface="+mn-lt"/>
              </a:rPr>
              <a:t>Požáry, které následovaly, trvaly několik dní a ještě více přispěly k chaosu a devastaci.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Britská expediční armáda odvezla přibližně 2400 uměleckých artefaktů (bronzy, reliéfy, sochy), čímž došlo k nenahraditelné ztrátě kulturního dědictví.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Masivní násilí, oběti a destrukce zanechaly hluboké psychické jizvy jak u přeživších, tak v kolektivní paměti komunity, což se projevovalo ve změně identity a kulturních tradic.</a:t>
            </a:r>
            <a:endParaRPr lang="cs-CZ"/>
          </a:p>
          <a:p>
            <a:endParaRPr lang="cs-CZ"/>
          </a:p>
        </p:txBody>
      </p:sp>
      <p:pic>
        <p:nvPicPr>
          <p:cNvPr id="4" name="Obrázek 3" descr="undefined">
            <a:extLst>
              <a:ext uri="{FF2B5EF4-FFF2-40B4-BE49-F238E27FC236}">
                <a16:creationId xmlns:a16="http://schemas.microsoft.com/office/drawing/2014/main" id="{01BCE03F-8D0D-61E1-5904-6FA0ACA0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7305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19B962F-C095-CF2A-A9E5-D97D77C3C532}"/>
              </a:ext>
            </a:extLst>
          </p:cNvPr>
          <p:cNvSpPr txBox="1"/>
          <p:nvPr/>
        </p:nvSpPr>
        <p:spPr>
          <a:xfrm>
            <a:off x="8320348" y="6068605"/>
            <a:ext cx="34917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200" i="1">
                <a:ea typeface="+mn-lt"/>
                <a:cs typeface="+mn-lt"/>
              </a:rPr>
              <a:t>Oba </a:t>
            </a:r>
            <a:r>
              <a:rPr lang="cs-CZ" sz="1200" i="1" err="1">
                <a:ea typeface="+mn-lt"/>
                <a:cs typeface="+mn-lt"/>
              </a:rPr>
              <a:t>Ovoranmwen</a:t>
            </a:r>
            <a:r>
              <a:rPr lang="cs-CZ" sz="1200" i="1">
                <a:ea typeface="+mn-lt"/>
                <a:cs typeface="+mn-lt"/>
              </a:rPr>
              <a:t> v exilu na </a:t>
            </a:r>
            <a:r>
              <a:rPr lang="cs-CZ" sz="1200" i="1" err="1">
                <a:ea typeface="+mn-lt"/>
                <a:cs typeface="+mn-lt"/>
              </a:rPr>
              <a:t>Calabaru</a:t>
            </a:r>
            <a:r>
              <a:rPr lang="cs-CZ" sz="1200" i="1">
                <a:ea typeface="+mn-lt"/>
                <a:cs typeface="+mn-lt"/>
              </a:rPr>
              <a:t> v obklopení manželek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395402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38E88-192E-9E93-E328-81202970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 království Benin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C6E5C-01FA-835E-98A8-5B3B8E08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b="0" i="0" u="none" strike="noStrike" dirty="0">
                <a:effectLst/>
              </a:rPr>
              <a:t>Jedním z charakteristických rysů starého Beninského království jsou beninské bronzy</a:t>
            </a:r>
          </a:p>
          <a:p>
            <a:pPr algn="l"/>
            <a:r>
              <a:rPr lang="cs-CZ" b="0" i="0" u="none" strike="noStrike" dirty="0">
                <a:effectLst/>
              </a:rPr>
              <a:t>Beninské bronzy jsou souborem vysoce kvalitních odlitků z bronzu, mosazi a někdy i slonoviny, které vytvořili umělci z kmene Edo. Tato díla zahrnují sochy, reliéfy, plechy a další dekorativní předměty, které zdobily královský palác a veřejné prostory města Benin.</a:t>
            </a:r>
          </a:p>
          <a:p>
            <a:pPr algn="l"/>
            <a:r>
              <a:rPr lang="cs-CZ" b="0" i="0" u="none" strike="noStrike" dirty="0">
                <a:effectLst/>
              </a:rPr>
              <a:t>Bohužel, mnoho z těchto bronzů bylo vypleněno jak kolonizátory, tak průzkumníky. Většina z nich se dnes nachází v Evropě</a:t>
            </a:r>
          </a:p>
          <a:p>
            <a:pPr algn="l"/>
            <a:r>
              <a:rPr lang="cs-CZ" b="0" i="0" u="none" strike="noStrike" dirty="0">
                <a:effectLst/>
              </a:rPr>
              <a:t>Dnes probíhají mezinárodní debaty o etice a právu na vrácení těchto kulturních artefaktů zpět do Nigérie. Mnohé instituce již zahájily procesy repatriace, avšak zůstává to složitá otázka spojená s historií kolonialismu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75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688B6-5A9B-95D6-01F5-9D9DA414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cs-CZ"/>
              <a:t>Umění království Benin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557768-A794-414E-E506-088F3FD7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Reliéfní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deska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odlévané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mosazi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zobrazující</a:t>
            </a:r>
            <a:r>
              <a:rPr lang="en-US">
                <a:ea typeface="+mn-lt"/>
                <a:cs typeface="+mn-lt"/>
              </a:rPr>
              <a:t> Oba (</a:t>
            </a:r>
            <a:r>
              <a:rPr lang="en-US" err="1">
                <a:ea typeface="+mn-lt"/>
                <a:cs typeface="+mn-lt"/>
              </a:rPr>
              <a:t>krále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při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obětování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leopardů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během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každoročního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obřadu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který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posiloval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mystické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schopnosti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zajišťoval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blahobyt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lidu</a:t>
            </a:r>
            <a:r>
              <a:rPr lang="en-US">
                <a:ea typeface="+mn-lt"/>
                <a:cs typeface="+mn-lt"/>
              </a:rPr>
              <a:t> Edo (The British Museum London - 1898)</a:t>
            </a:r>
          </a:p>
          <a:p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Odlévaná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mosazná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hlava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zobrazující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 Oba (</a:t>
            </a:r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oltář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76000"/>
                    <a:lumOff val="24000"/>
                  </a:schemeClr>
                </a:solidFill>
              </a:rPr>
              <a:t>předků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)</a:t>
            </a:r>
          </a:p>
          <a:p>
            <a:pPr lvl="1">
              <a:buFont typeface="Courier New" charset="2"/>
              <a:buChar char="o"/>
            </a:pPr>
            <a:r>
              <a:rPr lang="en-US">
                <a:solidFill>
                  <a:schemeClr val="tx1">
                    <a:lumMod val="76000"/>
                    <a:lumOff val="24000"/>
                  </a:schemeClr>
                </a:solidFill>
              </a:rPr>
              <a:t>19. </a:t>
            </a:r>
            <a:r>
              <a:rPr lang="en-US" err="1">
                <a:solidFill>
                  <a:schemeClr val="tx1">
                    <a:lumMod val="76000"/>
                    <a:lumOff val="24000"/>
                  </a:schemeClr>
                </a:solidFill>
              </a:rPr>
              <a:t>století</a:t>
            </a:r>
            <a:r>
              <a:rPr lang="en-US">
                <a:solidFill>
                  <a:schemeClr val="tx1">
                    <a:lumMod val="76000"/>
                    <a:lumOff val="24000"/>
                  </a:schemeClr>
                </a:solidFill>
              </a:rPr>
              <a:t>  </a:t>
            </a:r>
            <a:r>
              <a:rPr lang="en-US" sz="1400">
                <a:solidFill>
                  <a:schemeClr val="tx1">
                    <a:lumMod val="76000"/>
                    <a:lumOff val="24000"/>
                  </a:schemeClr>
                </a:solidFill>
              </a:rPr>
              <a:t>(</a:t>
            </a:r>
            <a:r>
              <a:rPr lang="en-US" sz="1600">
                <a:solidFill>
                  <a:schemeClr val="tx1">
                    <a:lumMod val="76000"/>
                    <a:lumOff val="24000"/>
                  </a:schemeClr>
                </a:solidFill>
              </a:rPr>
              <a:t>The Metropolitan Museum of Art, New York</a:t>
            </a:r>
            <a:r>
              <a:rPr lang="en-US">
                <a:solidFill>
                  <a:schemeClr val="tx1">
                    <a:lumMod val="76000"/>
                    <a:lumOff val="24000"/>
                  </a:schemeClr>
                </a:solidFill>
              </a:rPr>
              <a:t>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Zástupný obsah 6" descr="Obsah obrázku Artefakt, umění, Řezba, reliéf&#10;&#10;Obsah vygenerovaný umělou inteligencí může být nesprávný.">
            <a:extLst>
              <a:ext uri="{FF2B5EF4-FFF2-40B4-BE49-F238E27FC236}">
                <a16:creationId xmlns:a16="http://schemas.microsoft.com/office/drawing/2014/main" id="{3547398A-0811-D890-2266-69793EF5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2" b="-1"/>
          <a:stretch/>
        </p:blipFill>
        <p:spPr>
          <a:xfrm>
            <a:off x="8669126" y="645106"/>
            <a:ext cx="1767378" cy="2541577"/>
          </a:xfrm>
          <a:prstGeom prst="rect">
            <a:avLst/>
          </a:prstGeom>
        </p:spPr>
      </p:pic>
      <p:pic>
        <p:nvPicPr>
          <p:cNvPr id="12" name="Obrázek 11" descr="Obsah obrázku umění, Artefakt, socha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05A195F6-6043-CE15-470C-6690B9658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944" y="3351275"/>
            <a:ext cx="2077740" cy="2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8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25F8B3-D336-4308-C2BA-99C0174A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/>
              <a:t>Umění království Benin</a:t>
            </a: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987B26BE-23C8-6044-3D10-3A57BAA5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Bronzová</a:t>
            </a:r>
            <a:r>
              <a:rPr lang="en-US"/>
              <a:t> </a:t>
            </a:r>
            <a:r>
              <a:rPr lang="en-US" err="1"/>
              <a:t>maska</a:t>
            </a:r>
            <a:r>
              <a:rPr lang="en-US"/>
              <a:t> </a:t>
            </a:r>
          </a:p>
          <a:p>
            <a:r>
              <a:rPr lang="en-US" err="1">
                <a:latin typeface="Century Gothic"/>
                <a:ea typeface="Roboto Condensed"/>
                <a:cs typeface="Roboto Condensed"/>
              </a:rPr>
              <a:t>Bronzová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deska</a:t>
            </a:r>
            <a:r>
              <a:rPr lang="en-US">
                <a:latin typeface="Century Gothic"/>
                <a:ea typeface="Roboto Condensed"/>
                <a:cs typeface="Roboto Condensed"/>
              </a:rPr>
              <a:t> se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dvěma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válečníky</a:t>
            </a:r>
          </a:p>
          <a:p>
            <a:r>
              <a:rPr lang="en-US">
                <a:latin typeface="Century Gothic"/>
                <a:ea typeface="Roboto Condensed"/>
                <a:cs typeface="Roboto Condensed"/>
              </a:rPr>
              <a:t>Musee du Quai Branly et des Arts Premiers, Paris, France </a:t>
            </a:r>
            <a:endParaRPr lang="en-US">
              <a:latin typeface="Century Gothic"/>
            </a:endParaRPr>
          </a:p>
          <a:p>
            <a:endParaRPr lang="en-US">
              <a:ea typeface="Roboto Condensed"/>
              <a:cs typeface="Roboto Condensed"/>
            </a:endParaRPr>
          </a:p>
          <a:p>
            <a:endParaRPr lang="en-US"/>
          </a:p>
        </p:txBody>
      </p:sp>
      <p:pic>
        <p:nvPicPr>
          <p:cNvPr id="9" name="Obrázek 8" descr="Beninská deska se dvěma válečníky, Nigérie od School African">
            <a:extLst>
              <a:ext uri="{FF2B5EF4-FFF2-40B4-BE49-F238E27FC236}">
                <a16:creationId xmlns:a16="http://schemas.microsoft.com/office/drawing/2014/main" id="{B8018B05-D35D-1293-C96B-3F7B430B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08880"/>
            <a:ext cx="3394925" cy="4715173"/>
          </a:xfrm>
          <a:prstGeom prst="rect">
            <a:avLst/>
          </a:prstGeom>
        </p:spPr>
      </p:pic>
      <p:pic>
        <p:nvPicPr>
          <p:cNvPr id="7" name="Obrázek 6" descr="Maska, Benin (bronz) od African">
            <a:extLst>
              <a:ext uri="{FF2B5EF4-FFF2-40B4-BE49-F238E27FC236}">
                <a16:creationId xmlns:a16="http://schemas.microsoft.com/office/drawing/2014/main" id="{41CBC890-45B5-C6E5-4F34-C578BC04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84" b="-1"/>
          <a:stretch/>
        </p:blipFill>
        <p:spPr>
          <a:xfrm>
            <a:off x="8178194" y="825422"/>
            <a:ext cx="3394926" cy="4882089"/>
          </a:xfrm>
          <a:prstGeom prst="rect">
            <a:avLst/>
          </a:prstGeom>
        </p:spPr>
      </p:pic>
      <p:sp>
        <p:nvSpPr>
          <p:cNvPr id="68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CB435A-8CD9-6F23-8E54-3AF76113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/>
              <a:t>Umění království Benin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620A23-35FF-18EA-252A-189350E29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entury Gothic"/>
                <a:ea typeface="Roboto Condensed"/>
                <a:cs typeface="Roboto Condensed"/>
              </a:rPr>
              <a:t>Závěsná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maska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Idie</a:t>
            </a:r>
            <a:r>
              <a:rPr lang="en-US">
                <a:latin typeface="Century Gothic"/>
                <a:ea typeface="Roboto Condensed"/>
                <a:cs typeface="Roboto Condensed"/>
              </a:rPr>
              <a:t> ze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slonoviny</a:t>
            </a:r>
          </a:p>
          <a:p>
            <a:pPr lvl="1">
              <a:buFont typeface="Courier New" charset="2"/>
              <a:buChar char="o"/>
            </a:pPr>
            <a:r>
              <a:rPr lang="en-US">
                <a:latin typeface="Century Gothic"/>
                <a:ea typeface="Roboto Condensed"/>
                <a:cs typeface="Roboto Condensed"/>
              </a:rPr>
              <a:t>16.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století</a:t>
            </a:r>
            <a:r>
              <a:rPr lang="en-US">
                <a:latin typeface="Century Gothic"/>
                <a:ea typeface="Roboto Condensed"/>
                <a:cs typeface="Roboto Condensed"/>
              </a:rPr>
              <a:t>, </a:t>
            </a:r>
          </a:p>
          <a:p>
            <a:pPr lvl="1">
              <a:buFont typeface="Courier New" charset="2"/>
              <a:buChar char="o"/>
            </a:pPr>
            <a:r>
              <a:rPr lang="en-US">
                <a:latin typeface="Century Gothic"/>
                <a:ea typeface="Roboto Condensed"/>
                <a:cs typeface="Roboto Condensed"/>
              </a:rPr>
              <a:t>The Metropolitan Museum of Art, New York</a:t>
            </a:r>
            <a:endParaRPr lang="en-US"/>
          </a:p>
          <a:p>
            <a:r>
              <a:rPr lang="en-US" err="1">
                <a:latin typeface="Century Gothic"/>
                <a:ea typeface="Roboto Condensed"/>
                <a:cs typeface="Roboto Condensed"/>
              </a:rPr>
              <a:t>Pamětní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bronzová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hlava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královny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matky</a:t>
            </a:r>
            <a:r>
              <a:rPr lang="en-US">
                <a:latin typeface="Century Gothic"/>
                <a:ea typeface="Roboto Condensed"/>
                <a:cs typeface="Roboto Condensed"/>
              </a:rPr>
              <a:t> </a:t>
            </a:r>
          </a:p>
          <a:p>
            <a:pPr lvl="1">
              <a:buFont typeface="Courier New" charset="2"/>
              <a:buChar char="o"/>
            </a:pPr>
            <a:r>
              <a:rPr lang="en-US">
                <a:latin typeface="Century Gothic"/>
                <a:ea typeface="Roboto Condensed"/>
                <a:cs typeface="Roboto Condensed"/>
              </a:rPr>
              <a:t>16. </a:t>
            </a:r>
            <a:r>
              <a:rPr lang="en-US" err="1">
                <a:latin typeface="Century Gothic"/>
                <a:ea typeface="Roboto Condensed"/>
                <a:cs typeface="Roboto Condensed"/>
              </a:rPr>
              <a:t>století</a:t>
            </a:r>
            <a:r>
              <a:rPr lang="en-US">
                <a:latin typeface="Century Gothic"/>
                <a:ea typeface="Roboto Condensed"/>
                <a:cs typeface="Roboto Condensed"/>
              </a:rPr>
              <a:t>, </a:t>
            </a:r>
          </a:p>
          <a:p>
            <a:pPr lvl="1">
              <a:buFont typeface="Courier New" charset="2"/>
              <a:buChar char="o"/>
            </a:pPr>
            <a:r>
              <a:rPr lang="en-US">
                <a:latin typeface="Century Gothic"/>
                <a:ea typeface="Roboto Condensed"/>
                <a:cs typeface="Roboto Condensed"/>
              </a:rPr>
              <a:t>The British Museum, London</a:t>
            </a:r>
          </a:p>
        </p:txBody>
      </p:sp>
      <p:pic>
        <p:nvPicPr>
          <p:cNvPr id="5" name="Obrázek 4" descr="Maska s přívěskem Iyoba (královna matka). od Benin Benin">
            <a:extLst>
              <a:ext uri="{FF2B5EF4-FFF2-40B4-BE49-F238E27FC236}">
                <a16:creationId xmlns:a16="http://schemas.microsoft.com/office/drawing/2014/main" id="{9C40B4AB-0993-85C4-DACD-AB2DFE80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81" r="7156" b="1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6" name="Obrázek 5" descr="Hlava královny matky (bronzová) od Benin">
            <a:extLst>
              <a:ext uri="{FF2B5EF4-FFF2-40B4-BE49-F238E27FC236}">
                <a16:creationId xmlns:a16="http://schemas.microsoft.com/office/drawing/2014/main" id="{CF5C9D5C-1C03-EFFE-6F34-421736C8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3" r="3303" b="1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89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882E0-C68A-6152-114D-AE171B16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B5E1F-4153-E807-0666-35F58359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rgbClr val="13150D"/>
                </a:solidFill>
                <a:effectLst/>
                <a:latin typeface="Century Gothic"/>
              </a:rPr>
              <a:t>PŮTOVÁ, Barbora; SOUKUP, Václav. Kulturní kontakty a kolaps království Benin. </a:t>
            </a:r>
            <a:r>
              <a:rPr lang="cs-CZ" i="1">
                <a:solidFill>
                  <a:srgbClr val="13150D"/>
                </a:solidFill>
                <a:effectLst/>
                <a:latin typeface="Century Gothic"/>
              </a:rPr>
              <a:t>Historická sociologie: časopis pro historické sociální vědy </a:t>
            </a:r>
            <a:r>
              <a:rPr lang="cs-CZ">
                <a:solidFill>
                  <a:srgbClr val="13150D"/>
                </a:solidFill>
                <a:effectLst/>
                <a:latin typeface="Century Gothic"/>
              </a:rPr>
              <a:t>2015, č. 1, s. 75-94. Dostupné: https://karolinum.cz/data/</a:t>
            </a:r>
            <a:r>
              <a:rPr lang="cs-CZ" err="1">
                <a:solidFill>
                  <a:srgbClr val="13150D"/>
                </a:solidFill>
                <a:effectLst/>
                <a:latin typeface="Century Gothic"/>
              </a:rPr>
              <a:t>clanek</a:t>
            </a:r>
            <a:r>
              <a:rPr lang="cs-CZ">
                <a:solidFill>
                  <a:srgbClr val="13150D"/>
                </a:solidFill>
                <a:effectLst/>
                <a:latin typeface="Century Gothic"/>
              </a:rPr>
              <a:t>/1544/HS_1_2015_05_Putova.pdf.</a:t>
            </a:r>
          </a:p>
          <a:p>
            <a:pPr marL="0" indent="0">
              <a:buNone/>
            </a:pPr>
            <a:r>
              <a:rPr lang="cs-CZ">
                <a:solidFill>
                  <a:srgbClr val="13150D"/>
                </a:solidFill>
                <a:ea typeface="+mn-lt"/>
                <a:cs typeface="+mn-lt"/>
              </a:rPr>
              <a:t>PŮTOVÁ, Barbora. Vizuální reprezentace království Benin a jeho vládce: od období britské koloniální vlády až po současnost. </a:t>
            </a:r>
            <a:r>
              <a:rPr lang="cs-CZ" i="1">
                <a:solidFill>
                  <a:srgbClr val="13150D"/>
                </a:solidFill>
                <a:ea typeface="+mn-lt"/>
                <a:cs typeface="+mn-lt"/>
              </a:rPr>
              <a:t>Národopisná revue</a:t>
            </a:r>
            <a:r>
              <a:rPr lang="cs-CZ">
                <a:solidFill>
                  <a:srgbClr val="13150D"/>
                </a:solidFill>
                <a:ea typeface="+mn-lt"/>
                <a:cs typeface="+mn-lt"/>
              </a:rPr>
              <a:t>, roč. 24, č. 1 (2014), s. 32-45. Dostupné: https://revue.nulk.cz/narodopisna-revue-1-2014/.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5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42AD6-30FF-E7AC-FB7A-087CA4B8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Království Benin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05606-5CC9-3749-BBF4-6DEAAA47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95" y="1407584"/>
            <a:ext cx="8383588" cy="4027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i="0" u="none" strike="noStrike">
                <a:solidFill>
                  <a:srgbClr val="000000"/>
                </a:solidFill>
                <a:effectLst/>
              </a:rPr>
              <a:t>Lokalizace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: na území dnešní 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jihozápadní Nigérie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cs-CZ" sz="1700">
                <a:solidFill>
                  <a:srgbClr val="000000"/>
                </a:solidFill>
              </a:rPr>
              <a:t>Benin původně </a:t>
            </a:r>
            <a:r>
              <a:rPr lang="cs-CZ" sz="1700" b="1">
                <a:solidFill>
                  <a:srgbClr val="000000"/>
                </a:solidFill>
              </a:rPr>
              <a:t>malým městským státem, který obývali lidé z kmene Edo</a:t>
            </a:r>
            <a:r>
              <a:rPr lang="cs-CZ" sz="1700">
                <a:solidFill>
                  <a:srgbClr val="000000"/>
                </a:solidFill>
              </a:rPr>
              <a:t>.</a:t>
            </a:r>
            <a:endParaRPr lang="cs-CZ">
              <a:solidFill>
                <a:srgbClr val="000000"/>
              </a:solidFill>
            </a:endParaRPr>
          </a:p>
          <a:p>
            <a:r>
              <a:rPr lang="cs-CZ">
                <a:solidFill>
                  <a:srgbClr val="000000"/>
                </a:solidFill>
              </a:rPr>
              <a:t>J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edno z nejmocnějších a nejbohatších afrických impérií raného středověku</a:t>
            </a:r>
          </a:p>
          <a:p>
            <a:r>
              <a:rPr lang="cs-CZ">
                <a:solidFill>
                  <a:srgbClr val="000000"/>
                </a:solidFill>
              </a:rPr>
              <a:t>Vznik </a:t>
            </a:r>
            <a:r>
              <a:rPr lang="cs-CZ" b="1">
                <a:solidFill>
                  <a:srgbClr val="000000"/>
                </a:solidFill>
              </a:rPr>
              <a:t>centralizované vlády</a:t>
            </a:r>
            <a:r>
              <a:rPr lang="cs-CZ">
                <a:solidFill>
                  <a:srgbClr val="000000"/>
                </a:solidFill>
              </a:rPr>
              <a:t> byl postupný – nejprve zde vládli </a:t>
            </a:r>
            <a:r>
              <a:rPr lang="cs-CZ" b="1">
                <a:solidFill>
                  <a:srgbClr val="000000"/>
                </a:solidFill>
              </a:rPr>
              <a:t>kmenoví vůdci</a:t>
            </a:r>
            <a:r>
              <a:rPr lang="cs-CZ">
                <a:solidFill>
                  <a:srgbClr val="000000"/>
                </a:solidFill>
              </a:rPr>
              <a:t>, později se vytvořila </a:t>
            </a:r>
            <a:r>
              <a:rPr lang="cs-CZ" b="1">
                <a:solidFill>
                  <a:srgbClr val="000000"/>
                </a:solidFill>
              </a:rPr>
              <a:t>dynastie králů Oba</a:t>
            </a:r>
            <a:r>
              <a:rPr lang="cs-CZ">
                <a:solidFill>
                  <a:srgbClr val="000000"/>
                </a:solidFill>
              </a:rPr>
              <a:t>, kteří postupně rozšiřovali svou moc </a:t>
            </a:r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Hlavním městem bylo 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město Benin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, strategicky umístěné na obchodních trasách mezi vnitrozemím a pobřežím Atlantského oceánu​</a:t>
            </a:r>
            <a:endParaRPr lang="cs-CZ">
              <a:solidFill>
                <a:srgbClr val="000000"/>
              </a:solidFill>
            </a:endParaRPr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Král kmene Oba byl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Eweka</a:t>
            </a:r>
            <a:r>
              <a:rPr lang="cs-CZ">
                <a:solidFill>
                  <a:srgbClr val="000000"/>
                </a:solidFill>
              </a:rPr>
              <a:t> I., za jeho vlády měl být největší rozmach</a:t>
            </a:r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V roce 1897 zaniklo město jako nezávislý stát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DE6623-F7FB-BB56-62FD-90BBE55B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68" y="4713246"/>
            <a:ext cx="2157885" cy="21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B6E3-D9F0-1A2E-70A3-A047D986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303" y="-2208300"/>
            <a:ext cx="8911687" cy="128089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82ABD-46DE-6116-4563-43FD36EC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700" y="931780"/>
            <a:ext cx="8915400" cy="3777622"/>
          </a:xfrm>
        </p:spPr>
        <p:txBody>
          <a:bodyPr/>
          <a:lstStyle/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Benin vynikal nejen bohatou kulturou a uměním, ale také promyšlenou architekturou a městským plánováním. Opevnění města, známé jako Beninské opevnění, představovalo jeden z nejrozsáhlejších obranných systémů na světě a mělo údajně celkovou délku až kolem 16 000 km. </a:t>
            </a:r>
          </a:p>
          <a:p>
            <a:r>
              <a:rPr lang="cs-CZ">
                <a:solidFill>
                  <a:srgbClr val="000000"/>
                </a:solidFill>
              </a:rPr>
              <a:t>Byla zničena při kolonizaci Brity 1897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r>
              <a:rPr lang="cs-CZ" b="1" i="0" u="none" strike="noStrike">
                <a:solidFill>
                  <a:srgbClr val="000000"/>
                </a:solidFill>
                <a:effectLst/>
              </a:rPr>
              <a:t>Účel: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 Sloužilo jako ochrana proti nepřátelským útokům a zároveň symbolizovalo technologickou a organizační vyspělost Beninu.</a:t>
            </a: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D80FC7-5C9B-8467-3027-ABC03B3D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7" y="3455019"/>
            <a:ext cx="5952893" cy="31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F0885-E996-0292-7EC1-FCDFBD96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kontakt s Evropany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65EE8-1AD8-9398-CCAF-D59BC0CB3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15.století, kdy se na pobřeží vylodili Portugalci </a:t>
            </a:r>
          </a:p>
          <a:p>
            <a:r>
              <a:rPr lang="cs-CZ">
                <a:solidFill>
                  <a:srgbClr val="000000"/>
                </a:solidFill>
                <a:effectLst/>
              </a:rPr>
              <a:t>První prokazatelná návštěva - </a:t>
            </a:r>
            <a:r>
              <a:rPr lang="cs-CZ" err="1">
                <a:solidFill>
                  <a:srgbClr val="000000"/>
                </a:solidFill>
                <a:effectLst/>
              </a:rPr>
              <a:t>Ruy</a:t>
            </a:r>
            <a:r>
              <a:rPr lang="cs-CZ">
                <a:solidFill>
                  <a:srgbClr val="000000"/>
                </a:solidFill>
                <a:effectLst/>
              </a:rPr>
              <a:t> de </a:t>
            </a:r>
            <a:r>
              <a:rPr lang="cs-CZ" err="1">
                <a:solidFill>
                  <a:srgbClr val="000000"/>
                </a:solidFill>
                <a:effectLst/>
              </a:rPr>
              <a:t>Sequeira</a:t>
            </a:r>
            <a:r>
              <a:rPr lang="cs-CZ">
                <a:solidFill>
                  <a:srgbClr val="000000"/>
                </a:solidFill>
                <a:effectLst/>
              </a:rPr>
              <a:t> údajně vstoupil do území Beninu kolem roku 1472. První oficiální návštěva beninského královského dvora se pak konala v roce 1484, kdy portugalský diplomat </a:t>
            </a:r>
            <a:r>
              <a:rPr lang="cs-CZ" err="1">
                <a:solidFill>
                  <a:srgbClr val="000000"/>
                </a:solidFill>
                <a:effectLst/>
              </a:rPr>
              <a:t>Afonso</a:t>
            </a:r>
            <a:r>
              <a:rPr lang="cs-CZ">
                <a:solidFill>
                  <a:srgbClr val="000000"/>
                </a:solidFill>
                <a:effectLst/>
              </a:rPr>
              <a:t> de </a:t>
            </a:r>
            <a:r>
              <a:rPr lang="cs-CZ" err="1">
                <a:solidFill>
                  <a:srgbClr val="000000"/>
                </a:solidFill>
                <a:effectLst/>
              </a:rPr>
              <a:t>Paiva</a:t>
            </a:r>
            <a:r>
              <a:rPr lang="cs-CZ">
                <a:solidFill>
                  <a:srgbClr val="000000"/>
                </a:solidFill>
                <a:effectLst/>
              </a:rPr>
              <a:t> zahájil obchodní a kulturní kontakty mezi Beninem a Evropou.</a:t>
            </a:r>
            <a:endParaRPr lang="cs-CZ"/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Portugalští obchodníci zahájili 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obchod s pepřem, slonovinou a textiliemi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, přičemž Benin získával evropské zbraně a další výrobky​</a:t>
            </a:r>
          </a:p>
          <a:p>
            <a:r>
              <a:rPr lang="cs-CZ">
                <a:solidFill>
                  <a:srgbClr val="000000"/>
                </a:solidFill>
              </a:rPr>
              <a:t>Původní obyvatelé vnímali 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Portugalce jako 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posly boha moří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Olokuna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, což vedlo k zobrazení Portugalců v beninském umění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9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8F93E-2055-6642-A139-7E2DF11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Otroctví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1C645-D947-9861-6249-869C09FD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Otroctví zde existovalo ještě před příchodem Evropanů</a:t>
            </a:r>
          </a:p>
          <a:p>
            <a:r>
              <a:rPr lang="cs-CZ">
                <a:solidFill>
                  <a:srgbClr val="000000"/>
                </a:solidFill>
              </a:rPr>
              <a:t>Při příchodu Portugalců 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se do obchodu začaly zapojovat masivní transakce s lidskou silou.</a:t>
            </a:r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Masivní vývoz otroků měl devastující demografické i sociální dopady. Za čtyři staletí odhadují historici, že z oblasti zálivu Benin bylo vyvezeno až kolem 2 milionů lidí. Tento masivní export vedl rozkladu sociálních struktur a narušení rodinných vztahů, což přispělo k ekonomické stagnaci a utrpení místních komunit</a:t>
            </a:r>
          </a:p>
          <a:p>
            <a:r>
              <a:rPr lang="cs-CZ" b="0" i="0" u="none" strike="noStrike">
                <a:solidFill>
                  <a:srgbClr val="000000"/>
                </a:solidFill>
                <a:effectLst/>
              </a:rPr>
              <a:t>Po roce 1516 zakázal beninský oba (král) vývoz mužských otroků, protože se obával, že by v říši mohl brzy nastat nedostatek pracovní síly. I tak se v 17. století obchod s otroky v Beninu znovu rozšířil.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4FAF41-6C5B-2CCA-506D-23FE2ED93CAF}"/>
              </a:ext>
            </a:extLst>
          </p:cNvPr>
          <p:cNvSpPr txBox="1"/>
          <p:nvPr/>
        </p:nvSpPr>
        <p:spPr>
          <a:xfrm>
            <a:off x="2380343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726EB7-EF44-53B8-40A7-E98FCC46D5EF}"/>
              </a:ext>
            </a:extLst>
          </p:cNvPr>
          <p:cNvSpPr txBox="1"/>
          <p:nvPr/>
        </p:nvSpPr>
        <p:spPr>
          <a:xfrm>
            <a:off x="-4296229" y="162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96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2363B-A66F-FF8C-00D4-BDDC2326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Britská koloniální expanze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88836-EC5D-F690-B500-5158156E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Na sklonku 19. století trpělo království Benin vnitřními spory o následnictví, což vedlo k občanským válkám a oslabení centrální moci.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Oslabená vojenská a politická kontrola umožnila, aby se rozsah ovládaného území postupně zmenšoval.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Tato vnitřní nestabilita vytvářela zranitelnost vůči vnějším tlakům evropských mocností.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16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67B31-2E5B-2FCE-A15F-F2744B21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Britská koloniální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CF14D-35C6-125D-18D5-F703A21EA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>
                <a:ea typeface="+mn-lt"/>
                <a:cs typeface="+mn-lt"/>
              </a:rPr>
              <a:t>Berlínská konference (1884–1885):</a:t>
            </a:r>
            <a:endParaRPr lang="cs-CZ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Na konferenci, iniciované Otto von Bismarckem, bylo rozhodnuto, že dolní Niger a Benin spadají do britské sféry vlivu.</a:t>
            </a:r>
          </a:p>
          <a:p>
            <a:pPr lvl="1"/>
            <a:r>
              <a:rPr lang="cs-CZ">
                <a:ea typeface="+mn-lt"/>
                <a:cs typeface="+mn-lt"/>
              </a:rPr>
              <a:t>Toto rozhodnutí poskytlo Velké Británii právní oporu pro další diplomatické a vojenské zásahy.</a:t>
            </a:r>
          </a:p>
          <a:p>
            <a:pPr lvl="1"/>
            <a:r>
              <a:rPr lang="cs-CZ">
                <a:ea typeface="+mn-lt"/>
                <a:cs typeface="+mn-lt"/>
              </a:rPr>
              <a:t>Zásadní bylo i formulování politiky, že evropské nároky na africká území musí být podloženy více než pouze neformálním vlivem, který měly dříve např.: Portugalsko.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Britský diplomat a orientalista Richard Francis Burton při své návštěvě Beninu popsal království jako místo, které </a:t>
            </a:r>
            <a:r>
              <a:rPr lang="cs-CZ" i="1">
                <a:ea typeface="+mn-lt"/>
                <a:cs typeface="+mn-lt"/>
              </a:rPr>
              <a:t>„čpí krví“</a:t>
            </a:r>
            <a:r>
              <a:rPr lang="cs-CZ">
                <a:ea typeface="+mn-lt"/>
                <a:cs typeface="+mn-lt"/>
              </a:rPr>
              <a:t> a nad ním </a:t>
            </a:r>
            <a:r>
              <a:rPr lang="cs-CZ" i="1">
                <a:ea typeface="+mn-lt"/>
                <a:cs typeface="+mn-lt"/>
              </a:rPr>
              <a:t>„vznáší se stín smrti“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Jeho ostré formulace a popis pozůstatků lidských obětí podél cest vedoucích k paláci utvářely negativní obraz Beninu v očích Evropanů.</a:t>
            </a:r>
            <a:endParaRPr lang="cs-CZ"/>
          </a:p>
          <a:p>
            <a:pPr marL="0" indent="0">
              <a:buNone/>
            </a:pPr>
            <a:endParaRPr lang="cs-CZ"/>
          </a:p>
          <a:p>
            <a:pPr lvl="1"/>
            <a:endParaRPr lang="cs-CZ"/>
          </a:p>
          <a:p>
            <a:pPr marL="457200" lvl="1" indent="0"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5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D15E9-4C75-C0B6-694A-60C6DF54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Britská koloniální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1C25B-13F4-83F5-EDE0-3D03501FD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Britský vicekonzul Henry Lionel </a:t>
            </a:r>
            <a:r>
              <a:rPr lang="cs-CZ" err="1">
                <a:ea typeface="+mn-lt"/>
                <a:cs typeface="+mn-lt"/>
              </a:rPr>
              <a:t>Gallwey</a:t>
            </a:r>
            <a:r>
              <a:rPr lang="cs-CZ">
                <a:ea typeface="+mn-lt"/>
                <a:cs typeface="+mn-lt"/>
              </a:rPr>
              <a:t> byl vyslán, aby přesvědčil beninského oba </a:t>
            </a:r>
            <a:r>
              <a:rPr lang="cs-CZ" err="1">
                <a:ea typeface="+mn-lt"/>
                <a:cs typeface="+mn-lt"/>
              </a:rPr>
              <a:t>Ovonramwena</a:t>
            </a:r>
            <a:r>
              <a:rPr lang="cs-CZ">
                <a:ea typeface="+mn-lt"/>
                <a:cs typeface="+mn-lt"/>
              </a:rPr>
              <a:t> o zavedení volného obchodu.</a:t>
            </a:r>
            <a:endParaRPr lang="cs-CZ"/>
          </a:p>
          <a:p>
            <a:r>
              <a:rPr lang="cs-CZ" err="1">
                <a:ea typeface="+mn-lt"/>
                <a:cs typeface="+mn-lt"/>
              </a:rPr>
              <a:t>Gallwey</a:t>
            </a:r>
            <a:r>
              <a:rPr lang="cs-CZ">
                <a:ea typeface="+mn-lt"/>
                <a:cs typeface="+mn-lt"/>
              </a:rPr>
              <a:t> předložil smlouvu, která obsahovala několik nevýhodných ustanovení – například vyhrazení „teritoria řeky Benin a země </a:t>
            </a:r>
            <a:r>
              <a:rPr lang="cs-CZ" err="1">
                <a:ea typeface="+mn-lt"/>
                <a:cs typeface="+mn-lt"/>
              </a:rPr>
              <a:t>Jekeri</a:t>
            </a:r>
            <a:r>
              <a:rPr lang="cs-CZ">
                <a:ea typeface="+mn-lt"/>
                <a:cs typeface="+mn-lt"/>
              </a:rPr>
              <a:t>“ pro britskou výsost a požadavek, aby místní hodnostáři aktivně spolupracovali s britským konzulátem při prosazování „komerčního zájmu a obecného pokroku civilizace“.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Beninský oba nejprve smlouvu podepsal, ale po zjištění, že jde o klamnou lstí, odmítl její další plnění a vydal vyhlášku omezující vstup britských úředníků a obchodníků.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07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B0FB-6A1C-79CE-0433-55DFD0FC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Britská koloniální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A09760-8D8C-0039-9FD8-5B7EEB54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 období 1892–1896 rostl tlak ze strany evropských obchodníků, kteří chtěli prosadit pravidla volného obchodu.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Tato snaha znamenala ohrožení tradičního obchodního monopolu beninského vladaře, který si sám určoval podmínky pro zahraniční obchod.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Rozpor mezi tradičními obchodními praktikami a evropskými zájmy dále prohluboval napětí v království.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 neúspěšných diplomatických pokusech se britský konzul James Phillips rozhodl prosadit britské zájmy silou.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Jeho mise měla za cíl sesadit beninského oba a nahradit ho správou, která by umožnila kontrolu nad obchodními transakcemi a zdroji na území království.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73182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1268</Words>
  <Application>Microsoft Office PowerPoint</Application>
  <PresentationFormat>Širokoúhlá obrazovka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Roboto Condensed</vt:lpstr>
      <vt:lpstr>Wingdings 3</vt:lpstr>
      <vt:lpstr>Stébla</vt:lpstr>
      <vt:lpstr>Království Benin a Evropané </vt:lpstr>
      <vt:lpstr>Království Benin </vt:lpstr>
      <vt:lpstr>Prezentace aplikace PowerPoint</vt:lpstr>
      <vt:lpstr>První kontakt s Evropany</vt:lpstr>
      <vt:lpstr>Otroctví</vt:lpstr>
      <vt:lpstr>Britská koloniální expanze</vt:lpstr>
      <vt:lpstr>Britská koloniální expanze</vt:lpstr>
      <vt:lpstr>Britská koloniální expanze</vt:lpstr>
      <vt:lpstr>Britská koloniální expanze</vt:lpstr>
      <vt:lpstr>Britská koloniální expanze</vt:lpstr>
      <vt:lpstr>Britská koloniální expanze</vt:lpstr>
      <vt:lpstr>Umění království Benin</vt:lpstr>
      <vt:lpstr>Umění království Benin</vt:lpstr>
      <vt:lpstr>Umění království Benin</vt:lpstr>
      <vt:lpstr>Umění království Benin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Zátková Natálie (S-PEF)</dc:creator>
  <cp:lastModifiedBy>Austová Pavlína (S-PEF)</cp:lastModifiedBy>
  <cp:revision>3</cp:revision>
  <dcterms:created xsi:type="dcterms:W3CDTF">2025-02-22T12:48:28Z</dcterms:created>
  <dcterms:modified xsi:type="dcterms:W3CDTF">2025-02-26T09:39:42Z</dcterms:modified>
</cp:coreProperties>
</file>