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A32FD-7C98-8F4A-A4BD-7A46F2590356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DCE26-594C-8841-8E76-A56277E72D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32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DCE26-594C-8841-8E76-A56277E72DE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35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5E869-7D5D-DCD1-3994-3D54634DE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8C08D7-AACF-29D3-7344-29D454758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572620-AB12-A6D4-55A4-82B4C48C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007-3CF2-394B-9866-548C574FD46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ECAAA-1FE1-A7D7-7A50-89E935F1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78323A-B124-4539-B1C0-AFA05309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68A-8742-BB4F-B021-59F414D24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75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3420-1F98-08D2-DE2A-BD6D1BDD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517208-B486-19ED-3AE2-7CB856BCA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E2FBFA-C44E-5C58-7480-1D300A9F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007-3CF2-394B-9866-548C574FD46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EB00EF-A256-F104-1244-3A3C8FCE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2A472F-5D31-885D-13D3-D967836F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68A-8742-BB4F-B021-59F414D24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01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F7ABA70-AF49-7643-3B56-A83F2B00F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C15DC55-8FCF-3973-9368-AC90D6CF3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4E157E-1C18-E7E7-D4AF-90EC22C6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007-3CF2-394B-9866-548C574FD46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400743-04F6-85BE-84E1-E80B5CC9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33E93D-09E2-FD98-63E1-33CC7F1D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68A-8742-BB4F-B021-59F414D24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8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47586-51B3-12A3-86EE-963ABC18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737DBE-B354-B309-30C8-A6AEF1955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6D7D97-1D78-2911-B143-E118ADAF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007-3CF2-394B-9866-548C574FD46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F101DA-5530-CCC2-F3AD-9EB9BF76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6ECBC3-1E3D-A62D-95CB-469D9901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68A-8742-BB4F-B021-59F414D24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10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39705-A973-E305-D2DC-4EC471C0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2982A6-592F-136F-4F30-1D166BE7E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118E9C-6B9A-801C-E8A5-6C78313A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007-3CF2-394B-9866-548C574FD46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85A994-87B3-5881-4096-F1D09CB7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063DF0-9F45-CDC7-A6BD-0CF35FEA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68A-8742-BB4F-B021-59F414D24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0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EBB3E-2F87-B8B0-19B0-0608E01D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B787A9-6897-E844-629D-B4F856335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71DF19-89C4-FA82-82D7-D02DC1577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79C721-E281-2766-F54F-D35774F8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007-3CF2-394B-9866-548C574FD46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13B210-455B-69D9-B6A1-D8E4CA8D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BF502E-2E5B-6CA0-5081-E8B03F15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68A-8742-BB4F-B021-59F414D24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77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8893A-6AD9-DCE8-FED4-06F8000C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3064E9-319C-BAD4-1646-09EE397B8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6B212C-0837-CA74-2D4C-4483620AC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493E07-FB1B-66D4-27CA-8A4C4EF56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A7F90D-25F7-E584-D4C0-4B0C44158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5C254CB-0075-563B-6B9A-1C6D4958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007-3CF2-394B-9866-548C574FD46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2817194-3D3A-89E2-775F-25A9F1B9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70B026C-04E5-FDBA-853A-EED93634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68A-8742-BB4F-B021-59F414D24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60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335E5-068E-C478-8046-0DDCBCE1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69DCA0-C069-82EC-E1CC-48B2770B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007-3CF2-394B-9866-548C574FD46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B757FA-060F-4953-2220-B8A10067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71B938-A0E1-8028-C172-F560A18F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68A-8742-BB4F-B021-59F414D24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8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0C9D27A-A3BE-6349-CA44-D0C2CCE1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007-3CF2-394B-9866-548C574FD46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CFD89E1-781D-9D8F-A07C-033302EC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9837FB-DC13-5E22-CAF4-A98A4854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68A-8742-BB4F-B021-59F414D24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7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7E6F3-6FD0-4070-FBC6-F84E8041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3B056-C766-99B4-7133-4D4C7A85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1F5ED2-6627-3649-45B2-33979C4E5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B2E2E6-8725-30B1-40C3-741F41B44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007-3CF2-394B-9866-548C574FD46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AEF2F8-9F44-C810-D735-4DE0B399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6AEDC3-2A5B-98C1-35B9-E7E2F5B3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68A-8742-BB4F-B021-59F414D24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94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36F6E-9428-712D-C3CC-35C4377E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6173014-E0FD-7004-F2B4-BD217DF0A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4F97D6-316F-5D7A-6834-60F50D285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60B5B6-0676-B550-8B57-05397910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007-3CF2-394B-9866-548C574FD46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5C429B-F49F-6319-1B10-A1E7AEF0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EC87A8-F4BB-D387-6F31-73A081D6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2868A-8742-BB4F-B021-59F414D24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09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0424F3-5D08-7F7C-5DDC-1B7BFB3C8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63296A-4D5C-E67E-8585-EE522FCAD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6590A3-35D8-949D-9F27-BE84B36E0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1BE007-3CF2-394B-9866-548C574FD46E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9331D2-B7BC-A17E-2B6E-964FD041C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95B8D2-3C53-E47D-E681-09C874B1E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2868A-8742-BB4F-B021-59F414D244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04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6" descr="Discover the Geography of New Caledonia | New Caledonia Tourism: The  official website for tourism in New Caledonia">
            <a:extLst>
              <a:ext uri="{FF2B5EF4-FFF2-40B4-BE49-F238E27FC236}">
                <a16:creationId xmlns:a16="http://schemas.microsoft.com/office/drawing/2014/main" id="{E90A0D1C-CDCD-E78D-65DD-6E3574579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r="1383"/>
          <a:stretch/>
        </p:blipFill>
        <p:spPr bwMode="auto">
          <a:xfrm>
            <a:off x="-305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3486FC2-17DE-3F65-E578-0FBC1938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2077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Nová Kaledonie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B75CCD-B335-68FA-7C67-7B0DA6E6A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132" y="3343138"/>
            <a:ext cx="9795637" cy="205704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Anna Marie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Ščobáková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DE5B2B-A4F9-5E8D-1726-9FC5C6AB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343610"/>
            <a:ext cx="4960171" cy="1947769"/>
          </a:xfrm>
        </p:spPr>
        <p:txBody>
          <a:bodyPr>
            <a:normAutofit/>
          </a:bodyPr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C1F981-F094-5C61-E591-57897180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3" y="2323652"/>
            <a:ext cx="5812715" cy="5481021"/>
          </a:xfrm>
        </p:spPr>
        <p:txBody>
          <a:bodyPr>
            <a:normAutofit/>
          </a:bodyPr>
          <a:lstStyle/>
          <a:p>
            <a:r>
              <a:rPr lang="cs-CZ" dirty="0"/>
              <a:t>V jihozápadní části Tichého oceánu </a:t>
            </a:r>
          </a:p>
          <a:p>
            <a:r>
              <a:rPr lang="cs-CZ" dirty="0"/>
              <a:t>Tvoří ji hlavní ostrov Grande </a:t>
            </a:r>
            <a:r>
              <a:rPr lang="cs-CZ" dirty="0" err="1"/>
              <a:t>Terre</a:t>
            </a:r>
            <a:r>
              <a:rPr lang="cs-CZ" dirty="0"/>
              <a:t> a několik menších ostrovů, atolů a ostrůvků </a:t>
            </a:r>
          </a:p>
          <a:p>
            <a:r>
              <a:rPr lang="cs-CZ" dirty="0"/>
              <a:t>Rozloha: cca 18 600 km² </a:t>
            </a:r>
          </a:p>
          <a:p>
            <a:r>
              <a:rPr lang="cs-CZ" dirty="0"/>
              <a:t>Počet obyvatel: kolem 270 000 (2024)</a:t>
            </a:r>
          </a:p>
          <a:p>
            <a:r>
              <a:rPr lang="cs-CZ" dirty="0"/>
              <a:t>Hlavní město: </a:t>
            </a:r>
            <a:r>
              <a:rPr lang="cs-CZ" dirty="0" err="1"/>
              <a:t>Noumeá</a:t>
            </a:r>
            <a:endParaRPr lang="cs-CZ" dirty="0"/>
          </a:p>
        </p:txBody>
      </p:sp>
      <p:pic>
        <p:nvPicPr>
          <p:cNvPr id="2050" name="Picture 2" descr="Nová Kaledonie: Někdejší trestanecká kolonie je dnes tropickým rájem |  100+1 zahraniční zajímavost">
            <a:extLst>
              <a:ext uri="{FF2B5EF4-FFF2-40B4-BE49-F238E27FC236}">
                <a16:creationId xmlns:a16="http://schemas.microsoft.com/office/drawing/2014/main" id="{47D7ACC8-72E8-29EC-F40F-D09171826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20" t="9912" r="5658" b="20380"/>
          <a:stretch/>
        </p:blipFill>
        <p:spPr bwMode="auto">
          <a:xfrm>
            <a:off x="6250193" y="3055043"/>
            <a:ext cx="5938759" cy="3755101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 Caledonia | Island, Map, Population, &amp; Facts | Britannica">
            <a:extLst>
              <a:ext uri="{FF2B5EF4-FFF2-40B4-BE49-F238E27FC236}">
                <a16:creationId xmlns:a16="http://schemas.microsoft.com/office/drawing/2014/main" id="{A17F80D3-1D80-5E31-BA6E-46C5690FE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43"/>
          <a:stretch/>
        </p:blipFill>
        <p:spPr bwMode="auto">
          <a:xfrm>
            <a:off x="4716571" y="0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8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AB9E92-B44A-6A4A-B63C-22941B2D0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6"/>
            <a:ext cx="10515600" cy="5702178"/>
          </a:xfrm>
        </p:spPr>
        <p:txBody>
          <a:bodyPr>
            <a:normAutofit/>
          </a:bodyPr>
          <a:lstStyle/>
          <a:p>
            <a:r>
              <a:rPr lang="cs-CZ" dirty="0"/>
              <a:t>Je součástí Francie </a:t>
            </a:r>
          </a:p>
          <a:p>
            <a:r>
              <a:rPr lang="cs-CZ" dirty="0"/>
              <a:t>Má zvláštní autonomní status – některé pravomoci spravuje sama, jiné zůstávají pod kontrolou Francie</a:t>
            </a:r>
          </a:p>
          <a:p>
            <a:r>
              <a:rPr lang="cs-CZ" dirty="0"/>
              <a:t>Oficiální jazyk</a:t>
            </a:r>
            <a:r>
              <a:rPr lang="cs-CZ"/>
              <a:t>: francouzština, mluví </a:t>
            </a:r>
            <a:r>
              <a:rPr lang="cs-CZ" dirty="0"/>
              <a:t>se zde i asi 30 domorodými jazyky z melanéské jazykové skupiny</a:t>
            </a:r>
          </a:p>
          <a:p>
            <a:r>
              <a:rPr lang="cs-CZ" dirty="0"/>
              <a:t>Měna: CPF frank ( frank francouzských společenství v Tichomoří)</a:t>
            </a:r>
          </a:p>
          <a:p>
            <a:r>
              <a:rPr lang="cs-CZ" dirty="0"/>
              <a:t>Převládá křesťanství (zejména katolíci a protestanti) </a:t>
            </a:r>
          </a:p>
          <a:p>
            <a:r>
              <a:rPr lang="cs-CZ" dirty="0"/>
              <a:t>Místy se uchovávají i tradiční víry původního obyvatelstva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6" name="Picture 4" descr="Vlajka Nové Kaledonie – Wikipedie">
            <a:extLst>
              <a:ext uri="{FF2B5EF4-FFF2-40B4-BE49-F238E27FC236}">
                <a16:creationId xmlns:a16="http://schemas.microsoft.com/office/drawing/2014/main" id="{A4DEDF86-1EE2-E092-6675-10F962E6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3876675"/>
            <a:ext cx="59626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B965F7-5075-06F8-501E-DBC3D953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11" y="114964"/>
            <a:ext cx="7993828" cy="4351338"/>
          </a:xfrm>
        </p:spPr>
        <p:txBody>
          <a:bodyPr/>
          <a:lstStyle/>
          <a:p>
            <a:r>
              <a:rPr lang="cs-CZ" dirty="0"/>
              <a:t>Geograficky patří do oblasti Melanésie </a:t>
            </a:r>
          </a:p>
          <a:p>
            <a:r>
              <a:rPr lang="cs-CZ" dirty="0"/>
              <a:t>Leží u Korálového moře </a:t>
            </a:r>
          </a:p>
          <a:p>
            <a:r>
              <a:rPr lang="cs-CZ" dirty="0"/>
              <a:t>Obklopena druhým největším korálovým útesem na světě</a:t>
            </a:r>
          </a:p>
          <a:p>
            <a:r>
              <a:rPr lang="cs-CZ" dirty="0"/>
              <a:t>Výjimečně bohatá biodiverzita – patří k nejcennějším v oceánské oblasti</a:t>
            </a:r>
          </a:p>
          <a:p>
            <a:endParaRPr lang="cs-CZ" dirty="0"/>
          </a:p>
        </p:txBody>
      </p:sp>
      <p:pic>
        <p:nvPicPr>
          <p:cNvPr id="4100" name="Picture 4" descr="New Caledonia Coral Reef Research, Scientific Surveys, GIS Habitat  MapsLiving Oceans Foundation">
            <a:extLst>
              <a:ext uri="{FF2B5EF4-FFF2-40B4-BE49-F238E27FC236}">
                <a16:creationId xmlns:a16="http://schemas.microsoft.com/office/drawing/2014/main" id="{2AE380FA-D1A4-8562-3BAE-78A94E9E7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238" y="-10517"/>
            <a:ext cx="515286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w Caledonia Is Taking New Steps To Protect Their Coral Reefs">
            <a:extLst>
              <a:ext uri="{FF2B5EF4-FFF2-40B4-BE49-F238E27FC236}">
                <a16:creationId xmlns:a16="http://schemas.microsoft.com/office/drawing/2014/main" id="{147F2788-327E-3B3B-7792-88E903D2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1" y="2865876"/>
            <a:ext cx="6289488" cy="41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ese Corals Are Literally Glowing To Survive — New Caledonia Business">
            <a:extLst>
              <a:ext uri="{FF2B5EF4-FFF2-40B4-BE49-F238E27FC236}">
                <a16:creationId xmlns:a16="http://schemas.microsoft.com/office/drawing/2014/main" id="{439DF435-220B-EF41-6D61-1D79D673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99" y="3418483"/>
            <a:ext cx="5752801" cy="372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9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0D819-AC49-D985-871B-FDD0D47E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30" y="-135496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Kolonizace a evropský vliv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7A5084-E42C-2229-FEEC-B0BCCF635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5" y="1044952"/>
            <a:ext cx="6744591" cy="6382232"/>
          </a:xfrm>
        </p:spPr>
        <p:txBody>
          <a:bodyPr>
            <a:normAutofit/>
          </a:bodyPr>
          <a:lstStyle/>
          <a:p>
            <a:r>
              <a:rPr lang="cs-CZ" sz="2300" dirty="0"/>
              <a:t>1774: ostrov objevil britský mořeplavec James </a:t>
            </a:r>
            <a:r>
              <a:rPr lang="cs-CZ" sz="2300" dirty="0" err="1"/>
              <a:t>Cook</a:t>
            </a:r>
            <a:r>
              <a:rPr lang="cs-CZ" sz="2300" dirty="0"/>
              <a:t>, pojmenoval ho podle Skotska („</a:t>
            </a:r>
            <a:r>
              <a:rPr lang="cs-CZ" sz="2300" dirty="0" err="1"/>
              <a:t>Caledonia</a:t>
            </a:r>
            <a:r>
              <a:rPr lang="cs-CZ" sz="2300" dirty="0"/>
              <a:t>“) </a:t>
            </a:r>
          </a:p>
          <a:p>
            <a:r>
              <a:rPr lang="cs-CZ" sz="2300" dirty="0"/>
              <a:t>1853: Francie ostrov zabrala a začala ho kolonizovat </a:t>
            </a:r>
          </a:p>
          <a:p>
            <a:r>
              <a:rPr lang="cs-CZ" sz="2300" dirty="0"/>
              <a:t>1864–1897: deportace asi 20 000 vězňů z Francie </a:t>
            </a:r>
          </a:p>
          <a:p>
            <a:r>
              <a:rPr lang="cs-CZ" sz="2300" dirty="0"/>
              <a:t>Přicházeli i evropští osadníci, misionáři a podnikatelé </a:t>
            </a:r>
          </a:p>
          <a:p>
            <a:r>
              <a:rPr lang="cs-CZ" sz="2300" dirty="0"/>
              <a:t>Kolonizace přinesla křesťanství, francouzštinu, evropské zákony a školy </a:t>
            </a:r>
          </a:p>
          <a:p>
            <a:r>
              <a:rPr lang="cs-CZ" sz="2300" dirty="0"/>
              <a:t>Původní obyvatelé, </a:t>
            </a:r>
            <a:r>
              <a:rPr lang="cs-CZ" sz="2300" dirty="0" err="1"/>
              <a:t>Kanakové</a:t>
            </a:r>
            <a:r>
              <a:rPr lang="cs-CZ" sz="2300" dirty="0"/>
              <a:t>, byli vytlačeni z půdy a nuceni pracovat</a:t>
            </a:r>
          </a:p>
          <a:p>
            <a:r>
              <a:rPr lang="cs-CZ" sz="2300" dirty="0"/>
              <a:t>Jejich tradiční kultura byla často potlačována </a:t>
            </a:r>
          </a:p>
          <a:p>
            <a:r>
              <a:rPr lang="cs-CZ" sz="2300" dirty="0"/>
              <a:t>1878: </a:t>
            </a:r>
            <a:r>
              <a:rPr lang="cs-CZ" sz="2300" dirty="0" err="1"/>
              <a:t>Kanacké</a:t>
            </a:r>
            <a:r>
              <a:rPr lang="cs-CZ" sz="2300" dirty="0"/>
              <a:t> povstání proti Francouzům – bylo krvavě potlačeno</a:t>
            </a:r>
          </a:p>
        </p:txBody>
      </p:sp>
      <p:pic>
        <p:nvPicPr>
          <p:cNvPr id="5122" name="Picture 2" descr="Kmen, který zapisoval dějiny do bambusových tyčí. Dutá „díla“ Kanaků bývala  magickou ochranou i hudebními nástroji | Orientace | Lidovky.cz">
            <a:extLst>
              <a:ext uri="{FF2B5EF4-FFF2-40B4-BE49-F238E27FC236}">
                <a16:creationId xmlns:a16="http://schemas.microsoft.com/office/drawing/2014/main" id="{1F8B3432-2865-C81F-FEB9-7140BA13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7" y="-1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5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5" name="Rectangle 616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venku, hora, obloha, krajina&#10;&#10;Obsah vygenerovaný umělou inteligencí může být nesprávný.">
            <a:extLst>
              <a:ext uri="{FF2B5EF4-FFF2-40B4-BE49-F238E27FC236}">
                <a16:creationId xmlns:a16="http://schemas.microsoft.com/office/drawing/2014/main" id="{7852B538-8D1B-9442-0823-7A7BC3E4E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47" r="1304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6167" name="Rectangle 616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CDC471-B6BC-BCF1-83EF-1F2528CE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49" y="-255667"/>
            <a:ext cx="4740965" cy="1899912"/>
          </a:xfrm>
        </p:spPr>
        <p:txBody>
          <a:bodyPr>
            <a:normAutofit/>
          </a:bodyPr>
          <a:lstStyle/>
          <a:p>
            <a:r>
              <a:rPr lang="cs-CZ" sz="4000" dirty="0"/>
              <a:t>Těžba a ekonomika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043ED1-C7F5-F7FB-6B10-06387C88A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152938"/>
            <a:ext cx="4528929" cy="5705051"/>
          </a:xfrm>
        </p:spPr>
        <p:txBody>
          <a:bodyPr>
            <a:normAutofit/>
          </a:bodyPr>
          <a:lstStyle/>
          <a:p>
            <a:r>
              <a:rPr lang="cs-CZ" sz="2500" dirty="0"/>
              <a:t>Nová Kaledonie má jedny z největších zásob niklu na světě </a:t>
            </a:r>
          </a:p>
          <a:p>
            <a:r>
              <a:rPr lang="cs-CZ" sz="2500" dirty="0"/>
              <a:t>Fungují tu tři velké doly a hutě, které zaměstnávají tisíce lidí </a:t>
            </a:r>
          </a:p>
          <a:p>
            <a:r>
              <a:rPr lang="cs-CZ" sz="2500" dirty="0"/>
              <a:t>Do těžby investuje Francie i nadnárodní firmy </a:t>
            </a:r>
          </a:p>
          <a:p>
            <a:r>
              <a:rPr lang="cs-CZ" sz="2500" dirty="0"/>
              <a:t>Ekonomika je závislá na dotacích z Francie </a:t>
            </a:r>
          </a:p>
          <a:p>
            <a:r>
              <a:rPr lang="cs-CZ" sz="2500" dirty="0"/>
              <a:t>Díky francouzské podpoře má Nová Kaledonie vysokou životní úroveň oproti okolním tichomořským ostrovům</a:t>
            </a:r>
          </a:p>
        </p:txBody>
      </p:sp>
    </p:spTree>
    <p:extLst>
      <p:ext uri="{BB962C8B-B14F-4D97-AF65-F5344CB8AC3E}">
        <p14:creationId xmlns:p14="http://schemas.microsoft.com/office/powerpoint/2010/main" val="31461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0E82A-B7A7-AC86-872A-B53EA8D3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211" y="218662"/>
            <a:ext cx="5774267" cy="688080"/>
          </a:xfrm>
        </p:spPr>
        <p:txBody>
          <a:bodyPr anchor="b">
            <a:normAutofit/>
          </a:bodyPr>
          <a:lstStyle/>
          <a:p>
            <a:r>
              <a:rPr lang="cs-CZ" sz="4000" dirty="0"/>
              <a:t>Identita a boj za nezávislost</a:t>
            </a:r>
          </a:p>
        </p:txBody>
      </p:sp>
      <p:pic>
        <p:nvPicPr>
          <p:cNvPr id="5" name="Obrázek 4" descr="Obsah obrázku oblečení, osoba, Lidská tvář, muž&#10;&#10;Obsah vygenerovaný umělou inteligencí může být nesprávný.">
            <a:extLst>
              <a:ext uri="{FF2B5EF4-FFF2-40B4-BE49-F238E27FC236}">
                <a16:creationId xmlns:a16="http://schemas.microsoft.com/office/drawing/2014/main" id="{59E5B2F0-1B4F-4255-A185-42398992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86" r="20713" b="1"/>
          <a:stretch/>
        </p:blipFill>
        <p:spPr>
          <a:xfrm>
            <a:off x="0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BAE332-0CE9-AE72-C99B-F300ABBB4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045889"/>
            <a:ext cx="5291663" cy="5593449"/>
          </a:xfrm>
        </p:spPr>
        <p:txBody>
          <a:bodyPr>
            <a:normAutofit/>
          </a:bodyPr>
          <a:lstStyle/>
          <a:p>
            <a:r>
              <a:rPr lang="cs-CZ" sz="2000" dirty="0"/>
              <a:t>Od 70. a 80. let vzniká mezi </a:t>
            </a:r>
            <a:r>
              <a:rPr lang="cs-CZ" sz="2000" dirty="0" err="1"/>
              <a:t>Kanaky</a:t>
            </a:r>
            <a:r>
              <a:rPr lang="cs-CZ" sz="2000" dirty="0"/>
              <a:t> silné hnutí za nezávislost </a:t>
            </a:r>
          </a:p>
          <a:p>
            <a:r>
              <a:rPr lang="cs-CZ" sz="2000" dirty="0"/>
              <a:t>V 80. letech docházelo k ozbrojeným střetům s francouzskými silami </a:t>
            </a:r>
          </a:p>
          <a:p>
            <a:r>
              <a:rPr lang="cs-CZ" sz="2000" dirty="0"/>
              <a:t>V roce 1988 podepsána </a:t>
            </a:r>
            <a:r>
              <a:rPr lang="cs-CZ" sz="2000" dirty="0" err="1"/>
              <a:t>Matignonská</a:t>
            </a:r>
            <a:r>
              <a:rPr lang="cs-CZ" sz="2000" dirty="0"/>
              <a:t> dohoda – konec násilí, příprava reforem </a:t>
            </a:r>
          </a:p>
          <a:p>
            <a:r>
              <a:rPr lang="cs-CZ" sz="2000" dirty="0"/>
              <a:t>V roce 1998 uzavřena </a:t>
            </a:r>
            <a:r>
              <a:rPr lang="cs-CZ" sz="2000" dirty="0" err="1"/>
              <a:t>Noumejská</a:t>
            </a:r>
            <a:r>
              <a:rPr lang="cs-CZ" sz="2000" dirty="0"/>
              <a:t> dohoda – postupné předávání pravomocí, příslib referenda </a:t>
            </a:r>
          </a:p>
          <a:p>
            <a:r>
              <a:rPr lang="cs-CZ" sz="2000" dirty="0"/>
              <a:t>Referenda v letech 2018, 2020 a 2021 – vítězí setrvání ve Francii, rozdíl hlasů malý </a:t>
            </a:r>
          </a:p>
          <a:p>
            <a:r>
              <a:rPr lang="cs-CZ" sz="2000" dirty="0"/>
              <a:t>Poslední referendum v roce 2021 separatisté bojkotovali kvůli pandemii, považují ho za nelegitimní </a:t>
            </a:r>
          </a:p>
          <a:p>
            <a:r>
              <a:rPr lang="cs-CZ" sz="2000" dirty="0"/>
              <a:t>Boj za nezávislost pokračuje – pro </a:t>
            </a:r>
            <a:r>
              <a:rPr lang="cs-CZ" sz="2000" dirty="0" err="1"/>
              <a:t>Kanaky</a:t>
            </a:r>
            <a:r>
              <a:rPr lang="cs-CZ" sz="2000" dirty="0"/>
              <a:t> otázka identity a spravedlnosti, pro osadníky otázka stability a vazby na Francii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9150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83FA0-C8F0-211A-664D-A7549096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61" y="39980"/>
            <a:ext cx="10515600" cy="1325563"/>
          </a:xfrm>
        </p:spPr>
        <p:txBody>
          <a:bodyPr/>
          <a:lstStyle/>
          <a:p>
            <a:r>
              <a:rPr lang="cs-CZ" dirty="0"/>
              <a:t>Kulturní soužití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F57634-1A92-CB8B-8CC5-227B5EFA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35" y="1246498"/>
            <a:ext cx="5565912" cy="538355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Nová Kaledonie je multikulturní společnost</a:t>
            </a:r>
          </a:p>
          <a:p>
            <a:r>
              <a:rPr lang="cs-CZ" dirty="0"/>
              <a:t>Původní </a:t>
            </a:r>
            <a:r>
              <a:rPr lang="cs-CZ" dirty="0" err="1"/>
              <a:t>Kanakové</a:t>
            </a:r>
            <a:r>
              <a:rPr lang="cs-CZ" dirty="0"/>
              <a:t>, evropští potomci, Polynésané, Vietnamci a Indonésané </a:t>
            </a:r>
          </a:p>
          <a:p>
            <a:r>
              <a:rPr lang="cs-CZ" dirty="0"/>
              <a:t>Kulturní pestrost přináší tradice i napětí kvůli nerovnostem </a:t>
            </a:r>
          </a:p>
          <a:p>
            <a:r>
              <a:rPr lang="cs-CZ" dirty="0"/>
              <a:t>Francouzská kultura dominuje ve veřejném prostoru, školách a médiích </a:t>
            </a:r>
          </a:p>
          <a:p>
            <a:r>
              <a:rPr lang="cs-CZ" dirty="0"/>
              <a:t>Probíhá obnova </a:t>
            </a:r>
            <a:r>
              <a:rPr lang="cs-CZ" dirty="0" err="1"/>
              <a:t>kanacké</a:t>
            </a:r>
            <a:r>
              <a:rPr lang="cs-CZ" dirty="0"/>
              <a:t> identity – jazyky, hudba, tanec, duchovní tradice </a:t>
            </a:r>
          </a:p>
          <a:p>
            <a:r>
              <a:rPr lang="cs-CZ" dirty="0"/>
              <a:t>Paralelně existují francouzské instituce a tradiční rady náčelníků </a:t>
            </a:r>
          </a:p>
        </p:txBody>
      </p:sp>
      <p:pic>
        <p:nvPicPr>
          <p:cNvPr id="7170" name="Picture 2" descr="Explore the Diverse Culture of New Caledonia">
            <a:extLst>
              <a:ext uri="{FF2B5EF4-FFF2-40B4-BE49-F238E27FC236}">
                <a16:creationId xmlns:a16="http://schemas.microsoft.com/office/drawing/2014/main" id="{D8EF88F2-E3D8-48AE-2E3A-EFF40E5CE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4" r="16181"/>
          <a:stretch/>
        </p:blipFill>
        <p:spPr bwMode="auto">
          <a:xfrm>
            <a:off x="5830957" y="-39533"/>
            <a:ext cx="7532801" cy="69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1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E73255-2062-DFEF-AE39-0B6ED43A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70" y="283298"/>
            <a:ext cx="10515600" cy="1325563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58262-5717-7617-0C92-A5343DB18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7" y="1560582"/>
            <a:ext cx="10515600" cy="4351338"/>
          </a:xfrm>
        </p:spPr>
        <p:txBody>
          <a:bodyPr/>
          <a:lstStyle/>
          <a:p>
            <a:r>
              <a:rPr lang="cs-CZ" sz="2400" b="0" i="0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LE PEUTREC, Eva. </a:t>
            </a:r>
            <a:r>
              <a:rPr lang="cs-CZ" sz="2400" b="0" i="1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Vzpomínky na jižní Pacifik: Hledání vnitřní svobody</a:t>
            </a:r>
            <a:r>
              <a:rPr lang="cs-CZ" sz="2400" b="0" i="0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. Praha: NLN, 2022. ISBN 978-80-7422-862-9.</a:t>
            </a:r>
          </a:p>
          <a:p>
            <a:r>
              <a:rPr lang="cs-CZ" sz="2400" b="0" i="0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VEHOVSKÝ, Roman. </a:t>
            </a:r>
            <a:r>
              <a:rPr lang="cs-CZ" sz="2400" b="0" i="1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Cestou osudu a náhody</a:t>
            </a:r>
            <a:r>
              <a:rPr lang="cs-CZ" sz="2400" b="0" i="0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. Štěpánkovice: R. </a:t>
            </a:r>
            <a:r>
              <a:rPr lang="cs-CZ" sz="2400" b="0" i="0" u="none" strike="noStrike" dirty="0" err="1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Vehovský</a:t>
            </a:r>
            <a:r>
              <a:rPr lang="cs-CZ" sz="2400" b="0" i="0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, 2012. ISBN 978-80-904714-1-2. </a:t>
            </a:r>
          </a:p>
          <a:p>
            <a:r>
              <a:rPr lang="cs-CZ" sz="2400" b="0" i="0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LOGAN, </a:t>
            </a:r>
            <a:r>
              <a:rPr lang="cs-CZ" sz="2400" b="0" i="0" u="none" strike="noStrike" dirty="0" err="1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Leanne</a:t>
            </a:r>
            <a:r>
              <a:rPr lang="cs-CZ" sz="2400" b="0" i="0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 a COLE, </a:t>
            </a:r>
            <a:r>
              <a:rPr lang="cs-CZ" sz="2400" b="0" i="0" u="none" strike="noStrike" dirty="0" err="1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Geert</a:t>
            </a:r>
            <a:r>
              <a:rPr lang="cs-CZ" sz="2400" b="0" i="0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. </a:t>
            </a:r>
            <a:r>
              <a:rPr lang="cs-CZ" sz="2400" b="0" i="1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New </a:t>
            </a:r>
            <a:r>
              <a:rPr lang="cs-CZ" sz="2400" b="0" i="1" u="none" strike="noStrike" dirty="0" err="1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Caledonia</a:t>
            </a:r>
            <a:r>
              <a:rPr lang="cs-CZ" sz="2400" b="0" i="0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. 3rd </a:t>
            </a:r>
            <a:r>
              <a:rPr lang="cs-CZ" sz="2400" b="0" i="0" u="none" strike="noStrike" dirty="0" err="1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ed</a:t>
            </a:r>
            <a:r>
              <a:rPr lang="cs-CZ" sz="2400" b="0" i="0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. </a:t>
            </a:r>
            <a:r>
              <a:rPr lang="cs-CZ" sz="2400" b="0" i="0" u="none" strike="noStrike" dirty="0" err="1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Hawthorn</a:t>
            </a:r>
            <a:r>
              <a:rPr lang="cs-CZ" sz="2400" b="0" i="0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: </a:t>
            </a:r>
            <a:r>
              <a:rPr lang="cs-CZ" sz="2400" b="0" i="0" u="none" strike="noStrike" dirty="0" err="1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Lonely</a:t>
            </a:r>
            <a:r>
              <a:rPr lang="cs-CZ" sz="2400" b="0" i="0" u="none" strike="noStrike" dirty="0">
                <a:solidFill>
                  <a:srgbClr val="212529"/>
                </a:solidFill>
                <a:effectLst/>
                <a:latin typeface="Aptos" panose="020B0004020202020204" pitchFamily="34" charset="0"/>
              </a:rPr>
              <a:t> Planet, 1997. ISBN 0-86442-533-3.</a:t>
            </a:r>
          </a:p>
          <a:p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KOWASC, Matthias a Simon P. J. BATTERBURY. 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Geographies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of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new</a:t>
            </a:r>
            <a:r>
              <a:rPr lang="cs-CZ" sz="2400" b="0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cs-CZ" sz="2400" b="0" i="1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caledonia-kanaky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B.m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.: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Springer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International </a:t>
            </a:r>
            <a:r>
              <a:rPr lang="cs-CZ" sz="2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Publishing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nedatováno.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2385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527</Words>
  <Application>Microsoft Macintosh PowerPoint</Application>
  <PresentationFormat>Širokoúhlá obrazovka</PresentationFormat>
  <Paragraphs>54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ADLaM Display</vt:lpstr>
      <vt:lpstr>Aptos</vt:lpstr>
      <vt:lpstr>Aptos Display</vt:lpstr>
      <vt:lpstr>Arial</vt:lpstr>
      <vt:lpstr>Times New Roman</vt:lpstr>
      <vt:lpstr>Motiv Office</vt:lpstr>
      <vt:lpstr>Nová Kaledonie</vt:lpstr>
      <vt:lpstr>Základní informace</vt:lpstr>
      <vt:lpstr>Prezentace aplikace PowerPoint</vt:lpstr>
      <vt:lpstr>Prezentace aplikace PowerPoint</vt:lpstr>
      <vt:lpstr>Kolonizace a evropský vliv</vt:lpstr>
      <vt:lpstr>Těžba a ekonomika</vt:lpstr>
      <vt:lpstr>Identita a boj za nezávislost</vt:lpstr>
      <vt:lpstr>Kulturní soužití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Ščobáková Anna Marie (S-PEF)</dc:creator>
  <cp:lastModifiedBy>Ščobáková Anna Marie (S-PEF)</cp:lastModifiedBy>
  <cp:revision>19</cp:revision>
  <dcterms:created xsi:type="dcterms:W3CDTF">2025-04-12T07:07:52Z</dcterms:created>
  <dcterms:modified xsi:type="dcterms:W3CDTF">2025-04-14T10:19:33Z</dcterms:modified>
</cp:coreProperties>
</file>