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DE774-E0D9-632D-2259-CD8EA87E3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FD3574-A187-C77B-1941-89771660E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4AAEED-9628-9EA6-DB1F-80CDEDF85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87417B-9418-DBDC-F4A2-67CCDB2E0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3E49F5-286F-64F4-F3F3-52957FB73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30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16BFB-DEDB-E440-E059-8324D0B5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D06D4F-0547-DE27-E814-ADFE83E62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6FF5D2-325C-212B-D76E-BEBAC4CFD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AB07CF-6F64-F305-28DC-AD35AF61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751639-4DB6-3550-D8EF-9E9F8A101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535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86001FC-538D-8771-B312-1CC0CF3732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EA1BCFE-797F-BD35-B416-729262B00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800236-5498-A8E2-265C-FCA5865A7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FC6A60-5A71-0670-0751-B778FE6E6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BCBDE1-76F5-7E66-F8D6-29AA4F782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98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0AFE1D-8FFA-AC48-EA05-59609E5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49EF79-C477-BD88-9FD4-697DCA26C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9E265D-527E-23B9-A4D1-4901DFDA0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2A2A6E-4FF7-329A-9E8D-ABA339787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1BC01D-8A26-492D-F181-64546CD2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215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7B1ED8-7DF1-7C49-683D-FAE04C79F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A67AD4-BB41-3C6A-B899-93524E479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D0581E-7F2E-78BB-E48E-1900469CA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4E47ED-46BA-9EF0-F25D-666AA3705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CB879D-A6EF-8DC9-6C30-8EE87BCB2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5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86D4C-6BCF-12A8-751C-51457B1B6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13C465-7779-80BC-4BD1-EE3DFB6367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FA7CBFC-9A50-9DAA-0A7E-0A9F2F7C9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6A95EC-1F85-91EC-E3A7-9BCBB72E7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4A796B-97CE-19F4-F2D6-E25E6BD3C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181791-F75E-CA9E-C87F-921F94FE1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FE9EF8-377A-3C2D-E92E-B1522353F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9D610AC-AB0A-1D7B-AC65-AB55F2915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29A5BCE-576C-4AA6-31AE-8289DEB5E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4C843D9-8DD2-4DF0-DF16-D73A0D9175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AAE0462-782B-B5BC-B614-4738D4065C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9B24A28-6773-9A49-003D-65BFB3BA6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0A1C6AB-AE07-616C-8EFA-155D76B8C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61BBFB2-4082-9994-47C1-B1FEC211B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37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AC95A8-4741-EE3D-51AC-4C33300B8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E163621-5FAA-D427-430E-06230267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3E9F80-100A-F44E-7988-91D74165D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565D3EF-55B9-0AB3-24BA-6880550D9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99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8449B64-A824-B755-BD12-06B51950F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73C7D8C-B990-0B95-ED1F-5C8673404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A47061-D66C-225A-D599-775C2F3E8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779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FA43A-85B0-CA64-D429-EDA2BE57F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EBE644-5356-38DF-87D9-468116075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CE33149-D8A0-4496-CDA3-6C665C493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CFA2BE-A048-34F8-63D1-91F5578A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4A0432-9821-F04D-5224-5A9314D6B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16C24A-B51D-E88E-DD5C-36C85700B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796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5B0DEA-BD78-631E-91CF-EE8F01794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AE75FFB-8ACC-57BC-2105-C3EC944743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192ECB-D865-7AAA-D5AA-799149FC6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D0B3EB-C41E-101D-8EE1-3FB036352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9D4204-009F-7566-272B-64162432E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158271-BC05-44B8-544C-8D0C90AB6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718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01B75FE-9A9B-117A-0F48-E11182CF0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F95718-FEF8-4719-9B68-7D1EC5727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509202-9831-E3D1-D91A-FE2EB82F6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4F345B-B4E2-6E4E-87D6-DDEA3F623649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FDE131-6026-74FF-1341-47AF59371C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43F13A-3F94-EDEE-5CA9-902C3A88CA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52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18">
            <a:extLst>
              <a:ext uri="{FF2B5EF4-FFF2-40B4-BE49-F238E27FC236}">
                <a16:creationId xmlns:a16="http://schemas.microsoft.com/office/drawing/2014/main" id="{18F923FF-DD0C-4FD3-A1B4-68DFA511C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983DDCE-B8A1-BB88-8D91-F698933B9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172" y="1144769"/>
            <a:ext cx="3724217" cy="2896432"/>
          </a:xfrm>
        </p:spPr>
        <p:txBody>
          <a:bodyPr anchor="b">
            <a:normAutofit fontScale="90000"/>
          </a:bodyPr>
          <a:lstStyle/>
          <a:p>
            <a:pPr algn="l"/>
            <a:r>
              <a:rPr lang="cs-CZ" sz="2800" b="1" dirty="0"/>
              <a:t>Pitcairn, </a:t>
            </a:r>
            <a:br>
              <a:rPr lang="cs-CZ" sz="2800" b="1" dirty="0"/>
            </a:br>
            <a:r>
              <a:rPr lang="cs-CZ" sz="2800" b="1" dirty="0"/>
              <a:t>Britské indickooceánské teritorium, </a:t>
            </a:r>
            <a:br>
              <a:rPr lang="cs-CZ" sz="2800" b="1" dirty="0"/>
            </a:br>
            <a:r>
              <a:rPr lang="cs-CZ" sz="2800" b="1" dirty="0"/>
              <a:t>Britské antarktické teritorium, </a:t>
            </a:r>
            <a:br>
              <a:rPr lang="cs-CZ" sz="2800" b="1" dirty="0"/>
            </a:br>
            <a:r>
              <a:rPr lang="cs-CZ" sz="2800" b="1" dirty="0"/>
              <a:t>Francouzská jižní a antarktická území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7C1473-6007-FA3C-C719-AC8978219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171" y="4403176"/>
            <a:ext cx="3724218" cy="1334930"/>
          </a:xfrm>
        </p:spPr>
        <p:txBody>
          <a:bodyPr>
            <a:normAutofit/>
          </a:bodyPr>
          <a:lstStyle/>
          <a:p>
            <a:pPr algn="l"/>
            <a:r>
              <a:rPr lang="cs-CZ" sz="2100"/>
              <a:t>Eliška Malínková, Evropská civilizace a svět, HKS 3. ročník</a:t>
            </a:r>
          </a:p>
        </p:txBody>
      </p:sp>
      <p:sp>
        <p:nvSpPr>
          <p:cNvPr id="36" name="Rectangle 20">
            <a:extLst>
              <a:ext uri="{FF2B5EF4-FFF2-40B4-BE49-F238E27FC236}">
                <a16:creationId xmlns:a16="http://schemas.microsoft.com/office/drawing/2014/main" id="{114A821F-8663-46BA-8CC0-D4C44F639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8824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5F0B74-7D78-60B2-3EE1-2EA70BA18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151" y="609243"/>
            <a:ext cx="3675888" cy="246590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1276CC9-D324-2969-1D2E-443AF6D7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1896" y="923226"/>
            <a:ext cx="3675888" cy="1837944"/>
          </a:xfrm>
          <a:prstGeom prst="rect">
            <a:avLst/>
          </a:prstGeom>
        </p:spPr>
      </p:pic>
      <p:sp>
        <p:nvSpPr>
          <p:cNvPr id="37" name="Rectangle 22">
            <a:extLst>
              <a:ext uri="{FF2B5EF4-FFF2-40B4-BE49-F238E27FC236}">
                <a16:creationId xmlns:a16="http://schemas.microsoft.com/office/drawing/2014/main" id="{67EF550F-47CE-4FB2-9DAC-12AD835C8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171" y="4177748"/>
            <a:ext cx="3706859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79AC2E5-BAC2-5167-1ACB-FFC608C409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151" y="3967356"/>
            <a:ext cx="3675888" cy="183794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ADCE2B4-3412-108D-6DF2-91B2DAA7FE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333" y="3967358"/>
            <a:ext cx="3675888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336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0D63C8-4065-9D60-413E-DF9376734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Pitcairn</a:t>
            </a:r>
            <a:r>
              <a:rPr lang="cs-CZ" sz="5400" dirty="0"/>
              <a:t> </a:t>
            </a:r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E1FA5-129A-8142-4F57-981BCE594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r>
              <a:rPr lang="cs-CZ" sz="2200" dirty="0"/>
              <a:t>Zámořské území Velké Británie</a:t>
            </a:r>
          </a:p>
          <a:p>
            <a:r>
              <a:rPr lang="cs-CZ" sz="2200" b="1" dirty="0"/>
              <a:t>Hlavní město: </a:t>
            </a:r>
            <a:r>
              <a:rPr lang="cs-CZ" sz="2200" dirty="0"/>
              <a:t>Adamstown </a:t>
            </a:r>
          </a:p>
          <a:p>
            <a:r>
              <a:rPr lang="cs-CZ" sz="2200" b="1" dirty="0"/>
              <a:t>Rozloha: </a:t>
            </a:r>
            <a:r>
              <a:rPr lang="cs-CZ" sz="2200" dirty="0"/>
              <a:t>47 km</a:t>
            </a:r>
            <a:r>
              <a:rPr lang="cs-CZ" sz="2200" b="0" i="0" u="none" strike="noStrike" dirty="0">
                <a:effectLst/>
              </a:rPr>
              <a:t>²</a:t>
            </a:r>
          </a:p>
          <a:p>
            <a:r>
              <a:rPr lang="cs-CZ" sz="2200" b="1" dirty="0"/>
              <a:t>Počet obyvatel: </a:t>
            </a:r>
            <a:r>
              <a:rPr lang="cs-CZ" sz="2200" dirty="0"/>
              <a:t>47 </a:t>
            </a:r>
          </a:p>
          <a:p>
            <a:endParaRPr lang="cs-CZ" sz="2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6680B96-89EA-3C3C-8494-B3C387E468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963" y="329183"/>
            <a:ext cx="3429969" cy="3429969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E43EA040-2375-3782-753B-8802FD5E9F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4168347"/>
            <a:ext cx="3995928" cy="199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465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8859BE-BD96-1FED-0EB4-EFB96F553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Pitcairn</a:t>
            </a:r>
            <a:r>
              <a:rPr lang="cs-CZ" sz="5400" dirty="0"/>
              <a:t> 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E51EA5-AB6F-E4B6-FBDF-0EB3E8F3F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cs-CZ" sz="900" b="1" dirty="0"/>
              <a:t>Politika</a:t>
            </a:r>
          </a:p>
          <a:p>
            <a:pPr lvl="1"/>
            <a:r>
              <a:rPr lang="cs-CZ" sz="900" dirty="0"/>
              <a:t>1767 – loď HMS </a:t>
            </a:r>
            <a:r>
              <a:rPr lang="cs-CZ" sz="900" dirty="0" err="1"/>
              <a:t>Swallow</a:t>
            </a:r>
            <a:r>
              <a:rPr lang="cs-CZ" sz="900" dirty="0"/>
              <a:t> (Robert Pitcairn)</a:t>
            </a:r>
          </a:p>
          <a:p>
            <a:pPr lvl="1"/>
            <a:r>
              <a:rPr lang="cs-CZ" sz="900" dirty="0"/>
              <a:t>1838 – britská kolonie </a:t>
            </a:r>
          </a:p>
          <a:p>
            <a:r>
              <a:rPr lang="cs-CZ" sz="900" b="1" dirty="0"/>
              <a:t>Geografie</a:t>
            </a:r>
            <a:r>
              <a:rPr lang="cs-CZ" sz="900" dirty="0"/>
              <a:t> </a:t>
            </a:r>
          </a:p>
          <a:p>
            <a:pPr lvl="1"/>
            <a:r>
              <a:rPr lang="cs-CZ" sz="900" dirty="0"/>
              <a:t>4 ostrovy - Pitcairn (obydlen), Henderson, Ducie, Oeno (neobydleny)</a:t>
            </a:r>
          </a:p>
          <a:p>
            <a:pPr lvl="1"/>
            <a:r>
              <a:rPr lang="cs-CZ" sz="900" dirty="0"/>
              <a:t>Jižní Tichý oceán </a:t>
            </a:r>
          </a:p>
          <a:p>
            <a:pPr lvl="1"/>
            <a:r>
              <a:rPr lang="cs-CZ" sz="900" dirty="0"/>
              <a:t>Dostupné pouze lodí </a:t>
            </a:r>
          </a:p>
          <a:p>
            <a:r>
              <a:rPr lang="cs-CZ" sz="900" b="1" dirty="0"/>
              <a:t>Demografie</a:t>
            </a:r>
            <a:r>
              <a:rPr lang="cs-CZ" sz="900" dirty="0"/>
              <a:t> </a:t>
            </a:r>
          </a:p>
          <a:p>
            <a:pPr lvl="1"/>
            <a:r>
              <a:rPr lang="cs-CZ" sz="900" dirty="0"/>
              <a:t>Britové, Polynésané</a:t>
            </a:r>
          </a:p>
          <a:p>
            <a:pPr lvl="1"/>
            <a:r>
              <a:rPr lang="cs-CZ" sz="900" dirty="0"/>
              <a:t>Jazyk: angličtina, </a:t>
            </a:r>
            <a:r>
              <a:rPr lang="cs-CZ" sz="900" dirty="0" err="1"/>
              <a:t>pitcairnština</a:t>
            </a:r>
            <a:r>
              <a:rPr lang="cs-CZ" sz="900" dirty="0"/>
              <a:t> (úřední)</a:t>
            </a:r>
          </a:p>
          <a:p>
            <a:r>
              <a:rPr lang="cs-CZ" sz="900" b="1" dirty="0"/>
              <a:t>Náboženství</a:t>
            </a:r>
            <a:r>
              <a:rPr lang="cs-CZ" sz="900" dirty="0"/>
              <a:t> </a:t>
            </a:r>
          </a:p>
          <a:p>
            <a:pPr lvl="1"/>
            <a:r>
              <a:rPr lang="cs-CZ" sz="900" dirty="0"/>
              <a:t>Adventisté sedmého dne – jeden kostel na celém ostrově (menšina)</a:t>
            </a:r>
          </a:p>
          <a:p>
            <a:r>
              <a:rPr lang="cs-CZ" sz="900" b="1" dirty="0"/>
              <a:t>Právní status </a:t>
            </a:r>
          </a:p>
          <a:p>
            <a:pPr lvl="1"/>
            <a:r>
              <a:rPr lang="cs-CZ" sz="900" dirty="0"/>
              <a:t>Měna: novozélandský dolar </a:t>
            </a:r>
          </a:p>
          <a:p>
            <a:pPr lvl="1"/>
            <a:r>
              <a:rPr lang="cs-CZ" sz="900" dirty="0"/>
              <a:t>Státní zřízení: zámořské území Spojeného království </a:t>
            </a:r>
          </a:p>
          <a:p>
            <a:pPr lvl="1"/>
            <a:r>
              <a:rPr lang="cs-CZ" sz="900" dirty="0"/>
              <a:t>Král: Karel III., zastoupen guvernérkou </a:t>
            </a:r>
            <a:r>
              <a:rPr lang="cs-CZ" sz="900" dirty="0" err="1"/>
              <a:t>Ionou</a:t>
            </a:r>
            <a:r>
              <a:rPr lang="cs-CZ" sz="900" dirty="0"/>
              <a:t> </a:t>
            </a:r>
            <a:r>
              <a:rPr lang="cs-CZ" sz="900" dirty="0" err="1"/>
              <a:t>Thomasovou</a:t>
            </a:r>
            <a:endParaRPr lang="cs-CZ" sz="900" dirty="0"/>
          </a:p>
          <a:p>
            <a:r>
              <a:rPr lang="cs-CZ" sz="900" dirty="0"/>
              <a:t>Silná závislost na Spojeném království – žádné hnutí za nezávislost </a:t>
            </a:r>
          </a:p>
          <a:p>
            <a:pPr lvl="1"/>
            <a:endParaRPr lang="cs-CZ" sz="900" dirty="0"/>
          </a:p>
          <a:p>
            <a:endParaRPr lang="cs-CZ" sz="9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21CCD44-3144-59D2-05DA-B76CFF670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359" y="640080"/>
            <a:ext cx="4758346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736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3FFCC4D-6607-22C1-4965-9D0301251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Britské indooceánské teritorium (území) 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A60166-D841-DACF-84E3-BAEC2B5C2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r>
              <a:rPr lang="cs-CZ" sz="2200" dirty="0"/>
              <a:t>Zámořské území Spojeného království</a:t>
            </a:r>
          </a:p>
          <a:p>
            <a:r>
              <a:rPr lang="cs-CZ" sz="2200" b="1" dirty="0"/>
              <a:t>Hlavní město: </a:t>
            </a:r>
            <a:r>
              <a:rPr lang="cs-CZ" sz="2200" dirty="0"/>
              <a:t>Diego García</a:t>
            </a:r>
          </a:p>
          <a:p>
            <a:r>
              <a:rPr lang="cs-CZ" sz="2200" b="1" dirty="0"/>
              <a:t>Rozloha: </a:t>
            </a:r>
            <a:r>
              <a:rPr lang="cs-CZ" sz="2200" dirty="0"/>
              <a:t>60 km</a:t>
            </a:r>
            <a:r>
              <a:rPr lang="cs-CZ" sz="2200" b="0" i="0" u="none" strike="noStrike" dirty="0">
                <a:effectLst/>
              </a:rPr>
              <a:t>²</a:t>
            </a:r>
            <a:endParaRPr lang="cs-CZ" sz="2200" dirty="0"/>
          </a:p>
          <a:p>
            <a:r>
              <a:rPr lang="cs-CZ" sz="2200" b="1" dirty="0"/>
              <a:t>Počet obyvatel: </a:t>
            </a:r>
            <a:r>
              <a:rPr lang="cs-CZ" sz="2200" dirty="0"/>
              <a:t> 3500</a:t>
            </a:r>
          </a:p>
          <a:p>
            <a:endParaRPr lang="cs-CZ" sz="2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462FDFE-0411-4DDF-C89D-8AB0B5737F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935241"/>
            <a:ext cx="4014216" cy="2217853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05189C91-2F16-63FB-4C61-93F5E55DAA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4168347"/>
            <a:ext cx="3995928" cy="199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76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F0C614-E409-EE63-65BC-E47CF4252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Britské indooceánské teritorium 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4AD4E8-B1BA-BE0D-9DF7-00736C541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cs-CZ" sz="1000" b="1" dirty="0"/>
              <a:t>Politika</a:t>
            </a:r>
          </a:p>
          <a:p>
            <a:pPr lvl="1"/>
            <a:r>
              <a:rPr lang="cs-CZ" sz="1000" dirty="0"/>
              <a:t>Vasco </a:t>
            </a:r>
            <a:r>
              <a:rPr lang="cs-CZ" sz="1000" dirty="0" err="1"/>
              <a:t>da</a:t>
            </a:r>
            <a:r>
              <a:rPr lang="cs-CZ" sz="1000" dirty="0"/>
              <a:t> Gama (16. století)</a:t>
            </a:r>
          </a:p>
          <a:p>
            <a:pPr lvl="1"/>
            <a:r>
              <a:rPr lang="cs-CZ" sz="1000" dirty="0"/>
              <a:t>Francouzi (18. století)</a:t>
            </a:r>
          </a:p>
          <a:p>
            <a:pPr lvl="1"/>
            <a:r>
              <a:rPr lang="cs-CZ" sz="1000" dirty="0"/>
              <a:t>Velká Británie (1786) – potvrzeno Francií (1814)</a:t>
            </a:r>
          </a:p>
          <a:p>
            <a:pPr lvl="1"/>
            <a:r>
              <a:rPr lang="cs-CZ" sz="1000" dirty="0"/>
              <a:t>Vznik: 8.11.1965</a:t>
            </a:r>
          </a:p>
          <a:p>
            <a:r>
              <a:rPr lang="cs-CZ" sz="1000" b="1" dirty="0"/>
              <a:t>Geografie</a:t>
            </a:r>
            <a:r>
              <a:rPr lang="cs-CZ" sz="1000" dirty="0"/>
              <a:t> </a:t>
            </a:r>
          </a:p>
          <a:p>
            <a:pPr lvl="1"/>
            <a:r>
              <a:rPr lang="cs-CZ" sz="1000" dirty="0"/>
              <a:t> 6 atolů </a:t>
            </a:r>
            <a:r>
              <a:rPr lang="cs-CZ" sz="1000" dirty="0" err="1"/>
              <a:t>Čagoských</a:t>
            </a:r>
            <a:r>
              <a:rPr lang="cs-CZ" sz="1000" dirty="0"/>
              <a:t> ostrovů s 56 ostrovy a ostrůvky</a:t>
            </a:r>
          </a:p>
          <a:p>
            <a:pPr lvl="1"/>
            <a:r>
              <a:rPr lang="cs-CZ" sz="1000" dirty="0"/>
              <a:t>Západ Indického oceánu, asi 2 000 km od Mauricia</a:t>
            </a:r>
          </a:p>
          <a:p>
            <a:r>
              <a:rPr lang="cs-CZ" sz="1000" b="1" dirty="0"/>
              <a:t>Demografie</a:t>
            </a:r>
            <a:r>
              <a:rPr lang="cs-CZ" sz="1000" dirty="0"/>
              <a:t> </a:t>
            </a:r>
          </a:p>
          <a:p>
            <a:pPr lvl="1"/>
            <a:r>
              <a:rPr lang="cs-CZ" sz="1000" dirty="0"/>
              <a:t>Žádné civilní obyvatelstvo</a:t>
            </a:r>
          </a:p>
          <a:p>
            <a:pPr lvl="1"/>
            <a:r>
              <a:rPr lang="cs-CZ" sz="1000" dirty="0"/>
              <a:t>Britsko-americká vojenská základna – pouze vojenský personál </a:t>
            </a:r>
          </a:p>
          <a:p>
            <a:pPr lvl="1"/>
            <a:r>
              <a:rPr lang="cs-CZ" sz="1000" dirty="0"/>
              <a:t>Jazyk: angličtina</a:t>
            </a:r>
          </a:p>
          <a:p>
            <a:r>
              <a:rPr lang="cs-CZ" sz="1000" b="1" dirty="0"/>
              <a:t>Náboženství</a:t>
            </a:r>
            <a:r>
              <a:rPr lang="cs-CZ" sz="1000" dirty="0"/>
              <a:t> </a:t>
            </a:r>
          </a:p>
          <a:p>
            <a:pPr lvl="1"/>
            <a:r>
              <a:rPr lang="cs-CZ" sz="1000" dirty="0"/>
              <a:t>Křesťanství </a:t>
            </a:r>
          </a:p>
          <a:p>
            <a:r>
              <a:rPr lang="cs-CZ" sz="1000" b="1" dirty="0"/>
              <a:t>Právní status </a:t>
            </a:r>
          </a:p>
          <a:p>
            <a:pPr lvl="1"/>
            <a:r>
              <a:rPr lang="cs-CZ" sz="1000" dirty="0"/>
              <a:t>Zámořské území Spojeného království Velké Británie a Severního Irska </a:t>
            </a:r>
          </a:p>
          <a:p>
            <a:pPr lvl="1"/>
            <a:r>
              <a:rPr lang="cs-CZ" sz="1000" dirty="0"/>
              <a:t>Měna: americký dolar (de facto)</a:t>
            </a:r>
          </a:p>
          <a:p>
            <a:r>
              <a:rPr lang="cs-CZ" sz="1000" dirty="0"/>
              <a:t>Žádné hnutí za nezávislost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650EABF-A3E4-1534-A740-C4DA4AB8A7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5" r="845" b="1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073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2F4B633-CEC8-56CD-8EFC-544CD8ABA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Britské antarktické teritorium 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C53477-FCCD-31EA-A95C-5E6B06FE0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r>
              <a:rPr lang="cs-CZ" sz="2200" dirty="0"/>
              <a:t>Zámořské území Spojeného království</a:t>
            </a:r>
          </a:p>
          <a:p>
            <a:r>
              <a:rPr lang="cs-CZ" sz="2200" b="1" dirty="0"/>
              <a:t>Hlavní město:</a:t>
            </a:r>
            <a:r>
              <a:rPr lang="cs-CZ" sz="2200" dirty="0"/>
              <a:t> </a:t>
            </a:r>
            <a:r>
              <a:rPr lang="cs-CZ" sz="2200" dirty="0" err="1"/>
              <a:t>Rothera</a:t>
            </a:r>
            <a:endParaRPr lang="cs-CZ" sz="2200" dirty="0"/>
          </a:p>
          <a:p>
            <a:r>
              <a:rPr lang="cs-CZ" sz="2200" b="1" dirty="0"/>
              <a:t>Rozloha: </a:t>
            </a:r>
            <a:r>
              <a:rPr lang="cs-CZ" sz="2200" dirty="0"/>
              <a:t>1 709 400 km</a:t>
            </a:r>
            <a:r>
              <a:rPr lang="cs-CZ" sz="2200" b="0" i="0" u="none" strike="noStrike" dirty="0">
                <a:effectLst/>
              </a:rPr>
              <a:t>²</a:t>
            </a:r>
            <a:endParaRPr lang="cs-CZ" sz="2200" dirty="0"/>
          </a:p>
          <a:p>
            <a:r>
              <a:rPr lang="cs-CZ" sz="2200" b="1" dirty="0"/>
              <a:t>Počet obyvatel: </a:t>
            </a:r>
            <a:r>
              <a:rPr lang="cs-CZ" sz="2200" dirty="0"/>
              <a:t>neobydleno </a:t>
            </a:r>
          </a:p>
          <a:p>
            <a:endParaRPr lang="cs-CZ" sz="22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76A746D-92B8-D2E3-5347-43E4405EDA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963" y="329183"/>
            <a:ext cx="3429969" cy="342996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90752A3-C950-D5CB-DDCF-62A6BC2D88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4168347"/>
            <a:ext cx="3995928" cy="199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488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F2EAF5-298A-6FDB-A3C2-53982E470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Britské antarktické teritorium 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E31392-86E5-9329-0C5C-62D6D0BA4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cs-CZ" sz="1500" b="1" dirty="0"/>
              <a:t>Politika</a:t>
            </a:r>
          </a:p>
          <a:p>
            <a:pPr lvl="1"/>
            <a:r>
              <a:rPr lang="cs-CZ" sz="1500" dirty="0"/>
              <a:t>1908 – dekrety krále Eduarda VII. – Jižní </a:t>
            </a:r>
            <a:r>
              <a:rPr lang="cs-CZ" sz="1500" dirty="0" err="1"/>
              <a:t>Shetlandy</a:t>
            </a:r>
            <a:r>
              <a:rPr lang="cs-CZ" sz="1500" dirty="0"/>
              <a:t>, Jižní Orkneje, Jižní Georgie, Jižní Sandwichovy ostrovy a </a:t>
            </a:r>
            <a:r>
              <a:rPr lang="cs-CZ" sz="1500" dirty="0" err="1"/>
              <a:t>Grahamova</a:t>
            </a:r>
            <a:r>
              <a:rPr lang="cs-CZ" sz="1500" dirty="0"/>
              <a:t> země dependencemi britských Falklandských ostrovů </a:t>
            </a:r>
          </a:p>
          <a:p>
            <a:pPr lvl="1"/>
            <a:r>
              <a:rPr lang="cs-CZ" sz="1500" dirty="0"/>
              <a:t>1962 – Jižní </a:t>
            </a:r>
            <a:r>
              <a:rPr lang="cs-CZ" sz="1500" dirty="0" err="1"/>
              <a:t>Shetlandy</a:t>
            </a:r>
            <a:r>
              <a:rPr lang="cs-CZ" sz="1500" dirty="0"/>
              <a:t> + Jižní Orkneje + </a:t>
            </a:r>
            <a:r>
              <a:rPr lang="cs-CZ" sz="1500" dirty="0" err="1"/>
              <a:t>Grahamova</a:t>
            </a:r>
            <a:r>
              <a:rPr lang="cs-CZ" sz="1500" dirty="0"/>
              <a:t> země = Britské antarktické teritorium </a:t>
            </a:r>
          </a:p>
          <a:p>
            <a:pPr lvl="1"/>
            <a:r>
              <a:rPr lang="cs-CZ" sz="1500" dirty="0"/>
              <a:t>Nároky od Argentiny a Chile</a:t>
            </a:r>
          </a:p>
          <a:p>
            <a:r>
              <a:rPr lang="cs-CZ" sz="1500" b="1" dirty="0"/>
              <a:t>Geografie</a:t>
            </a:r>
            <a:r>
              <a:rPr lang="cs-CZ" sz="1500" dirty="0"/>
              <a:t>  </a:t>
            </a:r>
          </a:p>
          <a:p>
            <a:pPr lvl="1"/>
            <a:r>
              <a:rPr lang="cs-CZ" sz="1500" dirty="0"/>
              <a:t>Jižní </a:t>
            </a:r>
            <a:r>
              <a:rPr lang="cs-CZ" sz="1500" dirty="0" err="1"/>
              <a:t>Shetlandy</a:t>
            </a:r>
            <a:r>
              <a:rPr lang="cs-CZ" sz="1500" dirty="0"/>
              <a:t> + Jižní Orkneje + </a:t>
            </a:r>
            <a:r>
              <a:rPr lang="cs-CZ" sz="1500" dirty="0" err="1"/>
              <a:t>Grahamova</a:t>
            </a:r>
            <a:r>
              <a:rPr lang="cs-CZ" sz="1500" dirty="0"/>
              <a:t> země </a:t>
            </a:r>
          </a:p>
          <a:p>
            <a:r>
              <a:rPr lang="cs-CZ" sz="1500" b="1" dirty="0"/>
              <a:t>Demografie</a:t>
            </a:r>
            <a:r>
              <a:rPr lang="cs-CZ" sz="1500" dirty="0"/>
              <a:t> </a:t>
            </a:r>
          </a:p>
          <a:p>
            <a:pPr lvl="1"/>
            <a:r>
              <a:rPr lang="cs-CZ" sz="1500" dirty="0"/>
              <a:t>Neobydleno </a:t>
            </a:r>
          </a:p>
          <a:p>
            <a:pPr lvl="1"/>
            <a:r>
              <a:rPr lang="cs-CZ" sz="1500" dirty="0"/>
              <a:t>Vědci</a:t>
            </a:r>
          </a:p>
          <a:p>
            <a:r>
              <a:rPr lang="cs-CZ" sz="1500" b="1" dirty="0"/>
              <a:t>Právní status </a:t>
            </a:r>
          </a:p>
          <a:p>
            <a:pPr lvl="1"/>
            <a:r>
              <a:rPr lang="cs-CZ" sz="1500" dirty="0"/>
              <a:t>Britské zámořské území </a:t>
            </a:r>
          </a:p>
          <a:p>
            <a:pPr lvl="1"/>
            <a:r>
              <a:rPr lang="cs-CZ" sz="1500" dirty="0"/>
              <a:t>Pod britským Ministerstvem zahraničí </a:t>
            </a:r>
          </a:p>
          <a:p>
            <a:endParaRPr lang="cs-CZ" sz="15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B414A36-56FC-EB30-D920-C4ADEFC71D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1" r="2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598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07ECC9-5122-B63E-801B-8EE3D336E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cs-CZ" sz="5400" b="1"/>
              <a:t>Francouzská </a:t>
            </a:r>
            <a:r>
              <a:rPr lang="cs-CZ" sz="5400" b="1" dirty="0"/>
              <a:t>jižní a antarktická území 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36891B-349E-50E7-A55B-9776F41BE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r>
              <a:rPr lang="cs-CZ" sz="2200" dirty="0"/>
              <a:t>Francouzské zámořské teritorium </a:t>
            </a:r>
          </a:p>
          <a:p>
            <a:r>
              <a:rPr lang="cs-CZ" sz="2200" b="1" dirty="0"/>
              <a:t>Hlavní město: </a:t>
            </a:r>
            <a:r>
              <a:rPr lang="cs-CZ" sz="2200" b="0" i="0" u="none" strike="noStrike" dirty="0" err="1">
                <a:effectLst/>
              </a:rPr>
              <a:t>Port-aux-Français</a:t>
            </a:r>
            <a:endParaRPr lang="cs-CZ" sz="2200" dirty="0"/>
          </a:p>
          <a:p>
            <a:r>
              <a:rPr lang="cs-CZ" sz="2200" b="1" dirty="0"/>
              <a:t>Rozloha: </a:t>
            </a:r>
            <a:r>
              <a:rPr lang="cs-CZ" sz="2200" dirty="0"/>
              <a:t>7 668 km</a:t>
            </a:r>
            <a:r>
              <a:rPr lang="cs-CZ" sz="2200" b="0" i="0" u="none" strike="noStrike" dirty="0">
                <a:effectLst/>
              </a:rPr>
              <a:t>²</a:t>
            </a:r>
            <a:endParaRPr lang="cs-CZ" sz="2200" dirty="0"/>
          </a:p>
          <a:p>
            <a:r>
              <a:rPr lang="cs-CZ" sz="2200" b="1" dirty="0"/>
              <a:t>Počet obyvatel: </a:t>
            </a:r>
            <a:r>
              <a:rPr lang="cs-CZ" sz="2200" dirty="0"/>
              <a:t>140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4882376-6778-F539-1BF8-9E7730C10B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963" y="329183"/>
            <a:ext cx="3429969" cy="3429969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18932E39-0A7E-5EF9-FB35-585AA8CB6F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738" y="4079193"/>
            <a:ext cx="3244132" cy="217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012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40B7ED3-7C86-016C-367E-AF1E00EFB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Francouzská jižní a antarktická území</a:t>
            </a:r>
            <a:r>
              <a:rPr lang="cs-CZ" sz="5400" dirty="0"/>
              <a:t> 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27CED2-BEF9-1127-3010-7277C5217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cs-CZ" sz="1400" b="1" dirty="0"/>
              <a:t>Politika</a:t>
            </a:r>
          </a:p>
          <a:p>
            <a:pPr lvl="1"/>
            <a:r>
              <a:rPr lang="cs-CZ" sz="1400" dirty="0"/>
              <a:t>Nalezeny Francií – kolonie </a:t>
            </a:r>
          </a:p>
          <a:p>
            <a:r>
              <a:rPr lang="cs-CZ" sz="1400" b="1" dirty="0"/>
              <a:t>Geografie</a:t>
            </a:r>
            <a:r>
              <a:rPr lang="cs-CZ" sz="1400" dirty="0"/>
              <a:t>  </a:t>
            </a:r>
          </a:p>
          <a:p>
            <a:pPr lvl="1"/>
            <a:r>
              <a:rPr lang="cs-CZ" sz="1400" dirty="0" err="1"/>
              <a:t>Kergueleny</a:t>
            </a:r>
            <a:r>
              <a:rPr lang="cs-CZ" sz="1400" dirty="0"/>
              <a:t>, </a:t>
            </a:r>
            <a:r>
              <a:rPr lang="cs-CZ" sz="1400" dirty="0" err="1"/>
              <a:t>Crozetovy</a:t>
            </a:r>
            <a:r>
              <a:rPr lang="cs-CZ" sz="1400" dirty="0"/>
              <a:t> ostrovy, Ostrovy Saint-Paul a Amsterdam, Země Adélie, Roztroušené ostrovy</a:t>
            </a:r>
          </a:p>
          <a:p>
            <a:pPr lvl="1"/>
            <a:r>
              <a:rPr lang="cs-CZ" sz="1400" dirty="0"/>
              <a:t>Indický oceán </a:t>
            </a:r>
          </a:p>
          <a:p>
            <a:pPr lvl="1"/>
            <a:r>
              <a:rPr lang="cs-CZ" sz="1400" dirty="0"/>
              <a:t>Subtropický pás – arktický pás </a:t>
            </a:r>
          </a:p>
          <a:p>
            <a:r>
              <a:rPr lang="cs-CZ" sz="1400" b="1" dirty="0"/>
              <a:t>Demografie</a:t>
            </a:r>
            <a:r>
              <a:rPr lang="cs-CZ" sz="1400" dirty="0"/>
              <a:t> </a:t>
            </a:r>
          </a:p>
          <a:p>
            <a:pPr lvl="1"/>
            <a:r>
              <a:rPr lang="cs-CZ" sz="1400" dirty="0"/>
              <a:t>Jazyk: francouzština </a:t>
            </a:r>
          </a:p>
          <a:p>
            <a:pPr lvl="1"/>
            <a:r>
              <a:rPr lang="cs-CZ" sz="1400" dirty="0"/>
              <a:t>Žádné civilní obyvatelstvo </a:t>
            </a:r>
          </a:p>
          <a:p>
            <a:pPr lvl="1"/>
            <a:r>
              <a:rPr lang="cs-CZ" sz="1400" dirty="0"/>
              <a:t>Vědci, vojáci, námořníci </a:t>
            </a:r>
          </a:p>
          <a:p>
            <a:r>
              <a:rPr lang="cs-CZ" sz="1400" b="1" dirty="0"/>
              <a:t>Právní status </a:t>
            </a:r>
          </a:p>
          <a:p>
            <a:pPr lvl="1"/>
            <a:r>
              <a:rPr lang="cs-CZ" sz="1400" dirty="0"/>
              <a:t>Francouzské zámořské teritorium </a:t>
            </a:r>
          </a:p>
          <a:p>
            <a:pPr lvl="1"/>
            <a:r>
              <a:rPr lang="cs-CZ" sz="1400" dirty="0"/>
              <a:t>Přidružené území EU</a:t>
            </a:r>
          </a:p>
          <a:p>
            <a:pPr lvl="1"/>
            <a:r>
              <a:rPr lang="cs-CZ" sz="1400" dirty="0"/>
              <a:t>Měna: Euro </a:t>
            </a:r>
          </a:p>
          <a:p>
            <a:pPr lvl="1"/>
            <a:endParaRPr lang="cs-CZ" sz="1400" dirty="0"/>
          </a:p>
          <a:p>
            <a:pPr lvl="1"/>
            <a:endParaRPr lang="cs-CZ" sz="1400" dirty="0"/>
          </a:p>
          <a:p>
            <a:endParaRPr lang="cs-CZ" sz="1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ED030F8-47FA-406A-B73C-703FDEC6B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1005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9831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9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Pitcairn,  Britské indickooceánské teritorium,  Britské antarktické teritorium,  Francouzská jižní a antarktická území </vt:lpstr>
      <vt:lpstr>Pitcairn </vt:lpstr>
      <vt:lpstr>Pitcairn </vt:lpstr>
      <vt:lpstr>Britské indooceánské teritorium (území) </vt:lpstr>
      <vt:lpstr>Britské indooceánské teritorium </vt:lpstr>
      <vt:lpstr>Britské antarktické teritorium </vt:lpstr>
      <vt:lpstr>Britské antarktické teritorium </vt:lpstr>
      <vt:lpstr>Francouzská jižní a antarktická území </vt:lpstr>
      <vt:lpstr>Francouzská jižní a antarktická území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Pitcairn, Britské indickooceánské teritorium, Britské antarktické teritorium, Francouzská jižní a antarktická území </dc:title>
  <dc:creator>Malínková Eliška (S-PEF)</dc:creator>
  <cp:lastModifiedBy>Malínková Eliška (S-PEF)</cp:lastModifiedBy>
  <cp:revision>5</cp:revision>
  <dcterms:created xsi:type="dcterms:W3CDTF">2025-04-02T12:30:06Z</dcterms:created>
  <dcterms:modified xsi:type="dcterms:W3CDTF">2025-04-15T09:03:26Z</dcterms:modified>
</cp:coreProperties>
</file>