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inkml+xml" PartName="/ppt/ink/ink37.xml"/>
  <Override ContentType="application/inkml+xml" PartName="/ppt/ink/ink7.xml"/>
  <Override ContentType="application/inkml+xml" PartName="/ppt/ink/ink32.xml"/>
  <Override ContentType="application/inkml+xml" PartName="/ppt/ink/ink10.xml"/>
  <Override ContentType="application/inkml+xml" PartName="/ppt/ink/ink2.xml"/>
  <Override ContentType="application/inkml+xml" PartName="/ppt/ink/ink16.xml"/>
  <Override ContentType="application/inkml+xml" PartName="/ppt/ink/ink29.xml"/>
  <Override ContentType="application/inkml+xml" PartName="/ppt/ink/ink23.xml"/>
  <Override ContentType="application/inkml+xml" PartName="/ppt/ink/ink38.xml"/>
  <Override ContentType="application/inkml+xml" PartName="/ppt/ink/ink20.xml"/>
  <Override ContentType="application/inkml+xml" PartName="/ppt/ink/ink36.xml"/>
  <Override ContentType="application/inkml+xml" PartName="/ppt/ink/ink9.xml"/>
  <Override ContentType="application/inkml+xml" PartName="/ppt/ink/ink33.xml"/>
  <Override ContentType="application/inkml+xml" PartName="/ppt/ink/ink19.xml"/>
  <Override ContentType="application/inkml+xml" PartName="/ppt/ink/ink6.xml"/>
  <Override ContentType="application/inkml+xml" PartName="/ppt/ink/ink28.xml"/>
  <Override ContentType="application/inkml+xml" PartName="/ppt/ink/ink15.xml"/>
  <Override ContentType="application/inkml+xml" PartName="/ppt/ink/ink1.xml"/>
  <Override ContentType="application/inkml+xml" PartName="/ppt/ink/ink24.xml"/>
  <Override ContentType="application/inkml+xml" PartName="/ppt/ink/ink11.xml"/>
  <Override ContentType="application/inkml+xml" PartName="/ppt/ink/ink5.xml"/>
  <Override ContentType="application/inkml+xml" PartName="/ppt/ink/ink13.xml"/>
  <Override ContentType="application/inkml+xml" PartName="/ppt/ink/ink18.xml"/>
  <Override ContentType="application/inkml+xml" PartName="/ppt/ink/ink30.xml"/>
  <Override ContentType="application/inkml+xml" PartName="/ppt/ink/ink34.xml"/>
  <Override ContentType="application/inkml+xml" PartName="/ppt/ink/ink21.xml"/>
  <Override ContentType="application/inkml+xml" PartName="/ppt/ink/ink14.xml"/>
  <Override ContentType="application/inkml+xml" PartName="/ppt/ink/ink12.xml"/>
  <Override ContentType="application/inkml+xml" PartName="/ppt/ink/ink27.xml"/>
  <Override ContentType="application/inkml+xml" PartName="/ppt/ink/ink25.xml"/>
  <Override ContentType="application/inkml+xml" PartName="/ppt/ink/ink17.xml"/>
  <Override ContentType="application/inkml+xml" PartName="/ppt/ink/ink4.xml"/>
  <Override ContentType="application/inkml+xml" PartName="/ppt/ink/ink31.xml"/>
  <Override ContentType="application/inkml+xml" PartName="/ppt/ink/ink22.xml"/>
  <Override ContentType="application/inkml+xml" PartName="/ppt/ink/ink8.xml"/>
  <Override ContentType="application/inkml+xml" PartName="/ppt/ink/ink3.xml"/>
  <Override ContentType="application/inkml+xml" PartName="/ppt/ink/ink35.xml"/>
  <Override ContentType="application/inkml+xml" PartName="/ppt/ink/ink26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presentationml.tags+xml" PartName="/ppt/tags/tag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y="6858000" cx="12192000"/>
  <p:notesSz cx="6858000" cy="9144000"/>
  <p:custDataLst>
    <p:tags r:id="rId18"/>
  </p:custDataLst>
  <p:defaultTextStyle>
    <a:defPPr lvl="0">
      <a:defRPr lang="cs-CZ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1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5" Type="http://schemas.openxmlformats.org/officeDocument/2006/relationships/slide" Target="slides/slide2.xml"/><Relationship Id="rId6" Type="http://schemas.openxmlformats.org/officeDocument/2006/relationships/slide" Target="slides/slide12.xml"/><Relationship Id="rId18" Type="http://schemas.openxmlformats.org/officeDocument/2006/relationships/tags" Target="tags/tag1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9.6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11800 9128 0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12039 4868 0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11351 4313 0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11351 4315 0 0 0,'0'-5'0'0'0,"-4"-6"0"0"0,-3-2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11324 4260 0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14182 5556 0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13600 5292 0 0 0,'0'0'0'0'0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13600 5292 0 0 0,'0'0'0'0'0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11853 6138 0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12303 8520 0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12991 8784 0 0 0,'0'5'0'0'0,"0"6"0"0"0,0 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9.6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12330 6773 0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15028 8784 0 0 0,'0'0'0'0'0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14843 12700 0 0 0,'0'0'0'0'0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8493 9366 0 0 0,'0'0'0'0'0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16299 9631 0 0 0,'-5'0'0'0'0,"-1"0"0"0"0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11964 2011 0 0 0,'-7'0'0'0'0,"-1"0"0"0"0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15425 9075 0 0 0,'0'0'0'0'0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4842 9790 0 0 0,'0'0'0'0'0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4842 9790 0 0 0,'0'0'0'0'0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5450 9710 0 0 0,'0'0'0'0'0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5450 9684 0 0 0,'0'0'0'0'0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7488 12012 0 0 0,'0'0'0'0'0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11271 16563 0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9710 12462 0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20029 5477 0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16245 6641 0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16034 7011 0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16034 7011 0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11T22:34:25.4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16034 7011 0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.xml"/><Relationship Id="rId18" Type="http://schemas.openxmlformats.org/officeDocument/2006/relationships/customXml" Target="../ink/ink16.xml"/><Relationship Id="rId26" Type="http://schemas.openxmlformats.org/officeDocument/2006/relationships/customXml" Target="../ink/ink23.xml"/><Relationship Id="rId39" Type="http://schemas.openxmlformats.org/officeDocument/2006/relationships/customXml" Target="../ink/ink34.xml"/><Relationship Id="rId21" Type="http://schemas.openxmlformats.org/officeDocument/2006/relationships/customXml" Target="../ink/ink19.xml"/><Relationship Id="rId34" Type="http://schemas.openxmlformats.org/officeDocument/2006/relationships/customXml" Target="../ink/ink31.xml"/><Relationship Id="rId42" Type="http://schemas.openxmlformats.org/officeDocument/2006/relationships/customXml" Target="../ink/ink37.xml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6" Type="http://schemas.openxmlformats.org/officeDocument/2006/relationships/customXml" Target="../ink/ink14.xml"/><Relationship Id="rId20" Type="http://schemas.openxmlformats.org/officeDocument/2006/relationships/customXml" Target="../ink/ink18.xml"/><Relationship Id="rId29" Type="http://schemas.openxmlformats.org/officeDocument/2006/relationships/customXml" Target="../ink/ink26.xml"/><Relationship Id="rId41" Type="http://schemas.openxmlformats.org/officeDocument/2006/relationships/customXml" Target="../ink/ink3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11" Type="http://schemas.openxmlformats.org/officeDocument/2006/relationships/customXml" Target="../ink/ink10.xml"/><Relationship Id="rId24" Type="http://schemas.openxmlformats.org/officeDocument/2006/relationships/customXml" Target="../ink/ink21.xml"/><Relationship Id="rId32" Type="http://schemas.openxmlformats.org/officeDocument/2006/relationships/customXml" Target="../ink/ink29.xml"/><Relationship Id="rId37" Type="http://schemas.openxmlformats.org/officeDocument/2006/relationships/image" Target="../media/image11.jpeg"/><Relationship Id="rId40" Type="http://schemas.openxmlformats.org/officeDocument/2006/relationships/customXml" Target="../ink/ink35.xml"/><Relationship Id="rId5" Type="http://schemas.openxmlformats.org/officeDocument/2006/relationships/image" Target="../media/image5.png"/><Relationship Id="rId15" Type="http://schemas.openxmlformats.org/officeDocument/2006/relationships/customXml" Target="../ink/ink13.xml"/><Relationship Id="rId23" Type="http://schemas.openxmlformats.org/officeDocument/2006/relationships/customXml" Target="../ink/ink20.xml"/><Relationship Id="rId28" Type="http://schemas.openxmlformats.org/officeDocument/2006/relationships/customXml" Target="../ink/ink25.xml"/><Relationship Id="rId36" Type="http://schemas.openxmlformats.org/officeDocument/2006/relationships/image" Target="../media/image10.jpeg"/><Relationship Id="rId10" Type="http://schemas.openxmlformats.org/officeDocument/2006/relationships/customXml" Target="../ink/ink9.xml"/><Relationship Id="rId19" Type="http://schemas.openxmlformats.org/officeDocument/2006/relationships/customXml" Target="../ink/ink17.xml"/><Relationship Id="rId31" Type="http://schemas.openxmlformats.org/officeDocument/2006/relationships/customXml" Target="../ink/ink28.xml"/><Relationship Id="rId4" Type="http://schemas.openxmlformats.org/officeDocument/2006/relationships/customXml" Target="../ink/ink4.xml"/><Relationship Id="rId9" Type="http://schemas.openxmlformats.org/officeDocument/2006/relationships/customXml" Target="../ink/ink8.xml"/><Relationship Id="rId14" Type="http://schemas.openxmlformats.org/officeDocument/2006/relationships/image" Target="../media/image12.png"/><Relationship Id="rId22" Type="http://schemas.openxmlformats.org/officeDocument/2006/relationships/image" Target="../media/image13.png"/><Relationship Id="rId27" Type="http://schemas.openxmlformats.org/officeDocument/2006/relationships/customXml" Target="../ink/ink24.xml"/><Relationship Id="rId30" Type="http://schemas.openxmlformats.org/officeDocument/2006/relationships/customXml" Target="../ink/ink27.xml"/><Relationship Id="rId35" Type="http://schemas.openxmlformats.org/officeDocument/2006/relationships/customXml" Target="../ink/ink32.xml"/><Relationship Id="rId43" Type="http://schemas.openxmlformats.org/officeDocument/2006/relationships/customXml" Target="../ink/ink38.xml"/><Relationship Id="rId8" Type="http://schemas.openxmlformats.org/officeDocument/2006/relationships/customXml" Target="../ink/ink7.xml"/><Relationship Id="rId3" Type="http://schemas.openxmlformats.org/officeDocument/2006/relationships/image" Target="../media/image11.png"/><Relationship Id="rId12" Type="http://schemas.openxmlformats.org/officeDocument/2006/relationships/customXml" Target="../ink/ink11.xml"/><Relationship Id="rId17" Type="http://schemas.openxmlformats.org/officeDocument/2006/relationships/customXml" Target="../ink/ink15.xml"/><Relationship Id="rId25" Type="http://schemas.openxmlformats.org/officeDocument/2006/relationships/customXml" Target="../ink/ink22.xml"/><Relationship Id="rId33" Type="http://schemas.openxmlformats.org/officeDocument/2006/relationships/customXml" Target="../ink/ink30.xml"/><Relationship Id="rId38" Type="http://schemas.openxmlformats.org/officeDocument/2006/relationships/customXml" Target="../ink/ink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tica.sk" TargetMode="External"/><Relationship Id="rId2" Type="http://schemas.openxmlformats.org/officeDocument/2006/relationships/hyperlink" Target="https://slovackizavod.org.r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oks.google.cz/books?id=avcbBgAAQBAJ&amp;printsec=frontcover&amp;redir_esc=y#v=onepage&amp;q&amp;f=false" TargetMode="External"/><Relationship Id="rId4" Type="http://schemas.openxmlformats.org/officeDocument/2006/relationships/hyperlink" Target="https://www.backipetrovac.rs/s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Slováci v Srbsku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Filip </a:t>
            </a:r>
            <a:r>
              <a:rPr lang="cs-CZ" dirty="0" err="1"/>
              <a:t>Hübsch</a:t>
            </a:r>
            <a:r>
              <a:rPr lang="cs-CZ" dirty="0"/>
              <a:t>, Adam Ucháč 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2AC61-4031-8B9E-9A9B-B6BABD120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Jazyk a školství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740EAA-1565-B4C9-09F3-53280DE80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Slovenština je jedním z úředních jazyků Vojvodiny</a:t>
            </a:r>
            <a:endParaRPr lang="cs-CZ" dirty="0" err="1"/>
          </a:p>
          <a:p>
            <a:r>
              <a:rPr lang="cs-CZ" dirty="0"/>
              <a:t>Síť základních a středních škol, kde probíhá výuka ve slovenštině (zhruba 16)</a:t>
            </a:r>
          </a:p>
          <a:p>
            <a:r>
              <a:rPr lang="cs-CZ" err="1"/>
              <a:t>Kysáč</a:t>
            </a:r>
            <a:endParaRPr lang="cs-CZ" dirty="0" err="1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cs-CZ" sz="2800" dirty="0"/>
              <a:t>Základní škola - výuka v srbštině a slovenštině</a:t>
            </a:r>
          </a:p>
          <a:p>
            <a:r>
              <a:rPr lang="cs-CZ" dirty="0"/>
              <a:t>Slovenská katedra na Univerzitě v Novém Sadu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69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43F21-D76E-6762-0014-DEBA82CD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venku, kolo, obloha, kůň&#10;&#10;Obsah vygenerovaný umělou inteligencí může být nesprávný.">
            <a:extLst>
              <a:ext uri="{FF2B5EF4-FFF2-40B4-BE49-F238E27FC236}">
                <a16:creationId xmlns:a16="http://schemas.microsoft.com/office/drawing/2014/main" id="{80734073-DDFE-9E5A-C2D3-C6C38F8C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0960" y="-172720"/>
            <a:ext cx="12791440" cy="7203440"/>
          </a:xfrm>
          <a:prstGeom prst="rect">
            <a:avLst/>
          </a:prstGeom>
        </p:spPr>
      </p:pic>
      <p:pic>
        <p:nvPicPr>
          <p:cNvPr id="4" name="Zástupný obsah 3" descr="Obsah obrázku jídlo, nádobí, interiér, mísa&#10;&#10;Obsah vygenerovaný umělou inteligencí může být nesprávný.">
            <a:extLst>
              <a:ext uri="{FF2B5EF4-FFF2-40B4-BE49-F238E27FC236}">
                <a16:creationId xmlns:a16="http://schemas.microsoft.com/office/drawing/2014/main" id="{61C77908-8431-6E15-4C1F-40DFE26FB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3818" y="-738346"/>
            <a:ext cx="3550523" cy="7904480"/>
          </a:xfrm>
        </p:spPr>
      </p:pic>
    </p:spTree>
    <p:extLst>
      <p:ext uri="{BB962C8B-B14F-4D97-AF65-F5344CB8AC3E}">
        <p14:creationId xmlns:p14="http://schemas.microsoft.com/office/powerpoint/2010/main" val="202641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03E9D1-A8E7-B867-0CAB-9977A9A3E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Současnost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4FEC3-1525-DC28-3ED1-BDF8ED4E5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Přibližně 50 tisíc osob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3. nejpočetnější menšina ve Vojvodině 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Postupný úbytek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800" dirty="0"/>
              <a:t>Migrace na Slovensko po 2. sv. Válce a válce v Jugoslávii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800" dirty="0"/>
              <a:t>Migrace za lepším vzděláním</a:t>
            </a:r>
            <a:endParaRPr lang="cs-CZ" dirty="0"/>
          </a:p>
          <a:p>
            <a:pPr>
              <a:buFont typeface="Calibri" panose="020B0604020202020204" pitchFamily="34" charset="0"/>
              <a:buChar char="-"/>
            </a:pPr>
            <a:endParaRPr lang="cs-CZ" dirty="0"/>
          </a:p>
          <a:p>
            <a:pPr>
              <a:buFont typeface="Calibri" panose="020B0604020202020204" pitchFamily="34" charset="0"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302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1C7CA-FBB6-C7ED-B1AA-322D5A0B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+mj-lt"/>
                <a:cs typeface="+mj-lt"/>
              </a:rPr>
              <a:t>Forma zpracování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CC9B8-907A-A2A0-7000-1E202FF70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952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>
                <a:ea typeface="+mn-lt"/>
                <a:cs typeface="+mn-lt"/>
              </a:rPr>
              <a:t>Semestrální práce bude zpracována ve formě článku, ideálně publikovaný v odborném časopisu.</a:t>
            </a:r>
          </a:p>
          <a:p>
            <a:endParaRPr lang="cs-CZ" sz="2000" b="1" dirty="0">
              <a:ea typeface="+mn-lt"/>
              <a:cs typeface="+mn-lt"/>
            </a:endParaRPr>
          </a:p>
          <a:p>
            <a:r>
              <a:rPr lang="cs-CZ" sz="2000" b="1" dirty="0">
                <a:ea typeface="+mn-lt"/>
                <a:cs typeface="+mn-lt"/>
              </a:rPr>
              <a:t>Český lid </a:t>
            </a:r>
            <a:r>
              <a:rPr lang="cs-CZ" sz="2000" dirty="0">
                <a:ea typeface="+mn-lt"/>
                <a:cs typeface="+mn-lt"/>
              </a:rPr>
              <a:t>-  </a:t>
            </a:r>
            <a:r>
              <a:rPr lang="cs-CZ" sz="2000" dirty="0">
                <a:solidFill>
                  <a:srgbClr val="202122"/>
                </a:solidFill>
                <a:ea typeface="+mn-lt"/>
                <a:cs typeface="+mn-lt"/>
              </a:rPr>
              <a:t>je jeden z nejstarších českých vědeckých časopisů, byl založen v roce 1891. Jedná se o </a:t>
            </a:r>
            <a:r>
              <a:rPr lang="cs-CZ" sz="2000" dirty="0">
                <a:solidFill>
                  <a:srgbClr val="000000"/>
                </a:solidFill>
                <a:ea typeface="+mn-lt"/>
                <a:cs typeface="+mn-lt"/>
              </a:rPr>
              <a:t>časopis pro etnologii a kulturní antropologii.</a:t>
            </a:r>
            <a:endParaRPr lang="cs-CZ"/>
          </a:p>
          <a:p>
            <a:endParaRPr lang="cs-CZ" sz="2000" b="1" dirty="0">
              <a:ea typeface="+mn-lt"/>
              <a:cs typeface="+mn-lt"/>
            </a:endParaRPr>
          </a:p>
          <a:p>
            <a:r>
              <a:rPr lang="cs-CZ" sz="2000" b="1" dirty="0">
                <a:ea typeface="+mn-lt"/>
                <a:cs typeface="+mn-lt"/>
              </a:rPr>
              <a:t>Studia </a:t>
            </a:r>
            <a:r>
              <a:rPr lang="cs-CZ" sz="2000" b="1" dirty="0" err="1">
                <a:ea typeface="+mn-lt"/>
                <a:cs typeface="+mn-lt"/>
              </a:rPr>
              <a:t>Ethnologica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b="1" dirty="0" err="1">
                <a:ea typeface="+mn-lt"/>
                <a:cs typeface="+mn-lt"/>
              </a:rPr>
              <a:t>Pragensia</a:t>
            </a:r>
            <a:r>
              <a:rPr lang="cs-CZ" sz="2000" b="1" dirty="0">
                <a:ea typeface="+mn-lt"/>
                <a:cs typeface="+mn-lt"/>
              </a:rPr>
              <a:t> </a:t>
            </a:r>
            <a:r>
              <a:rPr lang="cs-CZ" sz="2000" dirty="0">
                <a:solidFill>
                  <a:srgbClr val="202122"/>
                </a:solidFill>
                <a:ea typeface="+mn-lt"/>
                <a:cs typeface="+mn-lt"/>
              </a:rPr>
              <a:t>jsou odborným etnologickým časopisem vydávaným </a:t>
            </a:r>
            <a:r>
              <a:rPr lang="cs-CZ" sz="2000" dirty="0">
                <a:ea typeface="+mn-lt"/>
                <a:cs typeface="+mn-lt"/>
              </a:rPr>
              <a:t>Filozofickou fakultou Univerzity Karlovy</a:t>
            </a:r>
            <a:r>
              <a:rPr lang="cs-CZ" sz="2000" dirty="0">
                <a:solidFill>
                  <a:srgbClr val="202122"/>
                </a:solidFill>
                <a:ea typeface="+mn-lt"/>
                <a:cs typeface="+mn-lt"/>
              </a:rPr>
              <a:t>.</a:t>
            </a:r>
            <a:endParaRPr lang="cs-CZ" sz="2000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  <a:p>
            <a:endParaRPr lang="cs-CZ" dirty="0">
              <a:ea typeface="+mn-lt"/>
              <a:cs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365C0501-3BC5-4B21-C92D-0139236C2E9E}"/>
                  </a:ext>
                </a:extLst>
              </p14:cNvPr>
              <p14:cNvContentPartPr/>
              <p14:nvPr/>
            </p14:nvContentPartPr>
            <p14:xfrm>
              <a:off x="5655181" y="-1034142"/>
              <a:ext cx="13607" cy="13607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365C0501-3BC5-4B21-C92D-0139236C2E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3510" y="-1700885"/>
                <a:ext cx="97800" cy="136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6CC3BA27-6425-89F3-6350-82775CE8958D}"/>
                  </a:ext>
                </a:extLst>
              </p14:cNvPr>
              <p14:cNvContentPartPr/>
              <p14:nvPr/>
            </p14:nvContentPartPr>
            <p14:xfrm>
              <a:off x="1328350" y="3531972"/>
              <a:ext cx="10297" cy="10297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6CC3BA27-6425-89F3-6350-82775CE895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3500" y="3027419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F5B97420-8F6A-A4D9-884C-51C9E6A07975}"/>
                  </a:ext>
                </a:extLst>
              </p14:cNvPr>
              <p14:cNvContentPartPr/>
              <p14:nvPr/>
            </p14:nvContentPartPr>
            <p14:xfrm>
              <a:off x="5344296" y="1523999"/>
              <a:ext cx="10297" cy="10297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F5B97420-8F6A-A4D9-884C-51C9E6A079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39743" y="1019446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E09E0359-BFAA-298D-FFF7-7DADC8F75941}"/>
                  </a:ext>
                </a:extLst>
              </p14:cNvPr>
              <p14:cNvContentPartPr/>
              <p14:nvPr/>
            </p14:nvContentPartPr>
            <p14:xfrm>
              <a:off x="3871783" y="1977080"/>
              <a:ext cx="10297" cy="10297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E09E0359-BFAA-298D-FFF7-7DADC8F759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6933" y="1462230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E352470E-F859-10F1-52F7-39C919963775}"/>
                  </a:ext>
                </a:extLst>
              </p14:cNvPr>
              <p14:cNvContentPartPr/>
              <p14:nvPr/>
            </p14:nvContentPartPr>
            <p14:xfrm>
              <a:off x="3789405" y="2121242"/>
              <a:ext cx="10297" cy="10297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E352470E-F859-10F1-52F7-39C9199637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4852" y="1606392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40AED66B-222B-0F20-8DAB-F71A346E6BEA}"/>
                  </a:ext>
                </a:extLst>
              </p14:cNvPr>
              <p14:cNvContentPartPr/>
              <p14:nvPr/>
            </p14:nvContentPartPr>
            <p14:xfrm>
              <a:off x="3789405" y="2121242"/>
              <a:ext cx="10297" cy="10297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40AED66B-222B-0F20-8DAB-F71A346E6B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4852" y="1606392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C0580956-B516-28B9-DCEC-0C84DE0505B3}"/>
                  </a:ext>
                </a:extLst>
              </p14:cNvPr>
              <p14:cNvContentPartPr/>
              <p14:nvPr/>
            </p14:nvContentPartPr>
            <p14:xfrm>
              <a:off x="3789405" y="2121242"/>
              <a:ext cx="10297" cy="10297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C0580956-B516-28B9-DCEC-0C84DE0505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4852" y="1606392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1C6FAFCE-2827-9AA0-7D3E-63D8E2103943}"/>
                  </a:ext>
                </a:extLst>
              </p14:cNvPr>
              <p14:cNvContentPartPr/>
              <p14:nvPr/>
            </p14:nvContentPartPr>
            <p14:xfrm>
              <a:off x="2234513" y="1287161"/>
              <a:ext cx="10297" cy="10297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1C6FAFCE-2827-9AA0-7D3E-63D8E210394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9960" y="772311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32586240-B958-C793-34B6-D4B22573004B}"/>
                  </a:ext>
                </a:extLst>
              </p14:cNvPr>
              <p14:cNvContentPartPr/>
              <p14:nvPr/>
            </p14:nvContentPartPr>
            <p14:xfrm>
              <a:off x="1966783" y="1070918"/>
              <a:ext cx="10297" cy="10297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32586240-B958-C793-34B6-D4B2257300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2230" y="566365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2C2655D1-5A17-46F8-0B9A-9A306877848D}"/>
                  </a:ext>
                </a:extLst>
              </p14:cNvPr>
              <p14:cNvContentPartPr/>
              <p14:nvPr/>
            </p14:nvContentPartPr>
            <p14:xfrm>
              <a:off x="1962704" y="1060540"/>
              <a:ext cx="10297" cy="10378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2C2655D1-5A17-46F8-0B9A-9A30687784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19800" y="1043243"/>
                <a:ext cx="95247" cy="44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DD477C66-0E5F-B227-156A-0BA4398CCC1F}"/>
                  </a:ext>
                </a:extLst>
              </p14:cNvPr>
              <p14:cNvContentPartPr/>
              <p14:nvPr/>
            </p14:nvContentPartPr>
            <p14:xfrm>
              <a:off x="1956486" y="1050323"/>
              <a:ext cx="10297" cy="10297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DD477C66-0E5F-B227-156A-0BA4398CCC1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41636" y="545770"/>
                <a:ext cx="1029700" cy="1029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75719FD3-DFE2-20D0-8BB8-BC916D4A57B2}"/>
                  </a:ext>
                </a:extLst>
              </p14:cNvPr>
              <p14:cNvContentPartPr/>
              <p14:nvPr/>
            </p14:nvContentPartPr>
            <p14:xfrm>
              <a:off x="3223845" y="1094153"/>
              <a:ext cx="9769" cy="9769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75719FD3-DFE2-20D0-8BB8-BC916D4A57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5164" y="605703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30076CBD-9E5A-EAFD-AB49-C47E230DAE69}"/>
                  </a:ext>
                </a:extLst>
              </p14:cNvPr>
              <p14:cNvContentPartPr/>
              <p14:nvPr/>
            </p14:nvContentPartPr>
            <p14:xfrm>
              <a:off x="3008922" y="996461"/>
              <a:ext cx="9769" cy="9769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30076CBD-9E5A-EAFD-AB49-C47E230DAE6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0241" y="517780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id="{37996A54-85CD-C0F8-634B-895047117CDF}"/>
                  </a:ext>
                </a:extLst>
              </p14:cNvPr>
              <p14:cNvContentPartPr/>
              <p14:nvPr/>
            </p14:nvContentPartPr>
            <p14:xfrm>
              <a:off x="3008922" y="996461"/>
              <a:ext cx="9769" cy="9769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37996A54-85CD-C0F8-634B-895047117CD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30241" y="517780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AFC78021-D514-1267-8CFE-4EC822701C33}"/>
                  </a:ext>
                </a:extLst>
              </p14:cNvPr>
              <p14:cNvContentPartPr/>
              <p14:nvPr/>
            </p14:nvContentPartPr>
            <p14:xfrm>
              <a:off x="2364153" y="1309076"/>
              <a:ext cx="9769" cy="9769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AFC78021-D514-1267-8CFE-4EC822701C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5703" y="820626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99E5BC6A-CF71-45EE-4BBD-BE22350C446F}"/>
                  </a:ext>
                </a:extLst>
              </p14:cNvPr>
              <p14:cNvContentPartPr/>
              <p14:nvPr/>
            </p14:nvContentPartPr>
            <p14:xfrm>
              <a:off x="2530230" y="2188307"/>
              <a:ext cx="9769" cy="9769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99E5BC6A-CF71-45EE-4BBD-BE22350C44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41780" y="1709626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Rukopis 19">
                <a:extLst>
                  <a:ext uri="{FF2B5EF4-FFF2-40B4-BE49-F238E27FC236}">
                    <a16:creationId xmlns:a16="http://schemas.microsoft.com/office/drawing/2014/main" id="{FFD1F992-7AD0-D347-DBE6-85AD473DB8CE}"/>
                  </a:ext>
                </a:extLst>
              </p14:cNvPr>
              <p14:cNvContentPartPr/>
              <p14:nvPr/>
            </p14:nvContentPartPr>
            <p14:xfrm>
              <a:off x="2784230" y="2286000"/>
              <a:ext cx="9769" cy="9846"/>
            </p14:xfrm>
          </p:contentPart>
        </mc:Choice>
        <mc:Fallback xmlns="">
          <p:pic>
            <p:nvPicPr>
              <p:cNvPr id="20" name="Rukopis 19">
                <a:extLst>
                  <a:ext uri="{FF2B5EF4-FFF2-40B4-BE49-F238E27FC236}">
                    <a16:creationId xmlns:a16="http://schemas.microsoft.com/office/drawing/2014/main" id="{FFD1F992-7AD0-D347-DBE6-85AD473DB8C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95780" y="2268418"/>
                <a:ext cx="976900" cy="44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1D1359B4-1880-D5F2-5670-83D790EA6AF7}"/>
                  </a:ext>
                </a:extLst>
              </p14:cNvPr>
              <p14:cNvContentPartPr/>
              <p14:nvPr/>
            </p14:nvContentPartPr>
            <p14:xfrm>
              <a:off x="3536461" y="1924538"/>
              <a:ext cx="9769" cy="9769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1D1359B4-1880-D5F2-5670-83D790EA6A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8011" y="1436088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Rukopis 29">
                <a:extLst>
                  <a:ext uri="{FF2B5EF4-FFF2-40B4-BE49-F238E27FC236}">
                    <a16:creationId xmlns:a16="http://schemas.microsoft.com/office/drawing/2014/main" id="{A7B7065A-7286-E967-F5ED-41FE489D55A0}"/>
                  </a:ext>
                </a:extLst>
              </p14:cNvPr>
              <p14:cNvContentPartPr/>
              <p14:nvPr/>
            </p14:nvContentPartPr>
            <p14:xfrm>
              <a:off x="3468076" y="4132384"/>
              <a:ext cx="9769" cy="9769"/>
            </p14:xfrm>
          </p:contentPart>
        </mc:Choice>
        <mc:Fallback xmlns="">
          <p:pic>
            <p:nvPicPr>
              <p:cNvPr id="30" name="Rukopis 29">
                <a:extLst>
                  <a:ext uri="{FF2B5EF4-FFF2-40B4-BE49-F238E27FC236}">
                    <a16:creationId xmlns:a16="http://schemas.microsoft.com/office/drawing/2014/main" id="{A7B7065A-7286-E967-F5ED-41FE489D55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9626" y="3643934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EA2D1DD3-5A32-5572-02E7-CE8DD465C264}"/>
                  </a:ext>
                </a:extLst>
              </p14:cNvPr>
              <p14:cNvContentPartPr/>
              <p14:nvPr/>
            </p14:nvContentPartPr>
            <p14:xfrm>
              <a:off x="1123461" y="2901461"/>
              <a:ext cx="9769" cy="9769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EA2D1DD3-5A32-5572-02E7-CE8DD465C2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5011" y="2413011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6" name="Rukopis 35">
                <a:extLst>
                  <a:ext uri="{FF2B5EF4-FFF2-40B4-BE49-F238E27FC236}">
                    <a16:creationId xmlns:a16="http://schemas.microsoft.com/office/drawing/2014/main" id="{789CC3BB-7FE8-F0FE-5AEC-1CB48520490D}"/>
                  </a:ext>
                </a:extLst>
              </p14:cNvPr>
              <p14:cNvContentPartPr/>
              <p14:nvPr/>
            </p14:nvContentPartPr>
            <p14:xfrm>
              <a:off x="4001514" y="2237153"/>
              <a:ext cx="9769" cy="9769"/>
            </p14:xfrm>
          </p:contentPart>
        </mc:Choice>
        <mc:Fallback xmlns="">
          <p:pic>
            <p:nvPicPr>
              <p:cNvPr id="36" name="Rukopis 35">
                <a:extLst>
                  <a:ext uri="{FF2B5EF4-FFF2-40B4-BE49-F238E27FC236}">
                    <a16:creationId xmlns:a16="http://schemas.microsoft.com/office/drawing/2014/main" id="{789CC3BB-7FE8-F0FE-5AEC-1CB4852049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61624" y="1758472"/>
                <a:ext cx="90363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7" name="Rukopis 36">
                <a:extLst>
                  <a:ext uri="{FF2B5EF4-FFF2-40B4-BE49-F238E27FC236}">
                    <a16:creationId xmlns:a16="http://schemas.microsoft.com/office/drawing/2014/main" id="{A6965205-BCA1-B9AA-612C-BC19ADD6B9E7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37" name="Rukopis 36">
                <a:extLst>
                  <a:ext uri="{FF2B5EF4-FFF2-40B4-BE49-F238E27FC236}">
                    <a16:creationId xmlns:a16="http://schemas.microsoft.com/office/drawing/2014/main" id="{A6965205-BCA1-B9AA-612C-BC19ADD6B9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Rukopis 37">
                <a:extLst>
                  <a:ext uri="{FF2B5EF4-FFF2-40B4-BE49-F238E27FC236}">
                    <a16:creationId xmlns:a16="http://schemas.microsoft.com/office/drawing/2014/main" id="{6D50BB39-8308-C00B-6B87-3073C59AECF1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38" name="Rukopis 37">
                <a:extLst>
                  <a:ext uri="{FF2B5EF4-FFF2-40B4-BE49-F238E27FC236}">
                    <a16:creationId xmlns:a16="http://schemas.microsoft.com/office/drawing/2014/main" id="{6D50BB39-8308-C00B-6B87-3073C59AEC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9" name="Rukopis 38">
                <a:extLst>
                  <a:ext uri="{FF2B5EF4-FFF2-40B4-BE49-F238E27FC236}">
                    <a16:creationId xmlns:a16="http://schemas.microsoft.com/office/drawing/2014/main" id="{3329FDF6-B8EF-8524-A775-0B7328AA8188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39" name="Rukopis 38">
                <a:extLst>
                  <a:ext uri="{FF2B5EF4-FFF2-40B4-BE49-F238E27FC236}">
                    <a16:creationId xmlns:a16="http://schemas.microsoft.com/office/drawing/2014/main" id="{3329FDF6-B8EF-8524-A775-0B7328AA81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0" name="Rukopis 39">
                <a:extLst>
                  <a:ext uri="{FF2B5EF4-FFF2-40B4-BE49-F238E27FC236}">
                    <a16:creationId xmlns:a16="http://schemas.microsoft.com/office/drawing/2014/main" id="{AAF04F03-70BD-9709-FE71-5F7263C9C933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40" name="Rukopis 39">
                <a:extLst>
                  <a:ext uri="{FF2B5EF4-FFF2-40B4-BE49-F238E27FC236}">
                    <a16:creationId xmlns:a16="http://schemas.microsoft.com/office/drawing/2014/main" id="{AAF04F03-70BD-9709-FE71-5F7263C9C9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" name="Rukopis 40">
                <a:extLst>
                  <a:ext uri="{FF2B5EF4-FFF2-40B4-BE49-F238E27FC236}">
                    <a16:creationId xmlns:a16="http://schemas.microsoft.com/office/drawing/2014/main" id="{968E0337-1385-DAB2-1309-C7C6031A45F7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41" name="Rukopis 40">
                <a:extLst>
                  <a:ext uri="{FF2B5EF4-FFF2-40B4-BE49-F238E27FC236}">
                    <a16:creationId xmlns:a16="http://schemas.microsoft.com/office/drawing/2014/main" id="{968E0337-1385-DAB2-1309-C7C6031A45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2" name="Rukopis 41">
                <a:extLst>
                  <a:ext uri="{FF2B5EF4-FFF2-40B4-BE49-F238E27FC236}">
                    <a16:creationId xmlns:a16="http://schemas.microsoft.com/office/drawing/2014/main" id="{0A4DEE4A-A0B0-6DE4-CA12-12F809500AD2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42" name="Rukopis 41">
                <a:extLst>
                  <a:ext uri="{FF2B5EF4-FFF2-40B4-BE49-F238E27FC236}">
                    <a16:creationId xmlns:a16="http://schemas.microsoft.com/office/drawing/2014/main" id="{0A4DEE4A-A0B0-6DE4-CA12-12F809500A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Rukopis 42">
                <a:extLst>
                  <a:ext uri="{FF2B5EF4-FFF2-40B4-BE49-F238E27FC236}">
                    <a16:creationId xmlns:a16="http://schemas.microsoft.com/office/drawing/2014/main" id="{B292C49B-1CB9-B6FE-74E5-50F1152D9529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43" name="Rukopis 42">
                <a:extLst>
                  <a:ext uri="{FF2B5EF4-FFF2-40B4-BE49-F238E27FC236}">
                    <a16:creationId xmlns:a16="http://schemas.microsoft.com/office/drawing/2014/main" id="{B292C49B-1CB9-B6FE-74E5-50F1152D95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4" name="Rukopis 43">
                <a:extLst>
                  <a:ext uri="{FF2B5EF4-FFF2-40B4-BE49-F238E27FC236}">
                    <a16:creationId xmlns:a16="http://schemas.microsoft.com/office/drawing/2014/main" id="{78A13A52-5F35-3F4A-F218-CAAC3B3E7E54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44" name="Rukopis 43">
                <a:extLst>
                  <a:ext uri="{FF2B5EF4-FFF2-40B4-BE49-F238E27FC236}">
                    <a16:creationId xmlns:a16="http://schemas.microsoft.com/office/drawing/2014/main" id="{78A13A52-5F35-3F4A-F218-CAAC3B3E7E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5" name="Rukopis 44">
                <a:extLst>
                  <a:ext uri="{FF2B5EF4-FFF2-40B4-BE49-F238E27FC236}">
                    <a16:creationId xmlns:a16="http://schemas.microsoft.com/office/drawing/2014/main" id="{A5BCE8FA-2249-4E01-CEA5-285707361144}"/>
                  </a:ext>
                </a:extLst>
              </p14:cNvPr>
              <p14:cNvContentPartPr/>
              <p14:nvPr/>
            </p14:nvContentPartPr>
            <p14:xfrm>
              <a:off x="3682999" y="2031999"/>
              <a:ext cx="9769" cy="9769"/>
            </p14:xfrm>
          </p:contentPart>
        </mc:Choice>
        <mc:Fallback xmlns="">
          <p:pic>
            <p:nvPicPr>
              <p:cNvPr id="45" name="Rukopis 44">
                <a:extLst>
                  <a:ext uri="{FF2B5EF4-FFF2-40B4-BE49-F238E27FC236}">
                    <a16:creationId xmlns:a16="http://schemas.microsoft.com/office/drawing/2014/main" id="{A5BCE8FA-2249-4E01-CEA5-2857073611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94549" y="1543549"/>
                <a:ext cx="976900" cy="97690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Obrázek 45" descr="undefined">
            <a:extLst>
              <a:ext uri="{FF2B5EF4-FFF2-40B4-BE49-F238E27FC236}">
                <a16:creationId xmlns:a16="http://schemas.microsoft.com/office/drawing/2014/main" id="{7DC642FC-E943-B081-39E9-4F5A342DE90A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989646" y="830698"/>
            <a:ext cx="2438400" cy="3438144"/>
          </a:xfrm>
          <a:prstGeom prst="rect">
            <a:avLst/>
          </a:prstGeom>
        </p:spPr>
      </p:pic>
      <p:pic>
        <p:nvPicPr>
          <p:cNvPr id="47" name="Obrázek 46" descr="undefined">
            <a:extLst>
              <a:ext uri="{FF2B5EF4-FFF2-40B4-BE49-F238E27FC236}">
                <a16:creationId xmlns:a16="http://schemas.microsoft.com/office/drawing/2014/main" id="{50DDA2C1-4882-FD8F-D610-6D125F9D456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026399" y="3425727"/>
            <a:ext cx="1942124" cy="2859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8" name="Rukopis 47">
                <a:extLst>
                  <a:ext uri="{FF2B5EF4-FFF2-40B4-BE49-F238E27FC236}">
                    <a16:creationId xmlns:a16="http://schemas.microsoft.com/office/drawing/2014/main" id="{422631D5-DCF4-CC4F-6822-DD7A21B3CACE}"/>
                  </a:ext>
                </a:extLst>
              </p14:cNvPr>
              <p14:cNvContentPartPr/>
              <p14:nvPr/>
            </p14:nvContentPartPr>
            <p14:xfrm>
              <a:off x="1348153" y="2295768"/>
              <a:ext cx="9769" cy="9769"/>
            </p14:xfrm>
          </p:contentPart>
        </mc:Choice>
        <mc:Fallback xmlns="">
          <p:pic>
            <p:nvPicPr>
              <p:cNvPr id="48" name="Rukopis 47">
                <a:extLst>
                  <a:ext uri="{FF2B5EF4-FFF2-40B4-BE49-F238E27FC236}">
                    <a16:creationId xmlns:a16="http://schemas.microsoft.com/office/drawing/2014/main" id="{422631D5-DCF4-CC4F-6822-DD7A21B3CAC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9472" y="1817087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9" name="Rukopis 48">
                <a:extLst>
                  <a:ext uri="{FF2B5EF4-FFF2-40B4-BE49-F238E27FC236}">
                    <a16:creationId xmlns:a16="http://schemas.microsoft.com/office/drawing/2014/main" id="{BECEC355-8F20-B2DD-E3E5-3EDF2D4CD24A}"/>
                  </a:ext>
                </a:extLst>
              </p14:cNvPr>
              <p14:cNvContentPartPr/>
              <p14:nvPr/>
            </p14:nvContentPartPr>
            <p14:xfrm>
              <a:off x="1348153" y="2295768"/>
              <a:ext cx="9769" cy="9769"/>
            </p14:xfrm>
          </p:contentPart>
        </mc:Choice>
        <mc:Fallback xmlns="">
          <p:pic>
            <p:nvPicPr>
              <p:cNvPr id="49" name="Rukopis 48">
                <a:extLst>
                  <a:ext uri="{FF2B5EF4-FFF2-40B4-BE49-F238E27FC236}">
                    <a16:creationId xmlns:a16="http://schemas.microsoft.com/office/drawing/2014/main" id="{BECEC355-8F20-B2DD-E3E5-3EDF2D4CD2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9472" y="1817087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0" name="Rukopis 49">
                <a:extLst>
                  <a:ext uri="{FF2B5EF4-FFF2-40B4-BE49-F238E27FC236}">
                    <a16:creationId xmlns:a16="http://schemas.microsoft.com/office/drawing/2014/main" id="{78FA3FDF-47EF-54DB-08CE-C7DEDDD52E7C}"/>
                  </a:ext>
                </a:extLst>
              </p14:cNvPr>
              <p14:cNvContentPartPr/>
              <p14:nvPr/>
            </p14:nvContentPartPr>
            <p14:xfrm>
              <a:off x="1572845" y="2266461"/>
              <a:ext cx="9769" cy="9769"/>
            </p14:xfrm>
          </p:contentPart>
        </mc:Choice>
        <mc:Fallback xmlns="">
          <p:pic>
            <p:nvPicPr>
              <p:cNvPr id="50" name="Rukopis 49">
                <a:extLst>
                  <a:ext uri="{FF2B5EF4-FFF2-40B4-BE49-F238E27FC236}">
                    <a16:creationId xmlns:a16="http://schemas.microsoft.com/office/drawing/2014/main" id="{78FA3FDF-47EF-54DB-08CE-C7DEDDD52E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4395" y="1778011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1" name="Rukopis 50">
                <a:extLst>
                  <a:ext uri="{FF2B5EF4-FFF2-40B4-BE49-F238E27FC236}">
                    <a16:creationId xmlns:a16="http://schemas.microsoft.com/office/drawing/2014/main" id="{BE6AEECE-F96D-A46C-664B-8AD90A6527AA}"/>
                  </a:ext>
                </a:extLst>
              </p14:cNvPr>
              <p14:cNvContentPartPr/>
              <p14:nvPr/>
            </p14:nvContentPartPr>
            <p14:xfrm>
              <a:off x="1572845" y="2256691"/>
              <a:ext cx="9769" cy="9769"/>
            </p14:xfrm>
          </p:contentPart>
        </mc:Choice>
        <mc:Fallback xmlns="">
          <p:pic>
            <p:nvPicPr>
              <p:cNvPr id="51" name="Rukopis 50">
                <a:extLst>
                  <a:ext uri="{FF2B5EF4-FFF2-40B4-BE49-F238E27FC236}">
                    <a16:creationId xmlns:a16="http://schemas.microsoft.com/office/drawing/2014/main" id="{BE6AEECE-F96D-A46C-664B-8AD90A6527A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84395" y="1778010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2" name="Rukopis 51">
                <a:extLst>
                  <a:ext uri="{FF2B5EF4-FFF2-40B4-BE49-F238E27FC236}">
                    <a16:creationId xmlns:a16="http://schemas.microsoft.com/office/drawing/2014/main" id="{05B8C5E9-E9E5-4159-B402-603886531C81}"/>
                  </a:ext>
                </a:extLst>
              </p14:cNvPr>
              <p14:cNvContentPartPr/>
              <p14:nvPr/>
            </p14:nvContentPartPr>
            <p14:xfrm>
              <a:off x="2325076" y="3116384"/>
              <a:ext cx="9769" cy="9769"/>
            </p14:xfrm>
          </p:contentPart>
        </mc:Choice>
        <mc:Fallback xmlns="">
          <p:pic>
            <p:nvPicPr>
              <p:cNvPr id="52" name="Rukopis 51">
                <a:extLst>
                  <a:ext uri="{FF2B5EF4-FFF2-40B4-BE49-F238E27FC236}">
                    <a16:creationId xmlns:a16="http://schemas.microsoft.com/office/drawing/2014/main" id="{05B8C5E9-E9E5-4159-B402-603886531C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6395" y="2627934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3" name="Rukopis 52">
                <a:extLst>
                  <a:ext uri="{FF2B5EF4-FFF2-40B4-BE49-F238E27FC236}">
                    <a16:creationId xmlns:a16="http://schemas.microsoft.com/office/drawing/2014/main" id="{ADAE84CA-5352-B648-03F3-7C35836B662F}"/>
                  </a:ext>
                </a:extLst>
              </p14:cNvPr>
              <p14:cNvContentPartPr/>
              <p14:nvPr/>
            </p14:nvContentPartPr>
            <p14:xfrm>
              <a:off x="3722076" y="4796691"/>
              <a:ext cx="9769" cy="9769"/>
            </p14:xfrm>
          </p:contentPart>
        </mc:Choice>
        <mc:Fallback xmlns="">
          <p:pic>
            <p:nvPicPr>
              <p:cNvPr id="53" name="Rukopis 52">
                <a:extLst>
                  <a:ext uri="{FF2B5EF4-FFF2-40B4-BE49-F238E27FC236}">
                    <a16:creationId xmlns:a16="http://schemas.microsoft.com/office/drawing/2014/main" id="{ADAE84CA-5352-B648-03F3-7C35836B66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33626" y="4318010"/>
                <a:ext cx="976900" cy="976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976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745C4-70C2-6BAB-5329-C692986D6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ABFB8C-B286-9769-3B68-037CD77DE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ea typeface="+mn-lt"/>
                <a:cs typeface="+mn-lt"/>
                <a:hlinkClick r:id="rId2"/>
              </a:rPr>
              <a:t>https://slovackizavod.org.rs</a:t>
            </a:r>
            <a:endParaRPr lang="cs-CZ">
              <a:ea typeface="+mn-lt"/>
              <a:cs typeface="+mn-lt"/>
            </a:endParaRPr>
          </a:p>
          <a:p>
            <a:r>
              <a:rPr lang="cs-CZ" dirty="0">
                <a:ea typeface="+mn-lt"/>
                <a:cs typeface="+mn-lt"/>
                <a:hlinkClick r:id="rId3"/>
              </a:rPr>
              <a:t>https://matica.sk</a:t>
            </a:r>
          </a:p>
          <a:p>
            <a:r>
              <a:rPr lang="cs-CZ" dirty="0">
                <a:ea typeface="+mn-lt"/>
                <a:cs typeface="+mn-lt"/>
                <a:hlinkClick r:id="rId4"/>
              </a:rPr>
              <a:t>https://www.backipetrovac.rs/sk</a:t>
            </a:r>
          </a:p>
          <a:p>
            <a:r>
              <a:rPr lang="cs-CZ" dirty="0">
                <a:ea typeface="+mn-lt"/>
                <a:cs typeface="+mn-lt"/>
                <a:hlinkClick r:id="rId5"/>
              </a:rPr>
              <a:t>https://books.google.cz/books?id=avcbBgAAQBAJ&amp;printsec=frontcover&amp;redir_esc=y#v=onepage&amp;q&amp;f=false</a:t>
            </a:r>
          </a:p>
          <a:p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219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90AE4-ECCF-CC21-C159-36C8F640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Slováků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CB9BB1-6F95-BF11-38E5-592AE31F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>
                <a:latin typeface="Calibri"/>
                <a:ea typeface="Calibri"/>
                <a:cs typeface="Calibri"/>
              </a:rPr>
              <a:t>Výzkum zaměřený na život slovenské menšiny v Srbsku.</a:t>
            </a:r>
            <a:endParaRPr lang="cs-CZ" dirty="0"/>
          </a:p>
          <a:p>
            <a:r>
              <a:rPr lang="cs-CZ" sz="3200" dirty="0">
                <a:latin typeface="Calibri"/>
                <a:ea typeface="Calibri"/>
                <a:cs typeface="Calibri"/>
              </a:rPr>
              <a:t>Součást projektu Pestrá Evropa.</a:t>
            </a:r>
            <a:endParaRPr lang="cs-CZ" dirty="0"/>
          </a:p>
          <a:p>
            <a:r>
              <a:rPr lang="cs-CZ" sz="3200" dirty="0">
                <a:latin typeface="Calibri"/>
                <a:ea typeface="Calibri"/>
                <a:cs typeface="Calibri"/>
              </a:rPr>
              <a:t>Zjistit, jak si uchovávají své tradice, kulturu, jazyk a jak se přizpůsobují životu v srbské společnosti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29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67E3F-B427-C7D9-37B7-74252B90B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Výzkumné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51BBDE-8C80-2EA2-52FF-C436B1FA1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cs" dirty="0">
                <a:ea typeface="+mn-lt"/>
                <a:cs typeface="+mn-lt"/>
              </a:rPr>
              <a:t>Slovenská identita</a:t>
            </a:r>
            <a:endParaRPr lang="cs-CZ" dirty="0"/>
          </a:p>
          <a:p>
            <a:pPr lvl="1"/>
            <a:r>
              <a:rPr lang="cs-CZ" dirty="0">
                <a:ea typeface="+mn-lt"/>
                <a:cs typeface="+mn-lt"/>
              </a:rPr>
              <a:t>Jakou roli hraje jazyk v udržování národní identity slovenské menšiny v Srbsku?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Politika</a:t>
            </a:r>
            <a:endParaRPr lang="cs-CZ" dirty="0"/>
          </a:p>
          <a:p>
            <a:pPr lvl="1"/>
            <a:r>
              <a:rPr lang="cs-CZ" dirty="0">
                <a:ea typeface="+mn-lt"/>
                <a:cs typeface="+mn-lt"/>
              </a:rPr>
              <a:t>Jaký vliv mají legislativní opatření Srbska na práva a postavení slovenské menšiny?</a:t>
            </a:r>
            <a:endParaRPr lang="cs-CZ" dirty="0"/>
          </a:p>
          <a:p>
            <a:r>
              <a:rPr lang="cs-CZ" dirty="0">
                <a:ea typeface="+mn-lt"/>
                <a:cs typeface="+mn-lt"/>
              </a:rPr>
              <a:t>Vzdělávání a média</a:t>
            </a:r>
            <a:endParaRPr lang="cs-CZ" dirty="0"/>
          </a:p>
          <a:p>
            <a:pPr lvl="1"/>
            <a:r>
              <a:rPr lang="cs-CZ" dirty="0">
                <a:ea typeface="+mn-lt"/>
                <a:cs typeface="+mn-lt"/>
              </a:rPr>
              <a:t>Jaký vliv má vzdělávací systém na zachování jazyka a identity slovenské menšiny?</a:t>
            </a:r>
            <a:endParaRPr lang="cs-CZ" dirty="0"/>
          </a:p>
          <a:p>
            <a:pPr lvl="1"/>
            <a:r>
              <a:rPr lang="cs-CZ" dirty="0">
                <a:ea typeface="+mn-lt"/>
                <a:cs typeface="+mn-lt"/>
              </a:rPr>
              <a:t>Jakou roli hrají média (např. rozhlas, televize, tisk) ve formování veřejného mínění a kulturní identity slovenské komunity?</a:t>
            </a:r>
            <a:endParaRPr lang="cs-CZ" dirty="0"/>
          </a:p>
          <a:p>
            <a:r>
              <a:rPr lang="cs" dirty="0">
                <a:ea typeface="+mn-lt"/>
                <a:cs typeface="+mn-lt"/>
              </a:rPr>
              <a:t>Mezikulturní vztahy</a:t>
            </a:r>
            <a:endParaRPr lang="cs-CZ" dirty="0"/>
          </a:p>
          <a:p>
            <a:pPr lvl="1"/>
            <a:r>
              <a:rPr lang="cs-CZ" dirty="0">
                <a:ea typeface="+mn-lt"/>
                <a:cs typeface="+mn-lt"/>
              </a:rPr>
              <a:t>Do jaké míry je slovenská menšina v Srbsku integrována do širší srbské společnosti?</a:t>
            </a:r>
            <a:endParaRPr lang="cs-CZ" dirty="0"/>
          </a:p>
          <a:p>
            <a:pPr lvl="1"/>
            <a:r>
              <a:rPr lang="cs-CZ" dirty="0">
                <a:ea typeface="+mn-lt"/>
                <a:cs typeface="+mn-lt"/>
              </a:rPr>
              <a:t>Jaké jsou sociální a kulturní interakce mezi slovenskou menšinou a většinovou srbskou populací?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7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431063-CDCD-C611-038E-B048CF83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Navštívené oblasti s výskytem Slováků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FE502D-EC33-D160-7CC2-81F3B7707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endParaRPr lang="cs-CZ" dirty="0"/>
          </a:p>
          <a:p>
            <a:pPr>
              <a:buFont typeface="Calibri" panose="020B0604020202020204" pitchFamily="34" charset="0"/>
              <a:buChar char="-"/>
            </a:pPr>
            <a:r>
              <a:rPr lang="cs-CZ" err="1"/>
              <a:t>Novi</a:t>
            </a:r>
            <a:r>
              <a:rPr lang="cs-CZ" dirty="0"/>
              <a:t> Sad</a:t>
            </a:r>
            <a:endParaRPr lang="cs-CZ"/>
          </a:p>
          <a:p>
            <a:pPr>
              <a:buFont typeface="Calibri" panose="020B0604020202020204" pitchFamily="34" charset="0"/>
              <a:buChar char="-"/>
            </a:pPr>
            <a:r>
              <a:rPr lang="cs-CZ" b="1" err="1"/>
              <a:t>Kysáč</a:t>
            </a:r>
            <a:endParaRPr lang="cs-CZ" b="1"/>
          </a:p>
          <a:p>
            <a:pPr>
              <a:buFont typeface="Calibri" panose="020B0604020202020204" pitchFamily="34" charset="0"/>
              <a:buChar char="-"/>
            </a:pPr>
            <a:r>
              <a:rPr lang="cs-CZ" err="1"/>
              <a:t>Kovačica</a:t>
            </a:r>
            <a:endParaRPr lang="cs-CZ"/>
          </a:p>
          <a:p>
            <a:pPr>
              <a:buFont typeface="Calibri" panose="020B0604020202020204" pitchFamily="34" charset="0"/>
              <a:buChar char="-"/>
            </a:pPr>
            <a:r>
              <a:rPr lang="cs-CZ" err="1"/>
              <a:t>Padina</a:t>
            </a:r>
            <a:endParaRPr lang="cs-CZ" dirty="0"/>
          </a:p>
          <a:p>
            <a:pPr>
              <a:buFont typeface="Calibri" panose="020B0604020202020204" pitchFamily="34" charset="0"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text, mapa, voda&#10;&#10;Obsah vygenerovaný umělou inteligencí může být nesprávný.">
            <a:extLst>
              <a:ext uri="{FF2B5EF4-FFF2-40B4-BE49-F238E27FC236}">
                <a16:creationId xmlns:a16="http://schemas.microsoft.com/office/drawing/2014/main" id="{246D805D-84DA-4546-D11F-6A814F5C4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50" y="1824790"/>
            <a:ext cx="7906763" cy="6858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AA2A097-8937-7211-FD4E-07D2E812A042}"/>
              </a:ext>
            </a:extLst>
          </p:cNvPr>
          <p:cNvSpPr/>
          <p:nvPr/>
        </p:nvSpPr>
        <p:spPr>
          <a:xfrm>
            <a:off x="381000" y="6085974"/>
            <a:ext cx="11921289" cy="23762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001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A7172F-5807-302C-C32C-1B17D61A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interiér, kostel, zeď, nábytek&#10;&#10;Obsah vygenerovaný umělou inteligencí může být nesprávný.">
            <a:extLst>
              <a:ext uri="{FF2B5EF4-FFF2-40B4-BE49-F238E27FC236}">
                <a16:creationId xmlns:a16="http://schemas.microsoft.com/office/drawing/2014/main" id="{EA19D4B4-3528-5536-F982-DA2732EB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688" y="-300789"/>
            <a:ext cx="4028072" cy="7158789"/>
          </a:xfrm>
          <a:prstGeom prst="rect">
            <a:avLst/>
          </a:prstGeom>
        </p:spPr>
      </p:pic>
      <p:pic>
        <p:nvPicPr>
          <p:cNvPr id="6" name="Obrázek 5" descr="Obsah obrázku text, osoba, kniha, rukopis&#10;&#10;Obsah vygenerovaný umělou inteligencí může být nesprávný.">
            <a:extLst>
              <a:ext uri="{FF2B5EF4-FFF2-40B4-BE49-F238E27FC236}">
                <a16:creationId xmlns:a16="http://schemas.microsoft.com/office/drawing/2014/main" id="{243EBA8F-4A22-D774-C95B-7F168DAF8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0" y="-751973"/>
            <a:ext cx="4258677" cy="7609973"/>
          </a:xfrm>
          <a:prstGeom prst="rect">
            <a:avLst/>
          </a:prstGeom>
        </p:spPr>
      </p:pic>
      <p:pic>
        <p:nvPicPr>
          <p:cNvPr id="9" name="Zástupný obsah 8" descr="Obsah obrázku venku, budova, obloha, dominanta&#10;&#10;Obsah vygenerovaný umělou inteligencí může být nesprávný.">
            <a:extLst>
              <a:ext uri="{FF2B5EF4-FFF2-40B4-BE49-F238E27FC236}">
                <a16:creationId xmlns:a16="http://schemas.microsoft.com/office/drawing/2014/main" id="{1F7EC279-87D2-0130-B4FF-C791DA011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46676" y="-171658"/>
            <a:ext cx="3929249" cy="8827168"/>
          </a:xfrm>
        </p:spPr>
      </p:pic>
    </p:spTree>
    <p:extLst>
      <p:ext uri="{BB962C8B-B14F-4D97-AF65-F5344CB8AC3E}">
        <p14:creationId xmlns:p14="http://schemas.microsoft.com/office/powerpoint/2010/main" val="400022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97AA2-4936-9990-79F7-B7A5D661A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A0E38D-8DBA-A617-0B0F-D4EA049BB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734"/>
            <a:ext cx="10515600" cy="4498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První osídlení Vojvodiny v 18. Století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Vyhnání Osmanů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Hledání lepších životních podmínek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Náboženský útlak (evangelíci)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800" dirty="0"/>
              <a:t>Stavba kostelů a škol po vydání tolerančního patentu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Nabídka půdy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A962BE57-5320-AEE0-3173-3DC476AF165B}"/>
                  </a:ext>
                </a:extLst>
              </p14:cNvPr>
              <p14:cNvContentPartPr/>
              <p14:nvPr/>
            </p14:nvContentPartPr>
            <p14:xfrm>
              <a:off x="2344615" y="2813538"/>
              <a:ext cx="9769" cy="9769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A962BE57-5320-AEE0-3173-3DC476AF16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56165" y="2325088"/>
                <a:ext cx="976900" cy="976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706D26C9-C98B-E91D-0FBE-9E936BAACDCE}"/>
                  </a:ext>
                </a:extLst>
              </p14:cNvPr>
              <p14:cNvContentPartPr/>
              <p14:nvPr/>
            </p14:nvContentPartPr>
            <p14:xfrm>
              <a:off x="2539999" y="1944076"/>
              <a:ext cx="9769" cy="9769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706D26C9-C98B-E91D-0FBE-9E936BAACD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1318" y="1455626"/>
                <a:ext cx="976900" cy="9769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190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A38F73-FB7B-46CA-0B90-5AACABC0D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, Dětské kresby, kreslené, kniha&#10;&#10;Obsah vygenerovaný umělou inteligencí může být nesprávný.">
            <a:extLst>
              <a:ext uri="{FF2B5EF4-FFF2-40B4-BE49-F238E27FC236}">
                <a16:creationId xmlns:a16="http://schemas.microsoft.com/office/drawing/2014/main" id="{F05B9041-228E-CEF5-E231-D3017965D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62889" y="-3809"/>
            <a:ext cx="15681157" cy="7067717"/>
          </a:xfrm>
        </p:spPr>
      </p:pic>
    </p:spTree>
    <p:extLst>
      <p:ext uri="{BB962C8B-B14F-4D97-AF65-F5344CB8AC3E}">
        <p14:creationId xmlns:p14="http://schemas.microsoft.com/office/powerpoint/2010/main" val="881163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6CB11-54DC-0C2A-22FE-32109FB76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Kultura a tradice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7690B9-FA09-8CD9-2460-E66F8971E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Zachovaný jazyk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Slovenské školy</a:t>
            </a:r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Kulturní instituce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800" dirty="0"/>
              <a:t>Ústav </a:t>
            </a:r>
            <a:r>
              <a:rPr lang="cs-CZ" sz="2800" dirty="0" err="1"/>
              <a:t>pre</a:t>
            </a:r>
            <a:r>
              <a:rPr lang="cs-CZ" sz="2800" dirty="0"/>
              <a:t> </a:t>
            </a:r>
            <a:r>
              <a:rPr lang="cs-CZ" sz="2800" dirty="0" err="1"/>
              <a:t>kultúru</a:t>
            </a:r>
            <a:r>
              <a:rPr lang="cs-CZ" sz="2800" dirty="0"/>
              <a:t> vojvodinských </a:t>
            </a:r>
            <a:r>
              <a:rPr lang="cs-CZ" sz="2800" dirty="0" err="1"/>
              <a:t>Slovákoch</a:t>
            </a:r>
            <a:endParaRPr lang="cs-CZ" sz="2800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800" dirty="0" err="1"/>
              <a:t>Matica</a:t>
            </a:r>
            <a:r>
              <a:rPr lang="cs-CZ" sz="2800" dirty="0"/>
              <a:t> slovenská v Srbsku (národní kulturní sdružení)</a:t>
            </a:r>
            <a:endParaRPr lang="cs-CZ" dirty="0"/>
          </a:p>
          <a:p>
            <a:pPr>
              <a:buFont typeface="Calibri" panose="020B0604020202020204" pitchFamily="34" charset="0"/>
              <a:buChar char="-"/>
            </a:pPr>
            <a:r>
              <a:rPr lang="cs-CZ" dirty="0"/>
              <a:t>Slovenské národní slavnosti v </a:t>
            </a:r>
            <a:r>
              <a:rPr lang="cs-CZ" dirty="0" err="1"/>
              <a:t>Báčskom</a:t>
            </a:r>
            <a:r>
              <a:rPr lang="cs-CZ" dirty="0"/>
              <a:t> </a:t>
            </a:r>
            <a:r>
              <a:rPr lang="cs-CZ" dirty="0" err="1"/>
              <a:t>Petrovci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02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E1D5BF-E0A7-7D8E-BC03-11B762B2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, budova, okno, venku&#10;&#10;Obsah vygenerovaný umělou inteligencí může být nesprávný.">
            <a:extLst>
              <a:ext uri="{FF2B5EF4-FFF2-40B4-BE49-F238E27FC236}">
                <a16:creationId xmlns:a16="http://schemas.microsoft.com/office/drawing/2014/main" id="{18DDA427-5378-DAF4-DBB8-D80AFED63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3336" y="1210"/>
            <a:ext cx="15553889" cy="7863404"/>
          </a:xfrm>
        </p:spPr>
      </p:pic>
      <p:pic>
        <p:nvPicPr>
          <p:cNvPr id="5" name="Obrázek 4" descr="Obsah obrázku text, plaketa, Písmo&#10;&#10;Obsah vygenerovaný umělou inteligencí může být nesprávný.">
            <a:extLst>
              <a:ext uri="{FF2B5EF4-FFF2-40B4-BE49-F238E27FC236}">
                <a16:creationId xmlns:a16="http://schemas.microsoft.com/office/drawing/2014/main" id="{A5A8FB6A-F0EC-7E7B-C5D5-E4D5F113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09" r="1639" b="22909"/>
          <a:stretch/>
        </p:blipFill>
        <p:spPr>
          <a:xfrm>
            <a:off x="7923080" y="2332924"/>
            <a:ext cx="3261482" cy="465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4832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>
  <p:tag name="may_ignore_ucw" val="true"/>
  <p:tag name="ppt/slideMasters/slideMaster1.xml" val="2915848541"/>
  <p:tag name="ppt/slides/slide1.xml" val="2670128046"/>
  <p:tag name="ppt/slides/slide2.xml" val="3014740312"/>
  <p:tag name="ppt/slides/slide3.xml" val="3174349068"/>
  <p:tag name="ppt/slides/slide4.xml" val="292310140"/>
  <p:tag name="ppt/slides/slide5.xml" val="4032324278"/>
  <p:tag name="ppt/slides/slide6.xml" val="3961520009"/>
  <p:tag name="ppt/slides/slide7.xml" val="3572790305"/>
  <p:tag name="ppt/slides/slide8.xml" val="2852224500"/>
  <p:tag name="ppt/theme/theme1.xml" val="424670339"/>
  <p:tag name="ppt/slideLayouts/slideLayout1.xml" val="2468796840"/>
  <p:tag name="ppt/slideLayouts/slideLayout2.xml" val="3481724827"/>
  <p:tag name="ppt/slideLayouts/slideLayout3.xml" val="641755671"/>
  <p:tag name="ppt/slideLayouts/slideLayout4.xml" val="2941515912"/>
  <p:tag name="ppt/slideLayouts/slideLayout5.xml" val="3439069690"/>
  <p:tag name="ppt/slideLayouts/slideLayout6.xml" val="1116312973"/>
  <p:tag name="ppt/slideLayouts/slideLayout7.xml" val="2255775615"/>
  <p:tag name="ppt/slideLayouts/slideLayout8.xml" val="2827294408"/>
  <p:tag name="ppt/slideLayouts/slideLayout9.xml" val="1507249857"/>
  <p:tag name="ppt/slideLayouts/slideLayout10.xml" val="1171837836"/>
  <p:tag name="ppt/slideLayouts/slideLayout11.xml" val="1885264207"/>
  <p:tag name="ppt/media/image1.png" val="3440592678"/>
  <p:tag name="ppt/slides/slide9.xml" val="163784348"/>
  <p:tag name="ppt/slides/slide10.xml" val="3677767694"/>
  <p:tag name="ppt/slides/slide11.xml" val="392767164"/>
  <p:tag name="ppt/slides/slide12.xml" val="4104218583"/>
  <p:tag name="ppt/media/image7.jpeg" val="2345431222"/>
  <p:tag name="ppt/slides/slide13.xml" val="3370195849"/>
  <p:tag name="ppt/media/image8.jpeg" val="663263193"/>
  <p:tag name="ppt/media/image9.jpeg" val="2758864861"/>
  <p:tag name="ppt/media/image5.png" val="879482691"/>
  <p:tag name="ppt/media/image10.jpeg" val="3468509635"/>
  <p:tag name="ppt/media/image6.jpeg" val="2134131607"/>
  <p:tag name="ppt/media/image2.jpeg" val="680453863"/>
  <p:tag name="ppt/media/image3.jpeg" val="3617208213"/>
  <p:tag name="ppt/media/image4.jpeg" val="2872710122"/>
  <p:tag name="ppt/media/image11.png" val="3920715648"/>
  <p:tag name="ppt/media/image12.png" val="3951741923"/>
  <p:tag name="ppt/media/image13.png" val="671596077"/>
  <p:tag name="ppt/slides/slide14.xml" val="2855496108"/>
  <p:tag name="ppt/media/image5.jpeg" val="4104144131"/>
  <p:tag name="ppt/media/image11.jpeg" val="861763381"/>
</p:tagLst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