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9D999-BAF3-47C5-92F4-0578F38B1784}" v="81" dt="2025-04-16T11:29:4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52D6D-4F21-4C27-9CBD-F146383BCF57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AF97F-7372-43B6-B9F0-49C1FED1AD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56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F97F-7372-43B6-B9F0-49C1FED1AD5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25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65C3E-0E63-128D-01C6-03389797A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0F11C4-7FB9-D0F9-6CB8-992FC45F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C0F65-9C06-D66A-4B89-431C0FD3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3B5D8D-E97E-1E69-FDBF-EF96B6B5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8F64F-FEBA-61F6-FC57-71F11B2F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00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2CA75-AE68-AC56-EB93-093549C4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9C92D4-0B4E-3A33-A48F-44CD0D3FD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E23738-D9A4-9522-64EB-895E7BE6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21993-4872-5188-0162-939DF43F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40660-5DBB-C00E-1A61-64064E50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43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12B35C-557E-276E-5A95-FDA4CF5D2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65BEDB-4FFA-78A8-0ED4-F3AF779D5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708059-8F86-5B6E-15F3-08CEDE0B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960516-0D1A-7048-3247-302CC948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68695F-141E-7FD6-699D-7E981C03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08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93C31-DC90-1D41-A2BF-12004282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4A91B-0A8A-B22A-D3C0-AF5A5BEB2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CB6DF-26C8-17D2-45E1-3A244C42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BA7418-BAFF-7F3C-CDB1-3DE7F891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0386B3-550A-16AB-CD42-BDFBB195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83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47831-5E50-4CD9-DC08-094D2E6B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89B97B-2967-8671-6842-08F26E340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60712-B116-5E1D-6799-2CAD0FA0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685DFD-35C3-674A-4A65-75C0123D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8E711A-E2BB-30A7-6506-A5F29015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51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5EADD-BA73-6174-91C4-37CEBADE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876C1-6858-2F7D-CAAC-2CFBAC417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4CBD2F-48EA-DD95-F847-F21B0B0E3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50BA11-FBB0-8059-28B1-D75FDFCB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6135F0-5FFA-DF67-DE6E-EC189431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F3577A-AFB6-4D1B-F549-ED9C3F51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43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85CCA-7411-E5CF-9C57-98B5742C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3C8181-8B09-8906-B80F-71CE914D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5BD838-3A9C-887D-0B2C-B01213784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762544-7D35-BF57-9218-176EA9348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A71820-EB16-A533-0E98-962B25FF5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4B976B-D9DE-2BC3-9D0D-DD1894BD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63B69A-3D9C-BDFF-3398-216CF3FF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4F7936-39CE-ED09-AC71-A53636F9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52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8C522-AA23-01ED-944E-AC87053C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FCCCE5-F526-1FEF-6B90-95A471C2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83C1C2-A8E4-F771-1985-B7656BD5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CD638B-6C34-472E-2343-DC63CDBC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49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88DA23-A085-8E71-8F0B-0E5F7EC4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D7FB51-0E1D-4405-C1E3-5022D0A4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A4632E-31ED-F35B-1619-01D778A9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1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F7D62-878E-00F6-3A3D-900AA692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C7825-2DF9-8379-D422-FFF07D9E7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882F9A-2100-0F3A-2789-7E3B999F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3EBF59-91F9-BF59-6B66-1EF19575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B44AE-2FB3-C9A9-0DDA-B568D364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D0400D-F056-9E9A-5057-3C1DBE79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5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FB8E2-5CAD-DF7A-13D4-0DC5C185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F52D68-57B3-3A88-3B0A-8F1D7831B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2B599B-3411-DDCF-2192-F94171564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D91770-AB77-377F-9441-D49A987A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21F1C6-4217-6A5E-C886-3E7A2025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4DBAD1-E39A-0964-D761-525B18D6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B40B04-3270-67F6-551D-3922230B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469743-7103-EBB9-F933-6A0C94DAB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2E7DBB-7AF3-FC3B-4DF6-58DB4A82D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4CB51C-3F7D-4C7A-A511-BA194361A7CD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B0CC3B-15CF-B819-A21F-73EDFB34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B8FF36-6FF9-FCA1-8174-271E01D4D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0F221-0240-4BFD-AB07-F97599EAC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51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illa.es/" TargetMode="External"/><Relationship Id="rId7" Type="http://schemas.openxmlformats.org/officeDocument/2006/relationships/hyperlink" Target="https://www.realinstitutoelcano.org/" TargetMode="External"/><Relationship Id="rId2" Type="http://schemas.openxmlformats.org/officeDocument/2006/relationships/hyperlink" Target="https://www.ceuta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regional_policy/en/policy/themes/outermost-regions/" TargetMode="External"/><Relationship Id="rId5" Type="http://schemas.openxmlformats.org/officeDocument/2006/relationships/hyperlink" Target="https://www.gobiernodecanarias.org/" TargetMode="External"/><Relationship Id="rId4" Type="http://schemas.openxmlformats.org/officeDocument/2006/relationships/hyperlink" Target="https://www.ine.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7F136-96B4-50AA-56C8-88D6FEEE1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/>
              <a:t>Španělská severoafrická území Kanárské ostrovy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0D167C-C38E-0791-01CC-AD215F92C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Navrátilová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788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CC214-7E4C-B06A-E991-8AA47132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7C6EDC-2FAA-4B60-B08D-7F880A50AD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76899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https://www.ceuta.es/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https://www.melilla.es/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https://www.exteriores.gob.es/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https://www.ine.es/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https://www.defensa.gob.es/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https://www.gobiernodecanarias.org/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https://ec.europa.eu/regional_policy/en/policy/themes/outermost-regions/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https://www.realinstitutoelcano.org/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1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3EE24-98F0-D773-A57E-8C22DBDC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Španělská severoafrická území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4584C-0842-C18B-969D-B5A8974F7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39117" cy="4351338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„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Plazas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soberanía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“ = malá španělská území na severním pobřeží Afriky, sousedící s Marokem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neobydlené enklávy:</a:t>
            </a:r>
          </a:p>
          <a:p>
            <a:pPr lvl="2">
              <a:spcBef>
                <a:spcPts val="1000"/>
              </a:spcBef>
            </a:pP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Peñón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Vélez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de la 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Gomera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- </a:t>
            </a:r>
            <a:r>
              <a:rPr lang="pl-PL" sz="1800" dirty="0">
                <a:solidFill>
                  <a:schemeClr val="tx1">
                    <a:alpha val="80000"/>
                  </a:schemeClr>
                </a:solidFill>
              </a:rPr>
              <a:t>spojen s Marokem úzkou písčinou (od roku 1934 po bouři)</a:t>
            </a:r>
            <a:endParaRPr lang="cs-CZ" sz="1800" dirty="0">
              <a:solidFill>
                <a:schemeClr val="tx1">
                  <a:alpha val="80000"/>
                </a:schemeClr>
              </a:solidFill>
            </a:endParaRPr>
          </a:p>
          <a:p>
            <a:pPr lvl="2">
              <a:spcBef>
                <a:spcPts val="1000"/>
              </a:spcBef>
            </a:pP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Peñón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Alhucemas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– malý ostrov s vojenskou posádkou</a:t>
            </a:r>
          </a:p>
          <a:p>
            <a:pPr lvl="2">
              <a:spcBef>
                <a:spcPts val="1000"/>
              </a:spcBef>
            </a:pP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Islas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alpha val="80000"/>
                  </a:schemeClr>
                </a:solidFill>
              </a:rPr>
              <a:t>Chafarinas</a:t>
            </a:r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 (3 ostrůvky)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tato území nejsou považována za kolonie 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v některých případech jen desítky až stovky metrů od marocké pevniny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celková rozloha enkláv je 0,55 km²</a:t>
            </a:r>
          </a:p>
          <a:p>
            <a:r>
              <a:rPr lang="cs-CZ" sz="1800" dirty="0">
                <a:solidFill>
                  <a:schemeClr val="tx1">
                    <a:alpha val="80000"/>
                  </a:schemeClr>
                </a:solidFill>
              </a:rPr>
              <a:t>území mají strategický význam – vojenský dohled, námořní kontrola, ochrana hranic EU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B4AA2A-03EE-6A81-DEDD-D53743A6F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9" r="11694"/>
          <a:stretch/>
        </p:blipFill>
        <p:spPr bwMode="auto">
          <a:xfrm>
            <a:off x="7964130" y="2120853"/>
            <a:ext cx="3907727" cy="37608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BE268-3163-9198-A3DC-D40569C6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/>
              <a:t>Plazas</a:t>
            </a:r>
            <a:r>
              <a:rPr lang="cs-CZ" sz="4400" dirty="0"/>
              <a:t> de </a:t>
            </a:r>
            <a:r>
              <a:rPr lang="cs-CZ" sz="4400" dirty="0" err="1"/>
              <a:t>soberanía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B9347-1DD6-68D1-A804-407EBF5A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9852" cy="4351338"/>
          </a:xfrm>
        </p:spPr>
        <p:txBody>
          <a:bodyPr>
            <a:normAutofit lnSpcReduction="10000"/>
          </a:bodyPr>
          <a:lstStyle/>
          <a:p>
            <a:pPr marL="226800" marR="0" lvl="0" indent="0" defTabSz="914400" rtl="0" eaLnBrk="0" fontAlgn="base" latinLnBrk="0" hangingPunct="0"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</a:rPr>
              <a:t>Historie a právní status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kumimoji="0" lang="cs-CZ" altLang="cs-CZ" sz="1900" i="0" u="none" strike="noStrike" cap="none" normalizeH="0" baseline="0" dirty="0" err="1">
                <a:ln>
                  <a:noFill/>
                </a:ln>
                <a:effectLst/>
              </a:rPr>
              <a:t>Ceuta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 (1415) – původně Portugalsko, později Španělsko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kumimoji="0" lang="cs-CZ" altLang="cs-CZ" sz="1900" i="0" u="none" strike="noStrike" cap="none" normalizeH="0" baseline="0" dirty="0" err="1">
                <a:ln>
                  <a:noFill/>
                </a:ln>
                <a:effectLst/>
              </a:rPr>
              <a:t>Melilla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 (1497) – obsazena Kastilií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lang="cs-CZ" altLang="cs-CZ" sz="1900" dirty="0"/>
              <a:t>o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statní enklávy – získány v 16.–19. století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lang="cs-CZ" altLang="cs-CZ" sz="1900" dirty="0"/>
              <a:t>p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o dekolonizaci: ponechány Španělskem jako historická území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lang="cs-CZ" altLang="cs-CZ" sz="1900" dirty="0"/>
              <a:t>n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ikdy nepodléhaly nezávislému Maroku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kumimoji="0" lang="cs-CZ" altLang="cs-CZ" sz="1900" i="0" u="none" strike="noStrike" cap="none" normalizeH="0" baseline="0" dirty="0" err="1">
                <a:ln>
                  <a:noFill/>
                </a:ln>
                <a:effectLst/>
              </a:rPr>
              <a:t>Ceuta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cs-CZ" altLang="cs-CZ" sz="1900" i="0" u="none" strike="noStrike" cap="none" normalizeH="0" baseline="0" dirty="0" err="1">
                <a:ln>
                  <a:noFill/>
                </a:ln>
                <a:effectLst/>
              </a:rPr>
              <a:t>Melilla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 = autonomní města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lang="cs-CZ" altLang="cs-CZ" sz="1900" dirty="0"/>
              <a:t>o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statní enklávy = vojenské zóny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lang="cs-CZ" altLang="cs-CZ" sz="1900" dirty="0"/>
              <a:t>ú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stava 1978: nedílná součást Španělska</a:t>
            </a:r>
          </a:p>
          <a:p>
            <a:pPr marL="569700" indent="-342900" eaLnBrk="0" fontAlgn="base" hangingPunct="0">
              <a:spcAft>
                <a:spcPct val="0"/>
              </a:spcAft>
            </a:pPr>
            <a:r>
              <a:rPr lang="cs-CZ" altLang="cs-CZ" sz="1900" dirty="0"/>
              <a:t>m</a:t>
            </a:r>
            <a:r>
              <a:rPr kumimoji="0" lang="cs-CZ" altLang="cs-CZ" sz="1900" i="0" u="none" strike="noStrike" cap="none" normalizeH="0" baseline="0" dirty="0">
                <a:ln>
                  <a:noFill/>
                </a:ln>
                <a:effectLst/>
              </a:rPr>
              <a:t>arocké nároky – Španělsko odmítá</a:t>
            </a:r>
          </a:p>
          <a:p>
            <a:endParaRPr lang="cs-CZ" dirty="0"/>
          </a:p>
        </p:txBody>
      </p:sp>
      <p:pic>
        <p:nvPicPr>
          <p:cNvPr id="1028" name="Picture 4" descr="Columns: Melilla and Ceuta — The Cambridge Language Collective">
            <a:extLst>
              <a:ext uri="{FF2B5EF4-FFF2-40B4-BE49-F238E27FC236}">
                <a16:creationId xmlns:a16="http://schemas.microsoft.com/office/drawing/2014/main" id="{368FD66E-84E8-50D9-B4A4-9B5C06145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39" y="2120529"/>
            <a:ext cx="5275316" cy="3761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7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EF009-57DB-646B-01B3-4FCD9A10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/>
              <a:t>Plazas</a:t>
            </a:r>
            <a:r>
              <a:rPr lang="cs-CZ" sz="4400" dirty="0"/>
              <a:t> de </a:t>
            </a:r>
            <a:r>
              <a:rPr lang="cs-CZ" sz="4400" dirty="0" err="1"/>
              <a:t>soberanía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F3494-B519-EA17-C314-0EB99CC4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0881"/>
            <a:ext cx="56267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/>
              <a:t>Ceuta</a:t>
            </a:r>
            <a:endParaRPr lang="cs-CZ" sz="2000" b="1" dirty="0"/>
          </a:p>
          <a:p>
            <a:r>
              <a:rPr lang="cs-CZ" sz="1800" dirty="0"/>
              <a:t>počet obyvatel: cca 83 000 (INE, 2023)</a:t>
            </a:r>
          </a:p>
          <a:p>
            <a:r>
              <a:rPr lang="cs-CZ" sz="1800" dirty="0"/>
              <a:t>přibližně 50 % katolíků, 45–50 % muslimů </a:t>
            </a:r>
          </a:p>
          <a:p>
            <a:r>
              <a:rPr lang="cs-CZ" sz="1800" dirty="0"/>
              <a:t>významná komunita berberského původu (tzv. </a:t>
            </a:r>
            <a:r>
              <a:rPr lang="cs-CZ" sz="1800" dirty="0" err="1"/>
              <a:t>amazigh</a:t>
            </a:r>
            <a:r>
              <a:rPr lang="cs-CZ" sz="1800" dirty="0"/>
              <a:t>) – původně z marockého Rifu</a:t>
            </a:r>
          </a:p>
          <a:p>
            <a:r>
              <a:rPr lang="cs-CZ" sz="1800" dirty="0"/>
              <a:t>vysoký podíl mládeže, vysoká nezaměstnanost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B1C8F3-E97E-8897-E9A4-074C1EC02D31}"/>
              </a:ext>
            </a:extLst>
          </p:cNvPr>
          <p:cNvSpPr txBox="1"/>
          <p:nvPr/>
        </p:nvSpPr>
        <p:spPr>
          <a:xfrm>
            <a:off x="6464967" y="2174392"/>
            <a:ext cx="522558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000" b="1" dirty="0" err="1"/>
              <a:t>Melilla</a:t>
            </a: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b="0" dirty="0"/>
              <a:t>očet obyvatel: cca 86 000 (INE,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cs-CZ" b="0" dirty="0"/>
              <a:t>ovněž smíšené obyvatelstvo: Španělé evropského původu, muslimové (berberští a arabští), menší židovská a hinduistická komunita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b="0" dirty="0"/>
              <a:t>áboženství: katolictví a islám jsou nejrozšířenější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významné vojenské osídlení – část obyvatel jsou vojáci a členové ozbrojených složek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b="0" dirty="0"/>
              <a:t>enší enklávy (</a:t>
            </a:r>
            <a:r>
              <a:rPr lang="cs-CZ" b="0" dirty="0" err="1"/>
              <a:t>Vélez</a:t>
            </a:r>
            <a:r>
              <a:rPr lang="cs-CZ" b="0" dirty="0"/>
              <a:t>, </a:t>
            </a:r>
            <a:r>
              <a:rPr lang="cs-CZ" b="0" dirty="0" err="1"/>
              <a:t>Alhucemas</a:t>
            </a:r>
            <a:r>
              <a:rPr lang="cs-CZ" b="0" dirty="0"/>
              <a:t>, </a:t>
            </a:r>
            <a:r>
              <a:rPr lang="cs-CZ" b="0" dirty="0" err="1"/>
              <a:t>Chafarinas</a:t>
            </a:r>
            <a:r>
              <a:rPr lang="cs-CZ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b="0" dirty="0"/>
              <a:t>eobydlené – trvale přítomná pouze španělská vojenská posádka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56C9BAA-8FCC-0CC2-D544-009FB7DF4AA2}"/>
              </a:ext>
            </a:extLst>
          </p:cNvPr>
          <p:cNvSpPr txBox="1"/>
          <p:nvPr/>
        </p:nvSpPr>
        <p:spPr>
          <a:xfrm>
            <a:off x="772729" y="1777177"/>
            <a:ext cx="49543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Demografie, náboženství, etnické složení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72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C409E-68CD-7649-509C-49F9B428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Plazas de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soberanía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FC19C0-2EF7-340F-97BE-A73EFFFB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34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Současné</a:t>
            </a:r>
            <a:r>
              <a:rPr lang="en-US" sz="2000" b="1" dirty="0"/>
              <a:t> </a:t>
            </a:r>
            <a:r>
              <a:rPr lang="en-US" sz="2000" b="1" dirty="0" err="1"/>
              <a:t>problémy</a:t>
            </a:r>
            <a:r>
              <a:rPr lang="en-US" sz="2000" b="1" dirty="0"/>
              <a:t> a </a:t>
            </a:r>
            <a:r>
              <a:rPr lang="en-US" sz="2000" b="1" dirty="0" err="1"/>
              <a:t>spory</a:t>
            </a:r>
            <a:endParaRPr lang="en-US" sz="2000" b="1" dirty="0"/>
          </a:p>
          <a:p>
            <a:pPr marL="226800" fontAlgn="base">
              <a:spcAft>
                <a:spcPct val="0"/>
              </a:spcAft>
            </a:pPr>
            <a:r>
              <a:rPr lang="en-US" altLang="cs-CZ" sz="1800" dirty="0" err="1"/>
              <a:t>Maroko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zpochybňuje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suverenitu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Španělska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nad</a:t>
            </a:r>
            <a:r>
              <a:rPr lang="en-US" altLang="cs-CZ" sz="1800" dirty="0"/>
              <a:t> </a:t>
            </a:r>
            <a:r>
              <a:rPr lang="en-US" altLang="cs-CZ" sz="1800" dirty="0" err="1"/>
              <a:t>enklávami</a:t>
            </a:r>
            <a:endParaRPr lang="en-US" altLang="cs-CZ" sz="1800" dirty="0"/>
          </a:p>
          <a:p>
            <a:pPr marL="226800" fontAlgn="base">
              <a:spcAft>
                <a:spcPct val="0"/>
              </a:spcAft>
            </a:pPr>
            <a:r>
              <a:rPr lang="cs-CZ" altLang="cs-CZ" sz="1800" dirty="0"/>
              <a:t>o</a:t>
            </a:r>
            <a:r>
              <a:rPr lang="en-US" altLang="cs-CZ" sz="1800" dirty="0" err="1"/>
              <a:t>značuje</a:t>
            </a:r>
            <a:r>
              <a:rPr lang="en-US" altLang="cs-CZ" sz="1800" dirty="0"/>
              <a:t> je za „</a:t>
            </a:r>
            <a:r>
              <a:rPr lang="en-US" altLang="cs-CZ" sz="1800" dirty="0" err="1"/>
              <a:t>koloniální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pozůstatky</a:t>
            </a:r>
            <a:r>
              <a:rPr lang="en-US" altLang="cs-CZ" sz="1800" dirty="0"/>
              <a:t>“</a:t>
            </a:r>
          </a:p>
          <a:p>
            <a:pPr marL="226800" fontAlgn="base">
              <a:spcAft>
                <a:spcPct val="0"/>
              </a:spcAft>
            </a:pPr>
            <a:r>
              <a:rPr lang="en-US" altLang="cs-CZ" sz="1800" dirty="0" err="1"/>
              <a:t>Španělsko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nároky</a:t>
            </a:r>
            <a:r>
              <a:rPr lang="en-US" altLang="cs-CZ" sz="1800" dirty="0"/>
              <a:t> </a:t>
            </a:r>
            <a:r>
              <a:rPr lang="en-US" altLang="cs-CZ" sz="1800" dirty="0" err="1"/>
              <a:t>odmítá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území</a:t>
            </a:r>
            <a:r>
              <a:rPr lang="en-US" altLang="cs-CZ" sz="1800" dirty="0"/>
              <a:t> je </a:t>
            </a:r>
            <a:r>
              <a:rPr lang="en-US" altLang="cs-CZ" sz="1800" dirty="0" err="1"/>
              <a:t>dle</a:t>
            </a:r>
            <a:r>
              <a:rPr lang="en-US" altLang="cs-CZ" sz="1800" dirty="0"/>
              <a:t> </a:t>
            </a:r>
            <a:r>
              <a:rPr lang="en-US" altLang="cs-CZ" sz="1800" dirty="0" err="1"/>
              <a:t>ústavy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nedílnou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součástí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státu</a:t>
            </a:r>
            <a:endParaRPr lang="en-US" altLang="cs-CZ" sz="1800" dirty="0"/>
          </a:p>
          <a:p>
            <a:pPr marL="226800" fontAlgn="base">
              <a:spcAft>
                <a:spcPct val="0"/>
              </a:spcAft>
            </a:pPr>
            <a:r>
              <a:rPr lang="cs-CZ" altLang="cs-CZ" sz="1800" dirty="0"/>
              <a:t>d</a:t>
            </a:r>
            <a:r>
              <a:rPr lang="en-US" altLang="cs-CZ" sz="1800" dirty="0" err="1"/>
              <a:t>iplomatické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napětí</a:t>
            </a:r>
            <a:r>
              <a:rPr lang="en-US" altLang="cs-CZ" sz="1800" dirty="0"/>
              <a:t> (</a:t>
            </a:r>
            <a:r>
              <a:rPr lang="en-US" altLang="cs-CZ" sz="1800" dirty="0" err="1"/>
              <a:t>např</a:t>
            </a:r>
            <a:r>
              <a:rPr lang="en-US" altLang="cs-CZ" sz="1800" dirty="0"/>
              <a:t>. 2021 – </a:t>
            </a:r>
            <a:r>
              <a:rPr lang="en-US" altLang="cs-CZ" sz="1800" dirty="0" err="1"/>
              <a:t>Západní</a:t>
            </a:r>
            <a:r>
              <a:rPr lang="en-US" altLang="cs-CZ" sz="1800" dirty="0"/>
              <a:t> Sahara)</a:t>
            </a:r>
          </a:p>
          <a:p>
            <a:pPr marL="226800" fontAlgn="base">
              <a:spcAft>
                <a:spcPct val="0"/>
              </a:spcAft>
            </a:pPr>
            <a:r>
              <a:rPr lang="cs-CZ" altLang="cs-CZ" sz="1800" dirty="0"/>
              <a:t>m</a:t>
            </a:r>
            <a:r>
              <a:rPr lang="en-US" altLang="cs-CZ" sz="1800" dirty="0" err="1"/>
              <a:t>igrace</a:t>
            </a:r>
            <a:r>
              <a:rPr lang="en-US" altLang="cs-CZ" sz="1800" dirty="0"/>
              <a:t>: </a:t>
            </a:r>
            <a:r>
              <a:rPr lang="en-US" altLang="cs-CZ" sz="1800" dirty="0" err="1"/>
              <a:t>pokusy</a:t>
            </a:r>
            <a:r>
              <a:rPr lang="en-US" altLang="cs-CZ" sz="1800" dirty="0"/>
              <a:t> o </a:t>
            </a:r>
            <a:r>
              <a:rPr lang="en-US" altLang="cs-CZ" sz="1800" dirty="0" err="1"/>
              <a:t>nelegální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přechody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často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hromadné</a:t>
            </a:r>
            <a:endParaRPr lang="en-US" altLang="cs-CZ" sz="1800" dirty="0"/>
          </a:p>
          <a:p>
            <a:pPr marL="226800" fontAlgn="base">
              <a:spcAft>
                <a:spcPct val="0"/>
              </a:spcAft>
            </a:pPr>
            <a:r>
              <a:rPr lang="cs-CZ" altLang="cs-CZ" sz="1800" dirty="0"/>
              <a:t>h</a:t>
            </a:r>
            <a:r>
              <a:rPr lang="en-US" altLang="cs-CZ" sz="1800" dirty="0" err="1"/>
              <a:t>ranice</a:t>
            </a:r>
            <a:r>
              <a:rPr lang="en-US" altLang="cs-CZ" sz="1800" dirty="0"/>
              <a:t> </a:t>
            </a:r>
            <a:r>
              <a:rPr lang="en-US" altLang="cs-CZ" sz="1800" dirty="0" err="1"/>
              <a:t>chráněny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ploty</a:t>
            </a:r>
            <a:r>
              <a:rPr lang="en-US" altLang="cs-CZ" sz="1800" dirty="0"/>
              <a:t> a </a:t>
            </a:r>
            <a:r>
              <a:rPr lang="en-US" altLang="cs-CZ" sz="1800" dirty="0" err="1"/>
              <a:t>bezpečnostními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složkami</a:t>
            </a:r>
            <a:endParaRPr lang="en-US" altLang="cs-CZ" sz="1800" dirty="0"/>
          </a:p>
          <a:p>
            <a:pPr marL="226800" fontAlgn="base">
              <a:spcAft>
                <a:spcPct val="0"/>
              </a:spcAft>
            </a:pPr>
            <a:r>
              <a:rPr lang="en-US" altLang="cs-CZ" sz="1800" dirty="0"/>
              <a:t>EU </a:t>
            </a:r>
            <a:r>
              <a:rPr lang="en-US" altLang="cs-CZ" sz="1800" dirty="0" err="1"/>
              <a:t>území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uznává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podporuje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spolupráci</a:t>
            </a:r>
            <a:r>
              <a:rPr lang="en-US" altLang="cs-CZ" sz="1800" dirty="0"/>
              <a:t> s </a:t>
            </a:r>
            <a:r>
              <a:rPr lang="en-US" altLang="cs-CZ" sz="1800" dirty="0" err="1"/>
              <a:t>Marokem</a:t>
            </a:r>
            <a:endParaRPr lang="en-US" altLang="cs-CZ" sz="1800" dirty="0"/>
          </a:p>
          <a:p>
            <a:endParaRPr lang="cs-CZ" dirty="0"/>
          </a:p>
        </p:txBody>
      </p:sp>
      <p:pic>
        <p:nvPicPr>
          <p:cNvPr id="3074" name="Picture 2" descr="Do španělské enklávy Ceuta na severu Afriky se dostalo 87 běženců - Deník.cz">
            <a:extLst>
              <a:ext uri="{FF2B5EF4-FFF2-40B4-BE49-F238E27FC236}">
                <a16:creationId xmlns:a16="http://schemas.microsoft.com/office/drawing/2014/main" id="{F4930BCA-9E93-7F17-15D5-0A1D88A21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7"/>
          <a:stretch/>
        </p:blipFill>
        <p:spPr bwMode="auto">
          <a:xfrm>
            <a:off x="6581670" y="2225396"/>
            <a:ext cx="5404443" cy="3371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5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61DD5-8F02-5932-77E4-8EEF1158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Kanárské ostrovy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8BF9D-516D-97D5-0BAA-B3FFC326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4946" cy="435133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ouostroví v Atlantském oceánu, západně od Maroka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7 hlavních ostrovů – např.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Tenerife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, Gran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Canaria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Lanzarote</a:t>
            </a:r>
            <a:endParaRPr kumimoji="0" lang="cs-CZ" altLang="cs-CZ" sz="180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>
                    <a:alpha val="80000"/>
                  </a:schemeClr>
                </a:solidFill>
              </a:rPr>
              <a:t>p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atří Španělsku jako autonomní společenství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>
                    <a:alpha val="80000"/>
                  </a:schemeClr>
                </a:solidFill>
              </a:rPr>
              <a:t>h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lavní města: Santa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Cruz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 de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Tenerife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 a Las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Palmas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 de Gran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Canaria</a:t>
            </a:r>
            <a:endParaRPr kumimoji="0" lang="cs-CZ" altLang="cs-CZ" sz="180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oučást EU a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Schengenu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, ale s výjimkami v daních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</a:rPr>
              <a:t>trategická poloha – brána mezi Evropou, Afrikou a Amerikou</a:t>
            </a:r>
          </a:p>
          <a:p>
            <a:endParaRPr lang="cs-CZ" dirty="0"/>
          </a:p>
        </p:txBody>
      </p:sp>
      <p:pic>
        <p:nvPicPr>
          <p:cNvPr id="4098" name="Picture 2" descr="Kde leží Kanárské ostrovy na mapě? – Mapa🗺️ &amp; Kde jsou?">
            <a:extLst>
              <a:ext uri="{FF2B5EF4-FFF2-40B4-BE49-F238E27FC236}">
                <a16:creationId xmlns:a16="http://schemas.microsoft.com/office/drawing/2014/main" id="{A355DD0A-3B8A-35A9-9ECD-ADF8E64CA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9"/>
          <a:stretch/>
        </p:blipFill>
        <p:spPr bwMode="auto">
          <a:xfrm>
            <a:off x="7364790" y="1690688"/>
            <a:ext cx="4401830" cy="4268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0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EB79D-6727-046C-9AC2-2900D45A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Kanárské ostrovy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84ECF-B806-7207-1E37-84DCC5943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2407" cy="435133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cs-CZ" sz="2000" b="1" dirty="0"/>
              <a:t>Historie, právní status, vztah k EU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/>
              <a:t>o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effectLst/>
              </a:rPr>
              <a:t>strovy původně obývali domorodí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effectLst/>
              </a:rPr>
              <a:t>Guanchové</a:t>
            </a:r>
            <a:endParaRPr kumimoji="0" lang="cs-CZ" altLang="cs-CZ" sz="18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/>
              <a:t>d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effectLst/>
              </a:rPr>
              <a:t>obyty Kastilií ve 14.–15. století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/>
              <a:t>o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effectLst/>
              </a:rPr>
              <a:t>d té doby součást Španělska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/>
              <a:t>d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effectLst/>
              </a:rPr>
              <a:t>nes autonomní společenství s vlastním parlamentem a vládou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/>
              <a:t>p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effectLst/>
              </a:rPr>
              <a:t>atří do EU i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effectLst/>
              </a:rPr>
              <a:t>Schengenu</a:t>
            </a:r>
            <a:endParaRPr kumimoji="0" lang="cs-CZ" altLang="cs-CZ" sz="18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/>
              <a:t>m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effectLst/>
              </a:rPr>
              <a:t>ají status nejvzdálenějších regionů EU (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effectLst/>
              </a:rPr>
              <a:t>ORs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effectLst/>
              </a:rPr>
              <a:t>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/>
              <a:t>s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effectLst/>
              </a:rPr>
              <a:t>peciální daňový režim – např. ZEC (nízké daně pro investory)</a:t>
            </a:r>
          </a:p>
          <a:p>
            <a:endParaRPr lang="cs-CZ" dirty="0"/>
          </a:p>
        </p:txBody>
      </p:sp>
      <p:pic>
        <p:nvPicPr>
          <p:cNvPr id="5122" name="Picture 2" descr="10 důvodů, proč jsou Kanárské ostrovy dobrý nápad i v zimě - Pelipecky">
            <a:extLst>
              <a:ext uri="{FF2B5EF4-FFF2-40B4-BE49-F238E27FC236}">
                <a16:creationId xmlns:a16="http://schemas.microsoft.com/office/drawing/2014/main" id="{EE43B326-466E-37A7-5336-B4CF544EF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r="8611"/>
          <a:stretch/>
        </p:blipFill>
        <p:spPr bwMode="auto">
          <a:xfrm>
            <a:off x="6511333" y="1825625"/>
            <a:ext cx="5324190" cy="4435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1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CE81E-2E55-DD6A-4BF3-2222C399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Kanárské ostrovy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568A0D-128C-4480-2AB5-1AA284504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b="1" dirty="0"/>
              <a:t>Demografie, etnické a náboženské složení</a:t>
            </a:r>
            <a:endParaRPr lang="cs-CZ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populace: cca 2,2 milionu obyvatel (2023)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významné menšiny z Latinské Ameriky, Afriky a Evropy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historicky přítomný vliv původních </a:t>
            </a:r>
            <a:r>
              <a:rPr lang="cs-CZ" sz="1800" dirty="0" err="1"/>
              <a:t>Guanchů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hlavní náboženství: římskokatolické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společnost je sekulární, náboženství hraje menší veřejnou roli</a:t>
            </a:r>
          </a:p>
          <a:p>
            <a:endParaRPr lang="cs-CZ" dirty="0"/>
          </a:p>
        </p:txBody>
      </p:sp>
      <p:pic>
        <p:nvPicPr>
          <p:cNvPr id="6146" name="Picture 2" descr="Aktuality - Římskokatolická farnost Moravská Třebová">
            <a:extLst>
              <a:ext uri="{FF2B5EF4-FFF2-40B4-BE49-F238E27FC236}">
                <a16:creationId xmlns:a16="http://schemas.microsoft.com/office/drawing/2014/main" id="{6E10720B-E043-7ACB-356D-40D1F913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01" y="3277155"/>
            <a:ext cx="2139462" cy="30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5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4C1FF-C541-158B-B6E9-64B17F81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Kanárské ostrovy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0536F-F51D-254D-E21C-7487E9366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b="1" dirty="0"/>
              <a:t>Nezávislost, hnutí</a:t>
            </a:r>
          </a:p>
          <a:p>
            <a:r>
              <a:rPr lang="cs-CZ" altLang="cs-CZ" sz="1800" dirty="0"/>
              <a:t>v 70. letech působilo separatistické hnutí MPAIAC (levicové, s podporou </a:t>
            </a:r>
            <a:r>
              <a:rPr lang="cs-CZ" altLang="cs-CZ" sz="1800" dirty="0" err="1"/>
              <a:t>Kaddáfího</a:t>
            </a:r>
            <a:r>
              <a:rPr lang="cs-CZ" altLang="cs-CZ" sz="1800" dirty="0"/>
              <a:t>)</a:t>
            </a:r>
          </a:p>
          <a:p>
            <a:r>
              <a:rPr lang="cs-CZ" altLang="cs-CZ" sz="1800" dirty="0"/>
              <a:t>po přechodu k demokracii ztratilo vliv</a:t>
            </a:r>
          </a:p>
          <a:p>
            <a:r>
              <a:rPr lang="cs-CZ" altLang="cs-CZ" sz="1800" dirty="0"/>
              <a:t>dnes žádné silné separatistické hnutí neexistuje</a:t>
            </a:r>
          </a:p>
          <a:p>
            <a:r>
              <a:rPr lang="cs-CZ" altLang="cs-CZ" sz="1800" dirty="0"/>
              <a:t>obyvatelé podporují autonomii v rámci Španělska</a:t>
            </a:r>
          </a:p>
          <a:p>
            <a:r>
              <a:rPr lang="cs-CZ" altLang="cs-CZ" sz="1800" dirty="0"/>
              <a:t>region ekonomicky závislý na EU (dotace, obchod, cestovní ruch)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8942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0396163974014BBE8004A465F4F738" ma:contentTypeVersion="11" ma:contentTypeDescription="Vytvoří nový dokument" ma:contentTypeScope="" ma:versionID="4e10f15ab06c8188541f107d08e86d42">
  <xsd:schema xmlns:xsd="http://www.w3.org/2001/XMLSchema" xmlns:xs="http://www.w3.org/2001/XMLSchema" xmlns:p="http://schemas.microsoft.com/office/2006/metadata/properties" xmlns:ns3="4a050313-0c68-4d1b-ab7b-35925f238be8" xmlns:ns4="29a54c4a-d552-4d44-8dbd-999345633eee" targetNamespace="http://schemas.microsoft.com/office/2006/metadata/properties" ma:root="true" ma:fieldsID="d7f56e39f7d34f7dc15421f35de8ba30" ns3:_="" ns4:_="">
    <xsd:import namespace="4a050313-0c68-4d1b-ab7b-35925f238be8"/>
    <xsd:import namespace="29a54c4a-d552-4d44-8dbd-999345633e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50313-0c68-4d1b-ab7b-35925f238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54c4a-d552-4d44-8dbd-999345633e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050313-0c68-4d1b-ab7b-35925f238be8" xsi:nil="true"/>
  </documentManagement>
</p:properties>
</file>

<file path=customXml/itemProps1.xml><?xml version="1.0" encoding="utf-8"?>
<ds:datastoreItem xmlns:ds="http://schemas.openxmlformats.org/officeDocument/2006/customXml" ds:itemID="{E4BEC660-5B64-49D0-9354-893E12BCC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64636F-C7E1-4B64-8142-E0079C6B1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50313-0c68-4d1b-ab7b-35925f238be8"/>
    <ds:schemaRef ds:uri="29a54c4a-d552-4d44-8dbd-999345633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39FF35-751D-4C26-B2AA-4DE3F58EC347}">
  <ds:schemaRefs>
    <ds:schemaRef ds:uri="4a050313-0c68-4d1b-ab7b-35925f238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29a54c4a-d552-4d44-8dbd-999345633eee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26a48e1-fc21-461a-b97f-ac5bd535f341}" enabled="0" method="" siteId="{f26a48e1-fc21-461a-b97f-ac5bd535f3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652</Words>
  <Application>Microsoft Office PowerPoint</Application>
  <PresentationFormat>Širokoúhlá obrazovka</PresentationFormat>
  <Paragraphs>86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Španělská severoafrická území Kanárské ostrovy</vt:lpstr>
      <vt:lpstr>Španělská severoafrická území</vt:lpstr>
      <vt:lpstr>Plazas de soberanía</vt:lpstr>
      <vt:lpstr>Plazas de soberanía</vt:lpstr>
      <vt:lpstr>Plazas de soberanía</vt:lpstr>
      <vt:lpstr>Kanárské ostrovy</vt:lpstr>
      <vt:lpstr>Kanárské ostrovy</vt:lpstr>
      <vt:lpstr>Kanárské ostrovy</vt:lpstr>
      <vt:lpstr>Kanárské ostrovy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Navrátilová Naděžda (S-PEF)</dc:creator>
  <cp:lastModifiedBy>Navrátilová Naděžda (S-PEF)</cp:lastModifiedBy>
  <cp:revision>2</cp:revision>
  <dcterms:created xsi:type="dcterms:W3CDTF">2025-04-10T15:12:03Z</dcterms:created>
  <dcterms:modified xsi:type="dcterms:W3CDTF">2025-04-16T11:33:33Z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0x010100620396163974014BBE8004A465F4F738</vt:lpwstr>
  </property>
</Properties>
</file>