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9" r:id="rId7"/>
    <p:sldId id="263" r:id="rId8"/>
    <p:sldId id="268" r:id="rId9"/>
    <p:sldId id="267" r:id="rId10"/>
    <p:sldId id="27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6"/>
    <p:restoredTop sz="94686"/>
  </p:normalViewPr>
  <p:slideViewPr>
    <p:cSldViewPr snapToGrid="0">
      <p:cViewPr varScale="1">
        <p:scale>
          <a:sx n="101" d="100"/>
          <a:sy n="101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22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4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4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5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22:1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22:1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20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23969,'0'4'0,"0"0"0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24575,'-4'0'0,"1"0"0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4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4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24575,'-2'2'0,"0"0"0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13:30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CA8AC-4D04-6F2D-7E0A-916CAC3DC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EBC2F6-6ED3-FB70-5568-9CCFE5F53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AA7E82-D5A6-6F08-0C13-479B0F9B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975EC-5B8D-40A7-5745-CBC8A3ED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B64A0C-89CF-319B-1D66-BD12F39A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22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269D1-9D16-86E2-C8B1-177AF40D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DCADF5-300D-35B0-FD23-C456DE2A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884AB0-EDD2-274E-9FC8-F4ED1A9D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2B5B28-0AB0-0631-BA52-90CC654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0E660-06B2-0F49-6DC7-3A81F0D9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72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865C3A9-8A69-C695-2391-ED0330B03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903470-5B88-D7CA-06EA-0F85DCF0C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4C25CC-AB4E-F3D1-09C4-846C1F34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F7FD4D-B60A-5005-7DFC-2AB579CD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02D251-67FF-686F-AE23-CE6907C6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677D7-5F42-269E-4ED9-85E645D7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0E0A1-32C4-C5FA-64D9-EBED7BBC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766CA-EE0D-2DAA-84F0-3A4F9B33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D10BD-DC06-096B-6538-BEA481A9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35B598-4D39-A419-6A74-EBCEFC3C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7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C6CDB-985F-182E-D760-E6457E6C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7EB7C8-02E9-1719-2006-9A272E445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C3915-C7A9-4A50-7467-367C0320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BCF54F-0101-6AE1-2173-BAAE0F14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E2F71F-536A-6E22-39C4-8E3FEA95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1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0D469-C81F-A5B7-7ADF-9BB78409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642F8-3305-91AA-3687-B80608FA7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5D78B-A035-AFA5-8697-3A6D95486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4AC825-D574-3552-4AED-161E18E7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E8DE36-4D59-6B86-3AB3-FDFB32EE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6E16E5-EC9B-2AE5-4658-6A37E3C8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36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D26C2-DD8D-67EB-3274-369BC90A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5D1F17-256C-48CC-A73B-6DB7BBFCB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E777BC-9C3C-EBBF-F633-F265877F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8E40B8-F2B2-152D-ED5C-6AFA196AB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96330C7-8627-A057-0928-701737D56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A696E6-C5D8-35C7-35EA-597052F0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1FF890-C3D2-BC9A-9098-DA003BA8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F8B816-1550-BBA8-F61E-97244C53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1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EF543-2B40-9D81-B0D5-27C16471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00CFBD-12AC-F38D-2180-A8DCF8AC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DE9B4A-7DAA-2C4A-C626-4DB842CF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D55F33-5C28-6B1F-16EA-94C3CB3A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34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82A5832-660D-3820-5857-7B198C08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2D18C8-2C85-C08E-D22A-EDBA930A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5FDCB8-317A-E807-6CF2-BA11D0B9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30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B9336-0D32-5C0F-C6D0-DC1145FA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775FD-E9C7-3698-D631-802C5A15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B36AC7-0F6D-9B77-6F69-48C6CD519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ED8D65-6579-87E8-7B4D-EE74E491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D958C5-A641-329F-DB82-8B91A441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A35A93-F332-D644-5A1F-17EC5D73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2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D8683-75BE-8670-92DB-1444E236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1A3DA3-08B5-71E7-3216-6B81D936E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DCABA7-04CA-BEA6-4FFA-AE94EF489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184BE5-06B0-4B87-F093-99AB962F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7A3F74-F136-6FE1-97AC-EF2AC291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46FD82-B0E5-1A80-9600-A335B577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02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18BE57-E60A-CDC9-E364-7B7359CD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427864-033D-D551-74C8-FBCC62DE0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8FE01D-5BC8-5FF4-6D5F-4007421FC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35658-8940-014C-B82C-12DA85EB65B3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245A5-1E10-DA26-D459-4D54F2003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4AF595-3BB5-2404-4AF7-CC7B238F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42B94-3193-6E41-9DB2-87FEFDF11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4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vat%C3%A1_Helena_(ostrov)" TargetMode="External"/><Relationship Id="rId2" Type="http://schemas.openxmlformats.org/officeDocument/2006/relationships/hyperlink" Target="https://www.sainthelena.gov.sh/st-helena/statisti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nes.cz/cestovani/kolem-sveta/ostrov-svata-helena-uplne-osameni.A_2000M193C01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customXml" Target="../ink/ink8.xml"/><Relationship Id="rId12" Type="http://schemas.openxmlformats.org/officeDocument/2006/relationships/customXml" Target="../ink/ink12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customXml" Target="../ink/ink11.xml"/><Relationship Id="rId5" Type="http://schemas.openxmlformats.org/officeDocument/2006/relationships/image" Target="../media/image2.png"/><Relationship Id="rId10" Type="http://schemas.openxmlformats.org/officeDocument/2006/relationships/customXml" Target="../ink/ink10.xml"/><Relationship Id="rId4" Type="http://schemas.openxmlformats.org/officeDocument/2006/relationships/customXml" Target="../ink/ink6.xml"/><Relationship Id="rId9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é letiště na ostrově Svaté Heleny | Parkování R7">
            <a:extLst>
              <a:ext uri="{FF2B5EF4-FFF2-40B4-BE49-F238E27FC236}">
                <a16:creationId xmlns:a16="http://schemas.microsoft.com/office/drawing/2014/main" id="{07E76DF2-E4CE-92B6-63D5-E864BFE4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9598E0-1653-A02E-0DDB-24DA07550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Sv. Helena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7AD97D-56D0-2665-BAF5-0B8AB8CE1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Maurerová</a:t>
            </a:r>
          </a:p>
          <a:p>
            <a:r>
              <a:rPr lang="cs-CZ" dirty="0"/>
              <a:t>HKS, 3. roč.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3F4E490-8B50-208F-066F-CEFD4C452BEE}"/>
                  </a:ext>
                </a:extLst>
              </p14:cNvPr>
              <p14:cNvContentPartPr/>
              <p14:nvPr/>
            </p14:nvContentPartPr>
            <p14:xfrm>
              <a:off x="5777460" y="3861720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3F4E490-8B50-208F-066F-CEFD4C452B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820" y="38527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Skupina 7">
            <a:extLst>
              <a:ext uri="{FF2B5EF4-FFF2-40B4-BE49-F238E27FC236}">
                <a16:creationId xmlns:a16="http://schemas.microsoft.com/office/drawing/2014/main" id="{075A9929-EBA8-4A85-EE64-6238B249C1A0}"/>
              </a:ext>
            </a:extLst>
          </p:cNvPr>
          <p:cNvGrpSpPr/>
          <p:nvPr/>
        </p:nvGrpSpPr>
        <p:grpSpPr>
          <a:xfrm>
            <a:off x="5532660" y="7740720"/>
            <a:ext cx="360" cy="360"/>
            <a:chOff x="5532660" y="774072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A0344E32-62A2-72A2-9F00-FF7AECAEF9EB}"/>
                    </a:ext>
                  </a:extLst>
                </p14:cNvPr>
                <p14:cNvContentPartPr/>
                <p14:nvPr/>
              </p14:nvContentPartPr>
              <p14:xfrm>
                <a:off x="5532660" y="7740720"/>
                <a:ext cx="360" cy="36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A0344E32-62A2-72A2-9F00-FF7AECAEF9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4020" y="7732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28BA442B-7F37-AC1D-5C0D-F95C90BB42D5}"/>
                    </a:ext>
                  </a:extLst>
                </p14:cNvPr>
                <p14:cNvContentPartPr/>
                <p14:nvPr/>
              </p14:nvContentPartPr>
              <p14:xfrm>
                <a:off x="5532660" y="7740720"/>
                <a:ext cx="360" cy="3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28BA442B-7F37-AC1D-5C0D-F95C90BB42D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4020" y="7732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987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F0B0F-5097-8F6E-A981-4BAD65C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ED6FD-31EC-2EE6-028D-FA89B36AF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ST. HELENA GOVERNMENT.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Statistics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. [online]. [cit. 2025-04-12].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hlinkClick r:id="rId2"/>
              </a:rPr>
              <a:t>https://www.sainthelena.gov.sh/st-helena/statistics/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​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WIKIPEDIE. Svatá Helena (ostrov). [online]. [cit. 2025-04-12].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https://cs.wikipedia.org/wiki/Svat%C3%A1_Helena_(ostrov)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​</a:t>
            </a:r>
            <a:endParaRPr lang="cs-CZ" dirty="0">
              <a:solidFill>
                <a:srgbClr val="000000"/>
              </a:solidFill>
              <a:latin typeface="-webkit-standard"/>
            </a:endParaRPr>
          </a:p>
          <a:p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iDNES.cz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. Ostrov Svatá Helena: úplné osamění. [online]. [cit. 13. 4. 2025].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hlinkClick r:id="rId4"/>
              </a:rPr>
              <a:t>https://www.idnes.cz/cestovani/kolem-sveta/ostrov-svata-helena-uplne-osameni.A_2000M193C01B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​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Autor: Jacques-Louis David – zQEbF0AA9NhCXQ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at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Google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Cultural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Institute maximum zoom level, Volné dílo, https://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commons.wikimedia.org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w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index.php?curid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=22174172</a:t>
            </a:r>
          </a:p>
          <a:p>
            <a:endParaRPr lang="cs-CZ" dirty="0">
              <a:solidFill>
                <a:srgbClr val="000000"/>
              </a:solidFill>
              <a:latin typeface="-webkit-standard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92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atlas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89B56F46-540D-A0F3-0BDC-29FCEDAE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48" y="0"/>
            <a:ext cx="12306748" cy="7075276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FF81A5F-120C-83F3-EC99-9296D18757B2}"/>
              </a:ext>
            </a:extLst>
          </p:cNvPr>
          <p:cNvSpPr/>
          <p:nvPr/>
        </p:nvSpPr>
        <p:spPr>
          <a:xfrm>
            <a:off x="8068236" y="4130937"/>
            <a:ext cx="344244" cy="322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E61BB7B8-0FE9-E1D4-718D-BE7AF26B42C8}"/>
              </a:ext>
            </a:extLst>
          </p:cNvPr>
          <p:cNvCxnSpPr/>
          <p:nvPr/>
        </p:nvCxnSpPr>
        <p:spPr>
          <a:xfrm flipV="1">
            <a:off x="6583680" y="4313816"/>
            <a:ext cx="1409252" cy="139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ED82E462-611B-B9BA-625F-B20883F20C27}"/>
              </a:ext>
            </a:extLst>
          </p:cNvPr>
          <p:cNvCxnSpPr/>
          <p:nvPr/>
        </p:nvCxnSpPr>
        <p:spPr>
          <a:xfrm flipH="1">
            <a:off x="8326419" y="2969111"/>
            <a:ext cx="268941" cy="1065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8B6AFB42-98DC-CC78-1546-C0D639829316}"/>
              </a:ext>
            </a:extLst>
          </p:cNvPr>
          <p:cNvCxnSpPr/>
          <p:nvPr/>
        </p:nvCxnSpPr>
        <p:spPr>
          <a:xfrm flipH="1" flipV="1">
            <a:off x="8326419" y="4572000"/>
            <a:ext cx="559397" cy="871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86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1" name="Rectangle 2080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1920B4-559A-087A-3DA9-0635907F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530038"/>
            <a:ext cx="6179209" cy="860174"/>
          </a:xfrm>
        </p:spPr>
        <p:txBody>
          <a:bodyPr anchor="b">
            <a:normAutofit/>
          </a:bodyPr>
          <a:lstStyle/>
          <a:p>
            <a:r>
              <a:rPr lang="cs-CZ" sz="4000" dirty="0"/>
              <a:t>Základní informace</a:t>
            </a:r>
          </a:p>
        </p:txBody>
      </p:sp>
      <p:pic>
        <p:nvPicPr>
          <p:cNvPr id="2054" name="Picture 6" descr="Napoleon a Svatá Helena - CK Vikingtour">
            <a:extLst>
              <a:ext uri="{FF2B5EF4-FFF2-40B4-BE49-F238E27FC236}">
                <a16:creationId xmlns:a16="http://schemas.microsoft.com/office/drawing/2014/main" id="{B4B05B4E-AAF8-891A-4072-AFBBDE69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/>
          <a:stretch/>
        </p:blipFill>
        <p:spPr bwMode="auto">
          <a:xfrm>
            <a:off x="180753" y="10"/>
            <a:ext cx="4827181" cy="27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gel Phillips (2017)">
            <a:extLst>
              <a:ext uri="{FF2B5EF4-FFF2-40B4-BE49-F238E27FC236}">
                <a16:creationId xmlns:a16="http://schemas.microsoft.com/office/drawing/2014/main" id="{C6F3EAFC-BADE-307C-9D35-77B5A0BF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 r="-1" b="38266"/>
          <a:stretch/>
        </p:blipFill>
        <p:spPr bwMode="auto">
          <a:xfrm>
            <a:off x="180753" y="2961167"/>
            <a:ext cx="4827181" cy="38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58F92-A582-1DFA-3313-54D816A4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1" y="1955336"/>
            <a:ext cx="6179209" cy="4605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🇬🇧 </a:t>
            </a:r>
            <a:r>
              <a:rPr lang="cs-CZ" sz="3000" b="1" dirty="0"/>
              <a:t>Status</a:t>
            </a:r>
            <a:r>
              <a:rPr lang="cs-CZ" sz="3000" dirty="0"/>
              <a:t>: Britské zámořské území</a:t>
            </a:r>
          </a:p>
          <a:p>
            <a:pPr marL="0" indent="0">
              <a:buNone/>
            </a:pPr>
            <a:r>
              <a:rPr lang="cs-CZ" sz="3000" dirty="0"/>
              <a:t>🏙️ </a:t>
            </a:r>
            <a:r>
              <a:rPr lang="cs-CZ" sz="3000" b="1" dirty="0"/>
              <a:t>Hlavní město</a:t>
            </a:r>
            <a:r>
              <a:rPr lang="cs-CZ" sz="3000" dirty="0"/>
              <a:t>: </a:t>
            </a:r>
            <a:r>
              <a:rPr lang="cs-CZ" sz="3000" dirty="0" err="1"/>
              <a:t>Jamestown</a:t>
            </a:r>
            <a:r>
              <a:rPr lang="cs-CZ" sz="3000" dirty="0"/>
              <a:t> (</a:t>
            </a:r>
            <a:r>
              <a:rPr lang="cs-CZ" sz="3000" b="1" dirty="0"/>
              <a:t>~700 obyv.</a:t>
            </a:r>
            <a:r>
              <a:rPr lang="cs-CZ" sz="3000" dirty="0"/>
              <a:t>)</a:t>
            </a:r>
          </a:p>
          <a:p>
            <a:pPr marL="0" indent="0">
              <a:buNone/>
            </a:pPr>
            <a:r>
              <a:rPr lang="cs-CZ" sz="3000" dirty="0"/>
              <a:t>📐 </a:t>
            </a:r>
            <a:r>
              <a:rPr lang="cs-CZ" sz="3000" b="1" dirty="0"/>
              <a:t>Rozloha</a:t>
            </a:r>
            <a:r>
              <a:rPr lang="cs-CZ" sz="3000" dirty="0"/>
              <a:t>: 121 km²</a:t>
            </a:r>
          </a:p>
          <a:p>
            <a:pPr marL="0" indent="0">
              <a:buNone/>
            </a:pPr>
            <a:r>
              <a:rPr lang="cs-CZ" sz="3000" dirty="0"/>
              <a:t>🏝️ </a:t>
            </a:r>
            <a:r>
              <a:rPr lang="cs-CZ" sz="3000" b="1" dirty="0"/>
              <a:t>Součásti území</a:t>
            </a:r>
            <a:r>
              <a:rPr lang="cs-CZ" sz="3000" dirty="0"/>
              <a:t>: Ascension a Tristan da Cunha</a:t>
            </a:r>
          </a:p>
          <a:p>
            <a:pPr marL="0" indent="0">
              <a:buNone/>
            </a:pPr>
            <a:r>
              <a:rPr lang="cs-CZ" sz="3000" dirty="0"/>
              <a:t>👥 </a:t>
            </a:r>
            <a:r>
              <a:rPr lang="cs-CZ" sz="3000" b="1" dirty="0"/>
              <a:t>Počet obyvatel</a:t>
            </a:r>
            <a:r>
              <a:rPr lang="cs-CZ" sz="3000" dirty="0"/>
              <a:t>: 3 974 (2024)</a:t>
            </a:r>
          </a:p>
          <a:p>
            <a:pPr marL="0" indent="0">
              <a:buNone/>
            </a:pPr>
            <a:r>
              <a:rPr lang="cs-CZ" sz="3000" dirty="0"/>
              <a:t>🎖️ </a:t>
            </a:r>
            <a:r>
              <a:rPr lang="cs-CZ" sz="3000" b="1" dirty="0"/>
              <a:t>Guvernér</a:t>
            </a:r>
            <a:r>
              <a:rPr lang="cs-CZ" sz="3000" dirty="0"/>
              <a:t>: </a:t>
            </a:r>
            <a:r>
              <a:rPr lang="cs-CZ" sz="3000" dirty="0" err="1"/>
              <a:t>Nigel</a:t>
            </a:r>
            <a:r>
              <a:rPr lang="cs-CZ" sz="3000" dirty="0"/>
              <a:t> James Phillips (</a:t>
            </a:r>
            <a:r>
              <a:rPr lang="cs-CZ" sz="3000" i="1" dirty="0"/>
              <a:t>od 2022</a:t>
            </a:r>
            <a:r>
              <a:rPr lang="cs-CZ" sz="3000" dirty="0"/>
              <a:t>)</a:t>
            </a:r>
            <a:endParaRPr lang="cs-CZ" sz="3000" baseline="30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7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C8887-228E-7CC1-0154-601A68F7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8BA88-ECE7-2405-7ADC-0080F3C2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dirty="0"/>
              <a:t>🌍 </a:t>
            </a:r>
            <a:r>
              <a:rPr lang="cs-CZ" sz="3600" b="1" dirty="0"/>
              <a:t>Etnické složení</a:t>
            </a:r>
            <a:r>
              <a:rPr lang="cs-CZ" sz="3600" dirty="0"/>
              <a:t>: smíšené – africký, evropský a asijský původ</a:t>
            </a:r>
          </a:p>
          <a:p>
            <a:pPr marL="0" indent="0">
              <a:buNone/>
            </a:pPr>
            <a:r>
              <a:rPr lang="cs-CZ" sz="3600" dirty="0"/>
              <a:t>🧬 Většina jsou potomci </a:t>
            </a:r>
            <a:r>
              <a:rPr lang="cs-CZ" sz="3600" b="1" dirty="0"/>
              <a:t>osadníků, otroků a koloniálních pracovníků</a:t>
            </a:r>
          </a:p>
          <a:p>
            <a:pPr marL="0" indent="0">
              <a:buNone/>
            </a:pPr>
            <a:r>
              <a:rPr lang="cs-CZ" sz="39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🧓 Větší podíl starší populace – častá </a:t>
            </a:r>
            <a:r>
              <a:rPr lang="cs-CZ" sz="3900" b="1" i="0" u="none" strike="noStrike" dirty="0">
                <a:solidFill>
                  <a:srgbClr val="000000"/>
                </a:solidFill>
                <a:effectLst/>
              </a:rPr>
              <a:t>migrace mladých za prací</a:t>
            </a:r>
            <a:endParaRPr lang="cs-CZ" sz="3900" dirty="0"/>
          </a:p>
          <a:p>
            <a:pPr marL="0" indent="0">
              <a:buNone/>
            </a:pPr>
            <a:r>
              <a:rPr lang="cs-CZ" sz="3600" dirty="0"/>
              <a:t>🗣️ </a:t>
            </a:r>
            <a:r>
              <a:rPr lang="cs-CZ" sz="3600" b="1" dirty="0"/>
              <a:t>Úřední jazyk</a:t>
            </a:r>
            <a:r>
              <a:rPr lang="cs-CZ" sz="3600" dirty="0"/>
              <a:t>: angličtina</a:t>
            </a:r>
          </a:p>
          <a:p>
            <a:pPr marL="0" indent="0">
              <a:buNone/>
            </a:pPr>
            <a:r>
              <a:rPr lang="cs-CZ" sz="3600" dirty="0"/>
              <a:t>✝️ </a:t>
            </a:r>
            <a:r>
              <a:rPr lang="cs-CZ" sz="3600" b="1" dirty="0"/>
              <a:t>Náboženství</a:t>
            </a:r>
            <a:r>
              <a:rPr lang="cs-CZ" sz="3600" dirty="0"/>
              <a:t>: převážně </a:t>
            </a:r>
            <a:r>
              <a:rPr lang="cs-CZ" sz="3600" b="1" dirty="0"/>
              <a:t>křesťanství</a:t>
            </a:r>
            <a:r>
              <a:rPr lang="cs-CZ" sz="3600" dirty="0"/>
              <a:t> (anglikánská církev)</a:t>
            </a:r>
          </a:p>
        </p:txBody>
      </p:sp>
    </p:spTree>
    <p:extLst>
      <p:ext uri="{BB962C8B-B14F-4D97-AF65-F5344CB8AC3E}">
        <p14:creationId xmlns:p14="http://schemas.microsoft.com/office/powerpoint/2010/main" val="197344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C0DDE-C7DF-5BF0-CA57-E5FABDE0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17617-E3B6-A305-6AAC-4E62F7183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/>
              <a:t>📅 </a:t>
            </a:r>
            <a:r>
              <a:rPr lang="cs-CZ" sz="3200" b="1" dirty="0"/>
              <a:t>1502</a:t>
            </a:r>
            <a:r>
              <a:rPr lang="cs-CZ" sz="3200" dirty="0"/>
              <a:t> – Objevena portugalským mořeplavcem </a:t>
            </a:r>
            <a:r>
              <a:rPr lang="cs-CZ" sz="3200" b="1" dirty="0" err="1"/>
              <a:t>Joãem</a:t>
            </a:r>
            <a:r>
              <a:rPr lang="cs-CZ" sz="3200" b="1" dirty="0"/>
              <a:t> da Novou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🇬🇧 </a:t>
            </a:r>
            <a:r>
              <a:rPr lang="cs-CZ" sz="3200" b="1" dirty="0"/>
              <a:t>17. století</a:t>
            </a:r>
            <a:r>
              <a:rPr lang="cs-CZ" sz="3200" dirty="0"/>
              <a:t> – Ostrov obsazen </a:t>
            </a:r>
            <a:r>
              <a:rPr lang="cs-CZ" sz="3200" b="1" dirty="0"/>
              <a:t>Brity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⚔️ </a:t>
            </a:r>
            <a:r>
              <a:rPr lang="cs-CZ" sz="3200" b="1" dirty="0"/>
              <a:t>1815–1821</a:t>
            </a:r>
            <a:r>
              <a:rPr lang="cs-CZ" sz="3200" dirty="0"/>
              <a:t> – Vyhnanství </a:t>
            </a:r>
            <a:r>
              <a:rPr lang="cs-CZ" sz="3200" b="1" dirty="0"/>
              <a:t>Napoleona Bonaparta</a:t>
            </a:r>
            <a:r>
              <a:rPr lang="cs-CZ" sz="3200" dirty="0"/>
              <a:t>, zemřel zde v roce 1821</a:t>
            </a:r>
          </a:p>
          <a:p>
            <a:pPr marL="0" indent="0">
              <a:buNone/>
            </a:pPr>
            <a:r>
              <a:rPr lang="cs-CZ" sz="3200" dirty="0"/>
              <a:t>📜 </a:t>
            </a:r>
            <a:r>
              <a:rPr lang="cs-CZ" sz="3200" b="1" dirty="0"/>
              <a:t>1834</a:t>
            </a:r>
            <a:r>
              <a:rPr lang="cs-CZ" sz="3200" dirty="0"/>
              <a:t> – Prohlášena </a:t>
            </a:r>
            <a:r>
              <a:rPr lang="cs-CZ" sz="3200" b="1" dirty="0"/>
              <a:t>britskou kolonií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🛂 </a:t>
            </a:r>
            <a:r>
              <a:rPr lang="cs-CZ" sz="3200" b="1" dirty="0"/>
              <a:t>1981</a:t>
            </a:r>
            <a:r>
              <a:rPr lang="cs-CZ" sz="3200" dirty="0"/>
              <a:t> – Obyvatelé získali </a:t>
            </a:r>
            <a:r>
              <a:rPr lang="cs-CZ" sz="3200" b="1" dirty="0"/>
              <a:t>britské zámořské občanství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🏛️ </a:t>
            </a:r>
            <a:r>
              <a:rPr lang="cs-CZ" sz="3200" b="1" dirty="0"/>
              <a:t>2002</a:t>
            </a:r>
            <a:r>
              <a:rPr lang="cs-CZ" sz="3200" dirty="0"/>
              <a:t> – Změna statusu – </a:t>
            </a:r>
            <a:r>
              <a:rPr lang="cs-CZ" sz="3200" b="1" dirty="0"/>
              <a:t>zámořské území s vlastní správou</a:t>
            </a:r>
            <a:endParaRPr lang="cs-CZ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2E6BA806-1AD8-0444-81B0-5CC70533818C}"/>
                  </a:ext>
                </a:extLst>
              </p14:cNvPr>
              <p14:cNvContentPartPr/>
              <p14:nvPr/>
            </p14:nvContentPartPr>
            <p14:xfrm>
              <a:off x="3821940" y="-1383840"/>
              <a:ext cx="360" cy="3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2E6BA806-1AD8-0444-81B0-5CC7053381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3300" y="-1392840"/>
                <a:ext cx="1800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884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Napoleon Bonaparte – Wikipedie">
            <a:extLst>
              <a:ext uri="{FF2B5EF4-FFF2-40B4-BE49-F238E27FC236}">
                <a16:creationId xmlns:a16="http://schemas.microsoft.com/office/drawing/2014/main" id="{171F197A-5B68-A682-66F6-B3AF71EF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208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FF8D971-0CC5-E912-C3D0-51CC0EC4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r="2" b="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696CD0F-8A67-6AF6-D4D7-F1036C7D06A6}"/>
              </a:ext>
            </a:extLst>
          </p:cNvPr>
          <p:cNvSpPr txBox="1"/>
          <p:nvPr/>
        </p:nvSpPr>
        <p:spPr>
          <a:xfrm>
            <a:off x="1767923" y="6300807"/>
            <a:ext cx="295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Autor: Jacques-Louis David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62F89B-128E-9AE8-AFEF-FA7EC6EBC772}"/>
              </a:ext>
            </a:extLst>
          </p:cNvPr>
          <p:cNvSpPr txBox="1"/>
          <p:nvPr/>
        </p:nvSpPr>
        <p:spPr>
          <a:xfrm>
            <a:off x="8478853" y="6299775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Autor: </a:t>
            </a:r>
            <a:r>
              <a:rPr lang="cs-CZ" dirty="0">
                <a:solidFill>
                  <a:srgbClr val="000000"/>
                </a:solidFill>
              </a:rPr>
              <a:t>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eznámý</a:t>
            </a:r>
          </a:p>
        </p:txBody>
      </p:sp>
    </p:spTree>
    <p:extLst>
      <p:ext uri="{BB962C8B-B14F-4D97-AF65-F5344CB8AC3E}">
        <p14:creationId xmlns:p14="http://schemas.microsoft.com/office/powerpoint/2010/main" val="323681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E0620CA-BDEB-846A-24B3-30468F32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-610553"/>
            <a:ext cx="13157200" cy="88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629604-5D90-D6BF-11E2-AD67F9B9BA4F}"/>
              </a:ext>
            </a:extLst>
          </p:cNvPr>
          <p:cNvSpPr txBox="1"/>
          <p:nvPr/>
        </p:nvSpPr>
        <p:spPr>
          <a:xfrm>
            <a:off x="2743200" y="274320"/>
            <a:ext cx="7840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Longwood</a:t>
            </a:r>
            <a:r>
              <a:rPr lang="cs-CZ" sz="3600" dirty="0"/>
              <a:t> House – Napoleonův dům</a:t>
            </a:r>
          </a:p>
          <a:p>
            <a:pPr algn="ctr"/>
            <a:r>
              <a:rPr lang="cs-CZ" dirty="0"/>
              <a:t>Michel </a:t>
            </a:r>
            <a:r>
              <a:rPr lang="cs-CZ" dirty="0" err="1"/>
              <a:t>Dancoisne-Martineau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73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A446D-D4A3-8BD9-1D24-1264EB71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patří Británii?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52C6E-1D06-A566-0F48-5C9D8305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/>
              <a:t>🏴‍☠️ </a:t>
            </a:r>
            <a:r>
              <a:rPr lang="cs-CZ" sz="4000" b="1" dirty="0"/>
              <a:t>17. století</a:t>
            </a:r>
            <a:r>
              <a:rPr lang="cs-CZ" sz="4000" dirty="0"/>
              <a:t> – obsazena Brity jako strategická zastávka</a:t>
            </a:r>
          </a:p>
          <a:p>
            <a:pPr marL="0" indent="0">
              <a:buNone/>
            </a:pPr>
            <a:r>
              <a:rPr lang="cs-CZ" sz="4000" dirty="0"/>
              <a:t>🛳️ Výhodná poloha v Atlantském oceánu</a:t>
            </a:r>
          </a:p>
          <a:p>
            <a:pPr marL="0" indent="0">
              <a:buNone/>
            </a:pPr>
            <a:r>
              <a:rPr lang="cs-CZ" sz="4000" dirty="0"/>
              <a:t>📜 </a:t>
            </a:r>
            <a:r>
              <a:rPr lang="cs-CZ" sz="4000" b="1" dirty="0"/>
              <a:t>1834</a:t>
            </a:r>
            <a:r>
              <a:rPr lang="cs-CZ" sz="4000" dirty="0"/>
              <a:t> – prohlášena britskou kolonií</a:t>
            </a:r>
          </a:p>
          <a:p>
            <a:pPr marL="0" indent="0">
              <a:buNone/>
            </a:pPr>
            <a:r>
              <a:rPr lang="cs-CZ" sz="4000" dirty="0"/>
              <a:t>🏛️ Dnes: britské </a:t>
            </a:r>
            <a:r>
              <a:rPr lang="cs-CZ" sz="4000" b="1" dirty="0"/>
              <a:t>zámořské území</a:t>
            </a:r>
            <a:r>
              <a:rPr lang="cs-CZ" sz="4000" dirty="0"/>
              <a:t> s místní vládou</a:t>
            </a:r>
          </a:p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4F2ED17-6BE7-9D65-DFD6-7FF5EF26444F}"/>
                  </a:ext>
                </a:extLst>
              </p14:cNvPr>
              <p14:cNvContentPartPr/>
              <p14:nvPr/>
            </p14:nvContentPartPr>
            <p14:xfrm>
              <a:off x="1907820" y="1047600"/>
              <a:ext cx="324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4F2ED17-6BE7-9D65-DFD6-7FF5EF2644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9180" y="1038960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F3A4775-791E-E3C1-D28B-29235E9E0DF2}"/>
                  </a:ext>
                </a:extLst>
              </p14:cNvPr>
              <p14:cNvContentPartPr/>
              <p14:nvPr/>
            </p14:nvContentPartPr>
            <p14:xfrm>
              <a:off x="616500" y="4329360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F3A4775-791E-E3C1-D28B-29235E9E0D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500" y="432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97A7912E-FD22-C479-EE6D-D4C1E6C3FBA9}"/>
                  </a:ext>
                </a:extLst>
              </p14:cNvPr>
              <p14:cNvContentPartPr/>
              <p14:nvPr/>
            </p14:nvContentPartPr>
            <p14:xfrm>
              <a:off x="1702980" y="2833560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97A7912E-FD22-C479-EE6D-D4C1E6C3FB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3980" y="2824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7BB0E0F-EE9E-32D4-5A1C-0C3A1E2340A1}"/>
                  </a:ext>
                </a:extLst>
              </p14:cNvPr>
              <p14:cNvContentPartPr/>
              <p14:nvPr/>
            </p14:nvContentPartPr>
            <p14:xfrm>
              <a:off x="3860492" y="2246654"/>
              <a:ext cx="1800" cy="18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7BB0E0F-EE9E-32D4-5A1C-0C3A1E2340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1852" y="2237654"/>
                <a:ext cx="19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BF1B388C-753A-FBFC-7FC1-5B3219519DAE}"/>
                  </a:ext>
                </a:extLst>
              </p14:cNvPr>
              <p14:cNvContentPartPr/>
              <p14:nvPr/>
            </p14:nvContentPartPr>
            <p14:xfrm>
              <a:off x="3860492" y="2247734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BF1B388C-753A-FBFC-7FC1-5B3219519D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1852" y="22390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F88544A-DB60-DCC8-62A6-3EB0B4E289BA}"/>
                  </a:ext>
                </a:extLst>
              </p14:cNvPr>
              <p14:cNvContentPartPr/>
              <p14:nvPr/>
            </p14:nvContentPartPr>
            <p14:xfrm>
              <a:off x="3860492" y="2247734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AF88544A-DB60-DCC8-62A6-3EB0B4E289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1852" y="22390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9D515C06-29A1-2513-4F11-C238FEBA82CD}"/>
                  </a:ext>
                </a:extLst>
              </p14:cNvPr>
              <p14:cNvContentPartPr/>
              <p14:nvPr/>
            </p14:nvContentPartPr>
            <p14:xfrm>
              <a:off x="3860492" y="2247734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9D515C06-29A1-2513-4F11-C238FEBA82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1852" y="22390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2FCDA97D-F426-FEB6-BA3C-E12829A84C2A}"/>
                  </a:ext>
                </a:extLst>
              </p14:cNvPr>
              <p14:cNvContentPartPr/>
              <p14:nvPr/>
            </p14:nvContentPartPr>
            <p14:xfrm>
              <a:off x="3856532" y="2135054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2FCDA97D-F426-FEB6-BA3C-E12829A84C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7892" y="212605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78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2F727-427A-0B25-6424-5D606CE7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/>
              <a:t>Postavení v rámci EU</a:t>
            </a:r>
          </a:p>
        </p:txBody>
      </p:sp>
      <p:pic>
        <p:nvPicPr>
          <p:cNvPr id="2050" name="Picture 2" descr="Evropská unie – Wikipedie">
            <a:extLst>
              <a:ext uri="{FF2B5EF4-FFF2-40B4-BE49-F238E27FC236}">
                <a16:creationId xmlns:a16="http://schemas.microsoft.com/office/drawing/2014/main" id="{DE8D61DA-BB94-E933-9193-9BF2A69A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r="20238"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180B21-AF25-A534-528F-2527CDCF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/>
              <a:t>🏝️ </a:t>
            </a:r>
            <a:r>
              <a:rPr lang="cs-CZ" sz="1800" b="1"/>
              <a:t>Není členem EU</a:t>
            </a:r>
            <a:endParaRPr lang="cs-CZ" sz="1800"/>
          </a:p>
          <a:p>
            <a:pPr marL="0" indent="0">
              <a:buNone/>
            </a:pPr>
            <a:r>
              <a:rPr lang="cs-CZ" sz="1800"/>
              <a:t>📜 </a:t>
            </a:r>
            <a:r>
              <a:rPr lang="cs-CZ" sz="1800" b="1"/>
              <a:t>Před brexitem</a:t>
            </a:r>
            <a:r>
              <a:rPr lang="cs-CZ" sz="1800"/>
              <a:t>:</a:t>
            </a:r>
            <a:br>
              <a:rPr lang="cs-CZ" sz="1800"/>
            </a:br>
            <a:r>
              <a:rPr lang="cs-CZ" sz="1800"/>
              <a:t> – Zámořské území Spojeného království</a:t>
            </a:r>
            <a:br>
              <a:rPr lang="cs-CZ" sz="1800"/>
            </a:br>
            <a:r>
              <a:rPr lang="cs-CZ" sz="1800"/>
              <a:t> – Měla zvláštní vztah s EU</a:t>
            </a:r>
            <a:br>
              <a:rPr lang="cs-CZ" sz="1800"/>
            </a:br>
            <a:r>
              <a:rPr lang="cs-CZ" sz="1800"/>
              <a:t> – Přístup k rozvojovým fondům</a:t>
            </a:r>
          </a:p>
          <a:p>
            <a:pPr marL="0" indent="0">
              <a:buNone/>
            </a:pPr>
            <a:r>
              <a:rPr lang="cs-CZ" sz="1800"/>
              <a:t>❌ </a:t>
            </a:r>
            <a:r>
              <a:rPr lang="cs-CZ" sz="1800" b="1"/>
              <a:t>Po brexitu (od 2020)</a:t>
            </a:r>
            <a:r>
              <a:rPr lang="cs-CZ" sz="1800"/>
              <a:t>:</a:t>
            </a:r>
            <a:br>
              <a:rPr lang="cs-CZ" sz="1800"/>
            </a:br>
            <a:r>
              <a:rPr lang="cs-CZ" sz="1800"/>
              <a:t> – Ztráta všech vazeb na EU</a:t>
            </a:r>
            <a:br>
              <a:rPr lang="cs-CZ" sz="1800"/>
            </a:br>
            <a:r>
              <a:rPr lang="cs-CZ" sz="1800"/>
              <a:t> – Občané už </a:t>
            </a:r>
            <a:r>
              <a:rPr lang="cs-CZ" sz="1800" b="1"/>
              <a:t>nejsou občany EU</a:t>
            </a:r>
            <a:br>
              <a:rPr lang="cs-CZ" sz="1800"/>
            </a:br>
            <a:r>
              <a:rPr lang="cs-CZ" sz="1800"/>
              <a:t> – </a:t>
            </a:r>
            <a:r>
              <a:rPr lang="cs-CZ" sz="1800" b="1"/>
              <a:t>Nemá nárok</a:t>
            </a:r>
            <a:r>
              <a:rPr lang="cs-CZ" sz="1800"/>
              <a:t> na fondy EU</a:t>
            </a:r>
          </a:p>
          <a:p>
            <a:pPr marL="0" indent="0">
              <a:buNone/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644487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425</Words>
  <Application>Microsoft Macintosh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-webkit-standard</vt:lpstr>
      <vt:lpstr>Aptos</vt:lpstr>
      <vt:lpstr>Aptos Display</vt:lpstr>
      <vt:lpstr>Arial</vt:lpstr>
      <vt:lpstr>Motiv Office</vt:lpstr>
      <vt:lpstr>Sv. Helena</vt:lpstr>
      <vt:lpstr>Prezentace aplikace PowerPoint</vt:lpstr>
      <vt:lpstr>Základní informace</vt:lpstr>
      <vt:lpstr>Obyvatelstvo</vt:lpstr>
      <vt:lpstr>Historie</vt:lpstr>
      <vt:lpstr>Prezentace aplikace PowerPoint</vt:lpstr>
      <vt:lpstr>Prezentace aplikace PowerPoint</vt:lpstr>
      <vt:lpstr>Proč patří Británii?</vt:lpstr>
      <vt:lpstr>Postavení v rámci EU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Maurerová Lenka (S-PEF)</dc:creator>
  <cp:lastModifiedBy>Maurerová Lenka (S-PEF)</cp:lastModifiedBy>
  <cp:revision>6</cp:revision>
  <dcterms:created xsi:type="dcterms:W3CDTF">2025-04-02T10:31:47Z</dcterms:created>
  <dcterms:modified xsi:type="dcterms:W3CDTF">2025-04-13T10:45:36Z</dcterms:modified>
</cp:coreProperties>
</file>