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51B2-1DE2-4805-BF89-0FAD7641CE1A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3701-D721-41B9-9FCE-1519FBD60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A04765-B007-1CAF-406D-B15F2D41D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Terénní výzkum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3F85D4-7625-D37F-3021-B29EE22B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FFFFF"/>
                </a:solidFill>
              </a:rPr>
              <a:t>Terénní výzkum nabízí jedinečnou příležitost prozkoumat, porozumět a řešit skutečné jevy v jejich přirozeném kontextu. Přijetím složitosti a nuancí oboru mohou výzkumníci vytvářet cenné poznatky, posouvat teoretické porozumění a smysluplně přispívat k vědě, praxi a společnosti jako celku.</a:t>
            </a: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ek 6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98CC831B-A7F6-E1A7-DA92-1D63975D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79" y="2502201"/>
            <a:ext cx="5124328" cy="30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3E202-00A2-944E-138F-5BA80E87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983685" cy="593271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Typy Etnografického interview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Neformální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nestrukturované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polostrukturované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strukturované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, snímek obrazovky, grafický design, logo&#10;&#10;Popis byl vytvořen automaticky">
            <a:extLst>
              <a:ext uri="{FF2B5EF4-FFF2-40B4-BE49-F238E27FC236}">
                <a16:creationId xmlns:a16="http://schemas.microsoft.com/office/drawing/2014/main" id="{39C50D69-2F68-CDFA-91A5-651086D5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57" y="1580448"/>
            <a:ext cx="6890657" cy="36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564AF-A617-BFD1-3063-2A72D1CF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754086"/>
            <a:ext cx="10482942" cy="36902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Etika výzkumu</a:t>
            </a:r>
            <a:br>
              <a:rPr lang="cs-CZ" dirty="0"/>
            </a:br>
            <a:br>
              <a:rPr lang="cs-CZ" dirty="0"/>
            </a:br>
            <a:r>
              <a:rPr lang="cs-CZ" sz="2400" dirty="0">
                <a:solidFill>
                  <a:srgbClr val="FF0000"/>
                </a:solidFill>
              </a:rPr>
              <a:t>Etický kodex Americké antropologické asociace:</a:t>
            </a:r>
            <a:br>
              <a:rPr lang="cs-CZ" sz="2400" dirty="0">
                <a:solidFill>
                  <a:srgbClr val="FF0000"/>
                </a:solidFill>
              </a:rPr>
            </a:br>
            <a:br>
              <a:rPr lang="cs-CZ" sz="2400" dirty="0"/>
            </a:br>
            <a:r>
              <a:rPr lang="cs-CZ" sz="2400" dirty="0"/>
              <a:t>1.) Neuškodit</a:t>
            </a:r>
            <a:br>
              <a:rPr lang="cs-CZ" sz="2400" dirty="0"/>
            </a:br>
            <a:r>
              <a:rPr lang="cs-CZ" sz="2400" dirty="0"/>
              <a:t>2.)Být otevřený a poctivý ohledně vlastní antropologické práce</a:t>
            </a:r>
            <a:br>
              <a:rPr lang="cs-CZ" sz="2400" dirty="0"/>
            </a:br>
            <a:r>
              <a:rPr lang="cs-CZ" sz="2400" dirty="0"/>
              <a:t>3.) Získat informovaný souhlas a potřebná povolení</a:t>
            </a:r>
            <a:br>
              <a:rPr lang="cs-CZ" sz="2400" dirty="0"/>
            </a:br>
            <a:r>
              <a:rPr lang="cs-CZ" sz="2400" dirty="0"/>
              <a:t>4.) harmonizovat protichůdné etické závazky ke spolupracovníkům a dotčeným stranám</a:t>
            </a:r>
            <a:br>
              <a:rPr lang="cs-CZ" sz="2400" dirty="0"/>
            </a:br>
            <a:r>
              <a:rPr lang="cs-CZ" sz="2400" dirty="0"/>
              <a:t>5.) Činit výstupy přístupnými</a:t>
            </a:r>
            <a:br>
              <a:rPr lang="cs-CZ" sz="2400" dirty="0"/>
            </a:br>
            <a:r>
              <a:rPr lang="cs-CZ" sz="2400" dirty="0"/>
              <a:t>6.) Chránit a uchovat záznamy</a:t>
            </a:r>
            <a:br>
              <a:rPr lang="cs-CZ" sz="2400" dirty="0"/>
            </a:br>
            <a:r>
              <a:rPr lang="cs-CZ" sz="2400" dirty="0"/>
              <a:t>7.) Zachovávat zdvořilé a morální profesní vztahy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2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526A53-FD1D-0F4F-335F-9EFA85B5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39097"/>
            <a:ext cx="5038879" cy="4839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600" dirty="0"/>
            </a:br>
            <a:r>
              <a:rPr lang="en-US" sz="2000" b="1" dirty="0" err="1">
                <a:solidFill>
                  <a:srgbClr val="FF0000"/>
                </a:solidFill>
              </a:rPr>
              <a:t>Antropologie</a:t>
            </a:r>
            <a:r>
              <a:rPr lang="en-US" sz="2000" b="1" dirty="0"/>
              <a:t> </a:t>
            </a:r>
            <a:r>
              <a:rPr lang="en-US" sz="2000" dirty="0"/>
              <a:t>– NA PŘELOMU 19. STOLETÍ – EMPIRICKY ZAMĚŘENÝ OBOR S VLASTNÍMI METODAMI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METODA</a:t>
            </a:r>
            <a:r>
              <a:rPr lang="en-US" sz="2000" dirty="0"/>
              <a:t> – PROMYŠLENÝ POSTUP, JEHOŽ CÍLEM JE DOSÁHNOUT SBĚRU A NÁSLEDNÉHO ZPRACOVÁNÍ DAT 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TECHNIKA </a:t>
            </a:r>
            <a:r>
              <a:rPr lang="en-US" sz="2000" dirty="0"/>
              <a:t>– KONKRÉTNÍ NÁSTROJ, JEHOŽ PROSTŘEDNICTVÍM SE ZÍSKÁVAJÍ POŽADOVANÁ DATA</a:t>
            </a:r>
            <a:br>
              <a:rPr lang="en-US" sz="2000" dirty="0"/>
            </a:br>
            <a:br>
              <a:rPr lang="en-US" sz="20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4" name="Obrázek 3" descr="Obsah obrázku text, oblečení, venku, rostlina&#10;&#10;Popis byl vytvořen automaticky">
            <a:extLst>
              <a:ext uri="{FF2B5EF4-FFF2-40B4-BE49-F238E27FC236}">
                <a16:creationId xmlns:a16="http://schemas.microsoft.com/office/drawing/2014/main" id="{D4859EF0-E6F3-2ED4-5AF8-5D21A8DA8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06" y="1374844"/>
            <a:ext cx="5471927" cy="410394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7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3DC4-803F-FA22-78E8-43DFFAD5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885713" cy="6074229"/>
          </a:xfrm>
        </p:spPr>
        <p:txBody>
          <a:bodyPr>
            <a:normAutofit/>
          </a:bodyPr>
          <a:lstStyle/>
          <a:p>
            <a:r>
              <a:rPr lang="en-US" sz="2000" dirty="0"/>
              <a:t>KROMĚ METOD A TECHNIK VYŽADUJE ANTROPOLOGICKÝ VÝZKUM </a:t>
            </a:r>
            <a:r>
              <a:rPr lang="en-US" sz="2000" dirty="0">
                <a:solidFill>
                  <a:srgbClr val="FF0000"/>
                </a:solidFill>
              </a:rPr>
              <a:t>DOVEDNOST</a:t>
            </a:r>
            <a:r>
              <a:rPr lang="en-US" sz="2000" dirty="0"/>
              <a:t>I: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KOMUNIKAČNÍ (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  <a:r>
              <a:rPr lang="en-US" sz="2000" dirty="0" err="1"/>
              <a:t>jazykový</a:t>
            </a:r>
            <a:r>
              <a:rPr lang="en-US" sz="2000" dirty="0"/>
              <a:t> talent – </a:t>
            </a:r>
            <a:r>
              <a:rPr lang="en-US" sz="2000" dirty="0" err="1"/>
              <a:t>výhoda</a:t>
            </a:r>
            <a:r>
              <a:rPr lang="en-US" sz="2000" dirty="0"/>
              <a:t>/</a:t>
            </a:r>
            <a:r>
              <a:rPr lang="en-US" sz="2000" dirty="0" err="1"/>
              <a:t>nevýhoda</a:t>
            </a:r>
            <a:r>
              <a:rPr lang="en-US" sz="2000" dirty="0"/>
              <a:t> </a:t>
            </a:r>
            <a:r>
              <a:rPr lang="en-US" sz="2000" dirty="0" err="1"/>
              <a:t>tlumočníka</a:t>
            </a:r>
            <a:r>
              <a:rPr lang="en-US" sz="2000" dirty="0"/>
              <a:t>)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ZVLÁDÁNÍ EMOCÍ (</a:t>
            </a:r>
            <a:r>
              <a:rPr lang="en-US" sz="2000" dirty="0" err="1"/>
              <a:t>kulturní</a:t>
            </a:r>
            <a:r>
              <a:rPr lang="en-US" sz="2000" dirty="0"/>
              <a:t> </a:t>
            </a:r>
            <a:r>
              <a:rPr lang="en-US" sz="2000" dirty="0" err="1"/>
              <a:t>šok</a:t>
            </a:r>
            <a:r>
              <a:rPr lang="en-US" sz="2000" dirty="0"/>
              <a:t>)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SEBEREFLEXE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STRUKTUROVANÉ MYŠLENÍ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VYTVÁŘENÍ A ŘÍZENÍ PŘÍPADNÉHO TÝMU</a:t>
            </a:r>
            <a:r>
              <a:rPr lang="cs-CZ" sz="2000" dirty="0"/>
              <a:t>                                                      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POZOROVACÍ TALENT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TALENT SPLYNOUT</a:t>
            </a:r>
            <a:br>
              <a:rPr lang="cs-CZ" sz="2000" dirty="0"/>
            </a:br>
            <a:br>
              <a:rPr lang="en-US" sz="2000" dirty="0"/>
            </a:br>
            <a:r>
              <a:rPr lang="en-US" sz="2000" dirty="0"/>
              <a:t>- TALENT NA PŘEŽITÍ</a:t>
            </a:r>
            <a:br>
              <a:rPr lang="cs-CZ" sz="2000" dirty="0"/>
            </a:br>
            <a:r>
              <a:rPr lang="cs-CZ" sz="1400" dirty="0"/>
              <a:t>                                                                                                                                             za jízdy by se telefonovat nemělo!!! </a:t>
            </a:r>
            <a:r>
              <a:rPr lang="cs-CZ" sz="1400" dirty="0">
                <a:sym typeface="Wingdings" panose="05000000000000000000" pitchFamily="2" charset="2"/>
              </a:rPr>
              <a:t></a:t>
            </a:r>
            <a:endParaRPr lang="cs-CZ" sz="1400" dirty="0"/>
          </a:p>
        </p:txBody>
      </p:sp>
      <p:pic>
        <p:nvPicPr>
          <p:cNvPr id="4" name="Obrázek 3" descr="Obsah obrázku venku, území, mula, osoba&#10;&#10;Popis byl vytvořen automaticky">
            <a:extLst>
              <a:ext uri="{FF2B5EF4-FFF2-40B4-BE49-F238E27FC236}">
                <a16:creationId xmlns:a16="http://schemas.microsoft.com/office/drawing/2014/main" id="{5D9EDB73-FD10-D74F-0EAC-ED86A2C5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72" y="2275105"/>
            <a:ext cx="3929743" cy="37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6D7CB-8850-CA92-E7B7-C305FA32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038113" cy="585651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Metoda:</a:t>
            </a:r>
            <a:r>
              <a:rPr lang="cs-CZ" dirty="0"/>
              <a:t> </a:t>
            </a:r>
            <a:r>
              <a:rPr lang="cs-CZ" sz="2800" dirty="0"/>
              <a:t>Terénní výzkum                </a:t>
            </a:r>
            <a:br>
              <a:rPr lang="cs-CZ" sz="2800" dirty="0"/>
            </a:br>
            <a:br>
              <a:rPr lang="cs-CZ" sz="2800" dirty="0"/>
            </a:br>
            <a:r>
              <a:rPr lang="cs-CZ" dirty="0">
                <a:solidFill>
                  <a:srgbClr val="FF0000"/>
                </a:solidFill>
              </a:rPr>
              <a:t>Technika:</a:t>
            </a:r>
            <a:br>
              <a:rPr lang="cs-CZ" sz="2800" dirty="0"/>
            </a:br>
            <a:r>
              <a:rPr lang="cs-CZ" sz="2800" dirty="0"/>
              <a:t>- rešerše literatury </a:t>
            </a:r>
            <a:br>
              <a:rPr lang="cs-CZ" sz="2800" dirty="0"/>
            </a:br>
            <a:r>
              <a:rPr lang="cs-CZ" sz="2800" dirty="0"/>
              <a:t>- záznam etnografických dat</a:t>
            </a:r>
            <a:br>
              <a:rPr lang="cs-CZ" sz="2800" dirty="0"/>
            </a:br>
            <a:r>
              <a:rPr lang="cs-CZ" sz="2800" dirty="0"/>
              <a:t>- zúčastněné pozorování</a:t>
            </a:r>
            <a:br>
              <a:rPr lang="cs-CZ" sz="2800" dirty="0"/>
            </a:br>
            <a:r>
              <a:rPr lang="cs-CZ" sz="2800" dirty="0"/>
              <a:t>- práce s informátory </a:t>
            </a:r>
            <a:br>
              <a:rPr lang="cs-CZ" sz="2800" dirty="0"/>
            </a:br>
            <a:r>
              <a:rPr lang="cs-CZ" sz="2800" dirty="0"/>
              <a:t>- vizuální techniky</a:t>
            </a:r>
            <a:br>
              <a:rPr lang="cs-CZ" sz="2800" dirty="0"/>
            </a:br>
            <a:r>
              <a:rPr lang="cs-CZ" sz="2800" dirty="0"/>
              <a:t>- reflexivita                                                                  </a:t>
            </a:r>
            <a:r>
              <a:rPr lang="cs-CZ" sz="1600" dirty="0"/>
              <a:t>Pozorování je důležitá technika</a:t>
            </a:r>
            <a:br>
              <a:rPr lang="cs-CZ" sz="1600" dirty="0"/>
            </a:br>
            <a:r>
              <a:rPr lang="cs-CZ" sz="1600" dirty="0"/>
              <a:t>                                                                                                                        terénního výzkumu, ale takto by vypadat  Nemělo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</a:t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3" name="Obrázek 2" descr="Obsah obrázku tráva, venku, pole, rostlina">
            <a:extLst>
              <a:ext uri="{FF2B5EF4-FFF2-40B4-BE49-F238E27FC236}">
                <a16:creationId xmlns:a16="http://schemas.microsoft.com/office/drawing/2014/main" id="{1CCBAD17-FA11-D4D2-A4F1-5D75E86F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2087410"/>
            <a:ext cx="5511697" cy="29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E20B1-AAFF-4AD8-CBA9-1AE6406C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74828" cy="5769429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FF0000"/>
                </a:solidFill>
              </a:rPr>
              <a:t>Rešerše literatury</a:t>
            </a:r>
            <a:r>
              <a:rPr lang="cs-CZ"/>
              <a:t>: </a:t>
            </a:r>
            <a:r>
              <a:rPr lang="cs-CZ" sz="2800"/>
              <a:t>zjišŤování stávajícího stavu problematiky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záznam etnografických dat</a:t>
            </a:r>
            <a:r>
              <a:rPr lang="cs-CZ"/>
              <a:t>: </a:t>
            </a:r>
            <a:r>
              <a:rPr lang="cs-CZ" sz="2800"/>
              <a:t>záznam a organizace dat prostřednictvím technik terénního výzkumu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zúčastněné pozorování</a:t>
            </a:r>
            <a:r>
              <a:rPr lang="cs-CZ"/>
              <a:t>: </a:t>
            </a:r>
            <a:r>
              <a:rPr lang="cs-CZ" sz="2800"/>
              <a:t>přímý nezprostředkovaný kontakt se zkoumanou komunitou a participace na jejím životě za účelem získávání dat</a:t>
            </a:r>
            <a:br>
              <a:rPr lang="cs-CZ" sz="2800"/>
            </a:br>
            <a:r>
              <a:rPr lang="cs-CZ">
                <a:solidFill>
                  <a:srgbClr val="FF0000"/>
                </a:solidFill>
              </a:rPr>
              <a:t>Práce s informátory</a:t>
            </a:r>
            <a:r>
              <a:rPr lang="cs-CZ" sz="2800"/>
              <a:t>: získávání dat komunikací a spoluprací s příslušníkem zkoumané kultury</a:t>
            </a:r>
            <a:br>
              <a:rPr lang="cs-CZ" sz="2800"/>
            </a:br>
            <a:r>
              <a:rPr lang="cs-CZ">
                <a:solidFill>
                  <a:srgbClr val="FF0000"/>
                </a:solidFill>
              </a:rPr>
              <a:t>vizuální techniky</a:t>
            </a:r>
            <a:r>
              <a:rPr lang="cs-CZ" sz="2800"/>
              <a:t>: pořizování fotografií a tvorba filmů jako reprezentace kultury</a:t>
            </a:r>
            <a:br>
              <a:rPr lang="cs-CZ" sz="2800"/>
            </a:br>
            <a:r>
              <a:rPr lang="cs-CZ">
                <a:solidFill>
                  <a:srgbClr val="FF0000"/>
                </a:solidFill>
              </a:rPr>
              <a:t>Reflexivita</a:t>
            </a:r>
            <a:r>
              <a:rPr lang="cs-CZ" sz="2800"/>
              <a:t>: sledování mnohačetných vlivů přítomnosti výzkumníka na interakce s příslušníky zkoumané komunity a mezi nimi</a:t>
            </a:r>
            <a:br>
              <a:rPr lang="cs-CZ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4F78C-0168-8E35-892F-21D75B61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994570" cy="570411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Fáze terénního výzkumu</a:t>
            </a:r>
            <a:br>
              <a:rPr lang="cs-CZ" dirty="0"/>
            </a:br>
            <a:br>
              <a:rPr lang="cs-CZ" dirty="0"/>
            </a:br>
            <a:r>
              <a:rPr lang="cs-CZ" sz="2800" dirty="0"/>
              <a:t>1.) stanovení výzkumné otázky a určení lokality</a:t>
            </a:r>
            <a:br>
              <a:rPr lang="cs-CZ" sz="2800" dirty="0"/>
            </a:br>
            <a:r>
              <a:rPr lang="cs-CZ" sz="2800" dirty="0"/>
              <a:t>2.) určení zdrojů dat a postup jejich získání</a:t>
            </a:r>
            <a:br>
              <a:rPr lang="cs-CZ" sz="2800" dirty="0"/>
            </a:br>
            <a:r>
              <a:rPr lang="cs-CZ" sz="2800" dirty="0"/>
              <a:t>3.) Příprava na terénní výzkum</a:t>
            </a:r>
            <a:br>
              <a:rPr lang="cs-CZ" sz="2800" dirty="0"/>
            </a:br>
            <a:r>
              <a:rPr lang="cs-CZ" sz="2800" dirty="0"/>
              <a:t>4.) Pobyt v terénu a sběr dat</a:t>
            </a:r>
            <a:br>
              <a:rPr lang="cs-CZ" sz="2800" dirty="0"/>
            </a:br>
            <a:r>
              <a:rPr lang="cs-CZ" sz="2800" dirty="0"/>
              <a:t>5.) postup při analýze a interpretaci dat</a:t>
            </a:r>
            <a:br>
              <a:rPr lang="cs-CZ" sz="2800" dirty="0"/>
            </a:br>
            <a:r>
              <a:rPr lang="cs-CZ" sz="2800" dirty="0"/>
              <a:t>6.) zveřejnění výsledků</a:t>
            </a:r>
          </a:p>
        </p:txBody>
      </p:sp>
      <p:pic>
        <p:nvPicPr>
          <p:cNvPr id="4" name="Obrázek 3" descr="Obsah obrázku text, Lidská tvář, osoba, muž&#10;&#10;Popis byl vytvořen automaticky">
            <a:extLst>
              <a:ext uri="{FF2B5EF4-FFF2-40B4-BE49-F238E27FC236}">
                <a16:creationId xmlns:a16="http://schemas.microsoft.com/office/drawing/2014/main" id="{E09492D5-5EE6-5975-DD36-1D4932FD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871" y="2298246"/>
            <a:ext cx="2857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4D463-3C4A-7E38-3ABF-B2CF1B1B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1469570"/>
            <a:ext cx="10374086" cy="4767943"/>
          </a:xfrm>
        </p:spPr>
        <p:txBody>
          <a:bodyPr>
            <a:normAutofit fontScale="90000"/>
          </a:bodyPr>
          <a:lstStyle/>
          <a:p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br>
              <a:rPr lang="cs-CZ" sz="2700" dirty="0"/>
            </a:br>
            <a:r>
              <a:rPr lang="cs-CZ" sz="2800" b="1" dirty="0">
                <a:solidFill>
                  <a:srgbClr val="FF0000"/>
                </a:solidFill>
              </a:rPr>
              <a:t>Záznam etnografických dat – 4 základní typy</a:t>
            </a:r>
            <a:r>
              <a:rPr lang="cs-CZ" sz="2800" dirty="0"/>
              <a:t>:</a:t>
            </a:r>
            <a:br>
              <a:rPr lang="cs-CZ" sz="2800" dirty="0"/>
            </a:br>
            <a:br>
              <a:rPr lang="cs-CZ" sz="2800" dirty="0"/>
            </a:br>
            <a:r>
              <a:rPr lang="cs-CZ" sz="2700" dirty="0"/>
              <a:t>1.) poznámky                                     </a:t>
            </a:r>
            <a:br>
              <a:rPr lang="cs-CZ" sz="2700" dirty="0"/>
            </a:br>
            <a:r>
              <a:rPr lang="cs-CZ" sz="2700" dirty="0"/>
              <a:t>2.) záznamy</a:t>
            </a:r>
            <a:br>
              <a:rPr lang="cs-CZ" sz="2700" dirty="0"/>
            </a:br>
            <a:r>
              <a:rPr lang="cs-CZ" sz="2700" dirty="0"/>
              <a:t>3.) žurnály</a:t>
            </a:r>
            <a:br>
              <a:rPr lang="cs-CZ" sz="2700" dirty="0"/>
            </a:br>
            <a:r>
              <a:rPr lang="cs-CZ" sz="2700" dirty="0"/>
              <a:t>4.) deník</a:t>
            </a:r>
            <a:br>
              <a:rPr lang="cs-CZ" sz="2700" dirty="0"/>
            </a:br>
            <a:br>
              <a:rPr lang="cs-CZ" dirty="0"/>
            </a:br>
            <a:r>
              <a:rPr lang="cs-CZ" sz="2700" b="1" dirty="0">
                <a:solidFill>
                  <a:srgbClr val="FF0000"/>
                </a:solidFill>
              </a:rPr>
              <a:t>Styly vedení záznamů:</a:t>
            </a:r>
            <a:br>
              <a:rPr lang="cs-CZ" sz="2700" b="1" dirty="0">
                <a:solidFill>
                  <a:srgbClr val="FF0000"/>
                </a:solidFill>
              </a:rPr>
            </a:br>
            <a:br>
              <a:rPr lang="cs-CZ" sz="2700" dirty="0"/>
            </a:br>
            <a:r>
              <a:rPr lang="cs-CZ" sz="2700" dirty="0" err="1"/>
              <a:t>ich</a:t>
            </a:r>
            <a:r>
              <a:rPr lang="cs-CZ" sz="2700" dirty="0"/>
              <a:t> forma – hledisko antropologa</a:t>
            </a:r>
            <a:br>
              <a:rPr lang="cs-CZ" sz="2700" dirty="0"/>
            </a:br>
            <a:r>
              <a:rPr lang="cs-CZ" sz="2700" dirty="0"/>
              <a:t>třetí osoba – hledisko příslušníka kultury (informátora)</a:t>
            </a:r>
            <a:br>
              <a:rPr lang="cs-CZ" sz="2700" dirty="0"/>
            </a:br>
            <a:r>
              <a:rPr lang="cs-CZ" sz="2700" dirty="0"/>
              <a:t>plurál třetí osoby – hledisko zúčastněných stran z perspektivy antropologa</a:t>
            </a:r>
            <a:br>
              <a:rPr lang="cs-CZ" sz="2700" dirty="0"/>
            </a:br>
            <a:r>
              <a:rPr lang="cs-CZ" sz="2700" dirty="0"/>
              <a:t>plurál první osoby – hledisko zúčastněných stran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pták, tučňák, kreslené, vodní pták&#10;&#10;Popis byl vytvořen automaticky">
            <a:extLst>
              <a:ext uri="{FF2B5EF4-FFF2-40B4-BE49-F238E27FC236}">
                <a16:creationId xmlns:a16="http://schemas.microsoft.com/office/drawing/2014/main" id="{1137FE0C-0389-142B-252A-DF5D7AEA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1469570"/>
            <a:ext cx="4324350" cy="24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35678-E8DB-1CB9-6821-46447D26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3080657"/>
            <a:ext cx="10776858" cy="345077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Zúčastněné pozorování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výhody: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- poskytuje vhled do kontextu vztahů a událostí</a:t>
            </a:r>
            <a:br>
              <a:rPr lang="cs-CZ" sz="2200" dirty="0"/>
            </a:br>
            <a:r>
              <a:rPr lang="cs-CZ" sz="2200" dirty="0"/>
              <a:t>- zvyšuje šanci na získání přístupu k jinak nedosažitelným datům</a:t>
            </a:r>
            <a:br>
              <a:rPr lang="cs-CZ" sz="2200" dirty="0"/>
            </a:br>
            <a:r>
              <a:rPr lang="cs-CZ" sz="2200" dirty="0"/>
              <a:t>- poskytuje předporozumění etnografickým datům z hlediska příslušníka zkoumané skupiny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nevýhody: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- je časově náročné</a:t>
            </a:r>
            <a:br>
              <a:rPr lang="cs-CZ" sz="2200" dirty="0"/>
            </a:br>
            <a:r>
              <a:rPr lang="cs-CZ" sz="2200" dirty="0"/>
              <a:t>- je značně subjektivní</a:t>
            </a:r>
            <a:br>
              <a:rPr lang="cs-CZ" sz="2200" dirty="0"/>
            </a:br>
            <a:r>
              <a:rPr lang="cs-CZ" sz="2200" dirty="0"/>
              <a:t>- závisí na osobnosti, pracovitosti </a:t>
            </a:r>
            <a:br>
              <a:rPr lang="cs-CZ" sz="2200" dirty="0"/>
            </a:br>
            <a:r>
              <a:rPr lang="cs-CZ" sz="2200" dirty="0"/>
              <a:t>a disciplíně výzkumníka </a:t>
            </a:r>
            <a:br>
              <a:rPr lang="cs-CZ" sz="2200" dirty="0"/>
            </a:br>
            <a:br>
              <a:rPr lang="cs-CZ" sz="2200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interiér, nábytek, dřevěné, židle&#10;&#10;Popis byl vytvořen automaticky">
            <a:extLst>
              <a:ext uri="{FF2B5EF4-FFF2-40B4-BE49-F238E27FC236}">
                <a16:creationId xmlns:a16="http://schemas.microsoft.com/office/drawing/2014/main" id="{8FFD8101-8CE0-47A1-AD43-312C1542E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66" y="3243942"/>
            <a:ext cx="3892659" cy="26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95632-7AA7-D5BC-ECA4-484633F5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954486"/>
          </a:xfrm>
        </p:spPr>
        <p:txBody>
          <a:bodyPr>
            <a:normAutofit fontScale="90000"/>
          </a:bodyPr>
          <a:lstStyle/>
          <a:p>
            <a:br>
              <a:rPr lang="cs-CZ" sz="2200" b="1" dirty="0">
                <a:solidFill>
                  <a:srgbClr val="FF0000"/>
                </a:solidFill>
              </a:rPr>
            </a:br>
            <a:br>
              <a:rPr lang="cs-CZ" sz="2200" b="1" dirty="0">
                <a:solidFill>
                  <a:srgbClr val="FF0000"/>
                </a:solidFill>
              </a:rPr>
            </a:br>
            <a:r>
              <a:rPr lang="cs-CZ" sz="2200" b="1" dirty="0">
                <a:solidFill>
                  <a:srgbClr val="FF0000"/>
                </a:solidFill>
              </a:rPr>
              <a:t>Práce s informátory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- spíše konzultant či spolupracovník</a:t>
            </a:r>
            <a:br>
              <a:rPr lang="cs-CZ" sz="2200" dirty="0"/>
            </a:br>
            <a:br>
              <a:rPr lang="cs-CZ" sz="2200" dirty="0"/>
            </a:br>
            <a:r>
              <a:rPr lang="cs-CZ" sz="2200" i="1" dirty="0"/>
              <a:t>Je třeba mít vždy na paměti, že spolupracovník (informátor) v terénu není automatem na etnografická data, jádro terénního výzkumu vždy spočívá v osobním setkávání lidských bytostí</a:t>
            </a:r>
            <a:br>
              <a:rPr lang="cs-CZ" sz="2200" i="1" dirty="0"/>
            </a:br>
            <a:br>
              <a:rPr lang="cs-CZ" sz="2200" i="1" dirty="0"/>
            </a:br>
            <a:r>
              <a:rPr lang="cs-CZ" sz="2200" dirty="0"/>
              <a:t>- </a:t>
            </a:r>
            <a:r>
              <a:rPr lang="cs-CZ" sz="2200" dirty="0">
                <a:solidFill>
                  <a:srgbClr val="FF0000"/>
                </a:solidFill>
              </a:rPr>
              <a:t>klíčový informátor</a:t>
            </a:r>
            <a:br>
              <a:rPr lang="cs-CZ" sz="2200" dirty="0">
                <a:solidFill>
                  <a:srgbClr val="FF0000"/>
                </a:solidFill>
              </a:rPr>
            </a:br>
            <a:br>
              <a:rPr lang="cs-CZ" sz="2200" dirty="0">
                <a:solidFill>
                  <a:srgbClr val="FF0000"/>
                </a:solidFill>
              </a:rPr>
            </a:br>
            <a:r>
              <a:rPr lang="cs-CZ" sz="2200" b="1" dirty="0">
                <a:solidFill>
                  <a:srgbClr val="FF0000"/>
                </a:solidFill>
              </a:rPr>
              <a:t>etnografické interview</a:t>
            </a:r>
            <a:br>
              <a:rPr lang="cs-CZ" sz="2200" dirty="0">
                <a:solidFill>
                  <a:srgbClr val="FF0000"/>
                </a:solidFill>
              </a:rPr>
            </a:br>
            <a:br>
              <a:rPr lang="cs-CZ" sz="2200" dirty="0">
                <a:solidFill>
                  <a:srgbClr val="FF0000"/>
                </a:solidFill>
              </a:rPr>
            </a:br>
            <a:r>
              <a:rPr lang="cs-CZ" sz="2200" dirty="0"/>
              <a:t>4 pilíře vedení etnografického interview: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1.) interview jsou rozhovory</a:t>
            </a:r>
            <a:br>
              <a:rPr lang="cs-CZ" sz="2200" dirty="0"/>
            </a:br>
            <a:r>
              <a:rPr lang="cs-CZ" sz="2200" dirty="0"/>
              <a:t>2.) výzkumník tvoří součást interview</a:t>
            </a:r>
            <a:br>
              <a:rPr lang="cs-CZ" sz="2200" dirty="0"/>
            </a:br>
            <a:r>
              <a:rPr lang="cs-CZ" sz="2200" dirty="0"/>
              <a:t>3.) Při interview je důležitý sběr příhod</a:t>
            </a:r>
            <a:br>
              <a:rPr lang="cs-CZ" sz="2200" dirty="0"/>
            </a:br>
            <a:r>
              <a:rPr lang="cs-CZ" sz="2200" dirty="0"/>
              <a:t>4.) Neexistuje nic jako špatné interview  </a:t>
            </a:r>
            <a:br>
              <a:rPr lang="cs-CZ" sz="2200" dirty="0"/>
            </a:br>
            <a:br>
              <a:rPr lang="cs-CZ" sz="2200" dirty="0"/>
            </a:br>
            <a:br>
              <a:rPr lang="cs-CZ" sz="2400" dirty="0">
                <a:solidFill>
                  <a:srgbClr val="FF0000"/>
                </a:solidFill>
              </a:rPr>
            </a:br>
            <a:br>
              <a:rPr lang="cs-CZ" sz="2400" dirty="0">
                <a:solidFill>
                  <a:srgbClr val="FF0000"/>
                </a:solidFill>
              </a:rPr>
            </a:b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Obrázek 3" descr="Obsah obrázku text, savec, venku, vysoká zvěř&#10;&#10;Popis byl vytvořen automaticky">
            <a:extLst>
              <a:ext uri="{FF2B5EF4-FFF2-40B4-BE49-F238E27FC236}">
                <a16:creationId xmlns:a16="http://schemas.microsoft.com/office/drawing/2014/main" id="{F8C644DE-AE47-B7F7-82AC-3D6EB71B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96" y="2754085"/>
            <a:ext cx="3033088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0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238</TotalTime>
  <Words>698</Words>
  <Application>Microsoft Office PowerPoint</Application>
  <PresentationFormat>Širokoúhlá obrazovka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Nebe</vt:lpstr>
      <vt:lpstr>Terénní výzkum</vt:lpstr>
      <vt:lpstr> Antropologie – NA PŘELOMU 19. STOLETÍ – EMPIRICKY ZAMĚŘENÝ OBOR S VLASTNÍMI METODAMI  METODA – PROMYŠLENÝ POSTUP, JEHOŽ CÍLEM JE DOSÁHNOUT SBĚRU A NÁSLEDNÉHO ZPRACOVÁNÍ DAT   TECHNIKA – KONKRÉTNÍ NÁSTROJ, JEHOŽ PROSTŘEDNICTVÍM SE ZÍSKÁVAJÍ POŽADOVANÁ DATA     </vt:lpstr>
      <vt:lpstr>KROMĚ METOD A TECHNIK VYŽADUJE ANTROPOLOGICKÝ VÝZKUM DOVEDNOSTI:  - KOMUNIKAČNÍ (také jazykový talent – výhoda/nevýhoda tlumočníka)  - ZVLÁDÁNÍ EMOCÍ (kulturní šok)  - SEBEREFLEXE  - STRUKTUROVANÉ MYŠLENÍ  - VYTVÁŘENÍ A ŘÍZENÍ PŘÍPADNÉHO TÝMU                                                        - POZOROVACÍ TALENT  - TALENT SPLYNOUT  - TALENT NA PŘEŽITÍ                                                                                                                                              za jízdy by se telefonovat nemělo!!! </vt:lpstr>
      <vt:lpstr>Metoda: Terénní výzkum                  Technika: - rešerše literatury  - záznam etnografických dat - zúčastněné pozorování - práce s informátory  - vizuální techniky - reflexivita                                                                  Pozorování je důležitá technika                                                                                                                         terénního výzkumu, ale takto by vypadat  Nemělo                                                                                                                                                                                                       </vt:lpstr>
      <vt:lpstr>Rešerše literatury: zjišŤování stávajícího stavu problematiky záznam etnografických dat: záznam a organizace dat prostřednictvím technik terénního výzkumu zúčastněné pozorování: přímý nezprostředkovaný kontakt se zkoumanou komunitou a participace na jejím životě za účelem získávání dat Práce s informátory: získávání dat komunikací a spoluprací s příslušníkem zkoumané kultury vizuální techniky: pořizování fotografií a tvorba filmů jako reprezentace kultury Reflexivita: sledování mnohačetných vlivů přítomnosti výzkumníka na interakce s příslušníky zkoumané komunity a mezi nimi </vt:lpstr>
      <vt:lpstr>Fáze terénního výzkumu  1.) stanovení výzkumné otázky a určení lokality 2.) určení zdrojů dat a postup jejich získání 3.) Příprava na terénní výzkum 4.) Pobyt v terénu a sběr dat 5.) postup při analýze a interpretaci dat 6.) zveřejnění výsledků</vt:lpstr>
      <vt:lpstr>    Záznam etnografických dat – 4 základní typy:  1.) poznámky                                      2.) záznamy 3.) žurnály 4.) deník  Styly vedení záznamů:  ich forma – hledisko antropologa třetí osoba – hledisko příslušníka kultury (informátora) plurál třetí osoby – hledisko zúčastněných stran z perspektivy antropologa plurál první osoby – hledisko zúčastněných stran     </vt:lpstr>
      <vt:lpstr>Zúčastněné pozorování  výhody:  - poskytuje vhled do kontextu vztahů a událostí - zvyšuje šanci na získání přístupu k jinak nedosažitelným datům - poskytuje předporozumění etnografickým datům z hlediska příslušníka zkoumané skupiny  nevýhody:  - je časově náročné - je značně subjektivní - závisí na osobnosti, pracovitosti  a disciplíně výzkumníka          </vt:lpstr>
      <vt:lpstr>  Práce s informátory  - spíše konzultant či spolupracovník  Je třeba mít vždy na paměti, že spolupracovník (informátor) v terénu není automatem na etnografická data, jádro terénního výzkumu vždy spočívá v osobním setkávání lidských bytostí  - klíčový informátor  etnografické interview  4 pilíře vedení etnografického interview:  1.) interview jsou rozhovory 2.) výzkumník tvoří součást interview 3.) Při interview je důležitý sběr příhod 4.) Neexistuje nic jako špatné interview      </vt:lpstr>
      <vt:lpstr>  Typy Etnografického interview  Neformální  nestrukturované  polostrukturované  strukturované     </vt:lpstr>
      <vt:lpstr>Etika výzkumu  Etický kodex Americké antropologické asociace:  1.) Neuškodit 2.)Být otevřený a poctivý ohledně vlastní antropologické práce 3.) Získat informovaný souhlas a potřebná povolení 4.) harmonizovat protichůdné etické závazky ke spolupracovníkům a dotčeným stranám 5.) Činit výstupy přístupnými 6.) Chránit a uchovat záznamy 7.) Zachovávat zdvořilé a morální profesní vztahy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pachamama@email.cz</dc:creator>
  <cp:lastModifiedBy>pachamama@email.cz</cp:lastModifiedBy>
  <cp:revision>4</cp:revision>
  <dcterms:created xsi:type="dcterms:W3CDTF">2024-10-16T16:01:42Z</dcterms:created>
  <dcterms:modified xsi:type="dcterms:W3CDTF">2024-11-13T22:08:31Z</dcterms:modified>
</cp:coreProperties>
</file>