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Montserrat"/>
      <p:regular r:id="rId14"/>
      <p:bold r:id="rId15"/>
      <p:italic r:id="rId16"/>
      <p:boldItalic r:id="rId17"/>
    </p:embeddedFont>
    <p:embeddedFont>
      <p:font typeface="Lato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Lato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ontserrat-bold.fntdata"/><Relationship Id="rId14" Type="http://schemas.openxmlformats.org/officeDocument/2006/relationships/font" Target="fonts/Montserrat-regular.fntdata"/><Relationship Id="rId17" Type="http://schemas.openxmlformats.org/officeDocument/2006/relationships/font" Target="fonts/Montserrat-boldItalic.fntdata"/><Relationship Id="rId16" Type="http://schemas.openxmlformats.org/officeDocument/2006/relationships/font" Target="fonts/Montserrat-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bold.fntdata"/><Relationship Id="rId6" Type="http://schemas.openxmlformats.org/officeDocument/2006/relationships/slide" Target="slides/slide1.xml"/><Relationship Id="rId18" Type="http://schemas.openxmlformats.org/officeDocument/2006/relationships/font" Target="fonts/Lato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34c082eda44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34c082eda44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34c082eda44_1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34c082eda44_1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34c082eda44_1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34c082eda44_1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34c082eda44_1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34c082eda44_1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34c082eda44_1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34c082eda44_1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34c082eda44_1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34c082eda44_1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34c082eda44_1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34c082eda44_1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1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3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7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p8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9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9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7" name="Google Shape;97;p9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cs.wikipedia.org/wiki/Vietnamsk%C3%A1_men%C5%A1ina_v_%C4%8Cesku" TargetMode="External"/><Relationship Id="rId4" Type="http://schemas.openxmlformats.org/officeDocument/2006/relationships/hyperlink" Target="https://vietnamskelisty.cz/vietnamci-v-cr-histori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Vietnamci v ČR</a:t>
            </a:r>
            <a:endParaRPr/>
          </a:p>
        </p:txBody>
      </p:sp>
      <p:sp>
        <p:nvSpPr>
          <p:cNvPr id="135" name="Google Shape;135;p13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Jakub Lhota, Jiří Procházka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2800">
                <a:latin typeface="Calibri"/>
                <a:ea typeface="Calibri"/>
                <a:cs typeface="Calibri"/>
                <a:sym typeface="Calibri"/>
              </a:rPr>
              <a:t>Úvod a záměr výzkumu</a:t>
            </a:r>
            <a:endParaRPr sz="39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1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7503">
                <a:latin typeface="Calibri"/>
                <a:ea typeface="Calibri"/>
                <a:cs typeface="Calibri"/>
                <a:sym typeface="Calibri"/>
              </a:rPr>
              <a:t>Tato prezentace se zaměřuje na vietnamskou komunitu v České republice, její kulturní identitu a rozdíly ve výchově dětí ve vietnamském a českém prostředí.</a:t>
            </a:r>
            <a:endParaRPr sz="7503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7503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7503">
                <a:latin typeface="Calibri"/>
                <a:ea typeface="Calibri"/>
                <a:cs typeface="Calibri"/>
                <a:sym typeface="Calibri"/>
              </a:rPr>
              <a:t>Výzkum se zaměřuje na porovnání výchovy dětí ve vietnamské a české kultuře. Zkoumá také osobní identitu Vietnamců v ČR, jejich zkušenosti s migrací a adaptací, a vztah ke kulturním kořenům.</a:t>
            </a:r>
            <a:endParaRPr sz="7503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Současnost</a:t>
            </a:r>
            <a:endParaRPr/>
          </a:p>
        </p:txBody>
      </p:sp>
      <p:sp>
        <p:nvSpPr>
          <p:cNvPr id="147" name="Google Shape;147;p15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2100">
                <a:latin typeface="Calibri"/>
                <a:ea typeface="Calibri"/>
                <a:cs typeface="Calibri"/>
                <a:sym typeface="Calibri"/>
              </a:rPr>
              <a:t>Vietnamci tvoří přibližně 1% populace České republiky.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2100">
                <a:latin typeface="Calibri"/>
                <a:ea typeface="Calibri"/>
                <a:cs typeface="Calibri"/>
                <a:sym typeface="Calibri"/>
              </a:rPr>
              <a:t>Jsou třetí (nejspíš) nejpočetnější národnostní menšinou v zemi po Slovácích a Ukrajincích.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2100">
                <a:latin typeface="Calibri"/>
                <a:ea typeface="Calibri"/>
                <a:cs typeface="Calibri"/>
                <a:sym typeface="Calibri"/>
              </a:rPr>
              <a:t>Mají silně zakořeněnou komunitu, zejména ve větších městech</a:t>
            </a:r>
            <a:r>
              <a:rPr lang="cs" sz="2100">
                <a:latin typeface="Calibri"/>
                <a:ea typeface="Calibri"/>
                <a:cs typeface="Calibri"/>
                <a:sym typeface="Calibri"/>
              </a:rPr>
              <a:t>.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Calibri"/>
                <a:ea typeface="Calibri"/>
                <a:cs typeface="Calibri"/>
                <a:sym typeface="Calibri"/>
              </a:rPr>
              <a:t>Výzkumné oblasti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16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8873"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cs" sz="8873">
                <a:latin typeface="Calibri"/>
                <a:ea typeface="Calibri"/>
                <a:cs typeface="Calibri"/>
                <a:sym typeface="Calibri"/>
              </a:rPr>
              <a:t>Výběr českého jména a vztah k němu</a:t>
            </a:r>
            <a:endParaRPr sz="8873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8873"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cs" sz="8873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" sz="8873">
                <a:latin typeface="Calibri"/>
                <a:ea typeface="Calibri"/>
                <a:cs typeface="Calibri"/>
                <a:sym typeface="Calibri"/>
              </a:rPr>
              <a:t>Vnímání vrstevníků žijících pouze ve Vietnamu</a:t>
            </a:r>
            <a:endParaRPr sz="8873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8873">
                <a:latin typeface="Calibri"/>
                <a:ea typeface="Calibri"/>
                <a:cs typeface="Calibri"/>
                <a:sym typeface="Calibri"/>
              </a:rPr>
              <a:t>- Kulturní identita a její formování</a:t>
            </a:r>
            <a:endParaRPr sz="8873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8873">
                <a:latin typeface="Calibri"/>
                <a:ea typeface="Calibri"/>
                <a:cs typeface="Calibri"/>
                <a:sym typeface="Calibri"/>
              </a:rPr>
              <a:t>- Důvody výběru ČR jako cílové země</a:t>
            </a:r>
            <a:endParaRPr sz="8873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8873">
                <a:latin typeface="Calibri"/>
                <a:ea typeface="Calibri"/>
                <a:cs typeface="Calibri"/>
                <a:sym typeface="Calibri"/>
              </a:rPr>
              <a:t>- Adaptace na nové prostředí a její výzvy</a:t>
            </a:r>
            <a:endParaRPr sz="8873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8873">
                <a:latin typeface="Calibri"/>
                <a:ea typeface="Calibri"/>
                <a:cs typeface="Calibri"/>
                <a:sym typeface="Calibri"/>
              </a:rPr>
              <a:t>- Rozdíly ve výchově dětí (hlavní otázka)</a:t>
            </a:r>
            <a:endParaRPr sz="8873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7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Calibri"/>
                <a:ea typeface="Calibri"/>
                <a:cs typeface="Calibri"/>
                <a:sym typeface="Calibri"/>
              </a:rPr>
              <a:t>Historie přítomnosti Vietnamců v ČR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17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latin typeface="Calibri"/>
                <a:ea typeface="Calibri"/>
                <a:cs typeface="Calibri"/>
                <a:sym typeface="Calibri"/>
              </a:rPr>
              <a:t>První větší vlna Vietnamců přišla do tehdejšího Československa v 70. a 80. letech 20. století.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800">
                <a:latin typeface="Calibri"/>
                <a:ea typeface="Calibri"/>
                <a:cs typeface="Calibri"/>
                <a:sym typeface="Calibri"/>
              </a:rPr>
              <a:t>Původně šlo o pracovní stáže a studijní pobyty na základě mezivládních dohod.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800">
                <a:latin typeface="Calibri"/>
                <a:ea typeface="Calibri"/>
                <a:cs typeface="Calibri"/>
                <a:sym typeface="Calibri"/>
              </a:rPr>
              <a:t>Po roce 1989 se mnoho z nich rozhodlo v zemi zůstat a podnikat (ekonomická situace byla lepší než ve Vietnamu)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8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Calibri"/>
                <a:ea typeface="Calibri"/>
                <a:cs typeface="Calibri"/>
                <a:sym typeface="Calibri"/>
              </a:rPr>
              <a:t>Současný výzkum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18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900">
                <a:latin typeface="Calibri"/>
                <a:ea typeface="Calibri"/>
                <a:cs typeface="Calibri"/>
                <a:sym typeface="Calibri"/>
              </a:rPr>
              <a:t>Momentálně </a:t>
            </a:r>
            <a:r>
              <a:rPr lang="cs" sz="1900">
                <a:latin typeface="Calibri"/>
                <a:ea typeface="Calibri"/>
                <a:cs typeface="Calibri"/>
                <a:sym typeface="Calibri"/>
              </a:rPr>
              <a:t>2 respondenti (1 rozhovor již hotový)</a:t>
            </a:r>
            <a:endParaRPr sz="19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900">
                <a:latin typeface="Calibri"/>
                <a:ea typeface="Calibri"/>
                <a:cs typeface="Calibri"/>
                <a:sym typeface="Calibri"/>
              </a:rPr>
              <a:t>Polostrukturovaný</a:t>
            </a:r>
            <a:r>
              <a:rPr lang="cs" sz="1900">
                <a:latin typeface="Calibri"/>
                <a:ea typeface="Calibri"/>
                <a:cs typeface="Calibri"/>
                <a:sym typeface="Calibri"/>
              </a:rPr>
              <a:t> rozhovor</a:t>
            </a:r>
            <a:endParaRPr sz="19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9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9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Calibri"/>
                <a:ea typeface="Calibri"/>
                <a:cs typeface="Calibri"/>
                <a:sym typeface="Calibri"/>
              </a:rPr>
              <a:t>Forma zpracování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19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-"/>
            </a:pPr>
            <a:r>
              <a:rPr lang="cs" sz="1800">
                <a:latin typeface="Calibri"/>
                <a:ea typeface="Calibri"/>
                <a:cs typeface="Calibri"/>
                <a:sym typeface="Calibri"/>
              </a:rPr>
              <a:t>Zpracování projektu bude dostupný v UNITY 3D (a hks.re)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-"/>
            </a:pPr>
            <a:r>
              <a:rPr lang="cs" sz="1800">
                <a:latin typeface="Calibri"/>
                <a:ea typeface="Calibri"/>
                <a:cs typeface="Calibri"/>
                <a:sym typeface="Calibri"/>
              </a:rPr>
              <a:t>Něco na styl interaktivního prostředí, dostupnost čtení informací + respondenti (a možná ještě něco)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Font typeface="Calibri"/>
              <a:buChar char="-"/>
            </a:pPr>
            <a:r>
              <a:rPr lang="cs" sz="1800">
                <a:latin typeface="Calibri"/>
                <a:ea typeface="Calibri"/>
                <a:cs typeface="Calibri"/>
                <a:sym typeface="Calibri"/>
              </a:rPr>
              <a:t>Unity 3D je nástroj pro tvorbu interaktivních 3D aplikací a her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2" name="Google Shape;17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56751" y="3559203"/>
            <a:ext cx="3889649" cy="14149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0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Zdroje</a:t>
            </a:r>
            <a:endParaRPr/>
          </a:p>
        </p:txBody>
      </p:sp>
      <p:sp>
        <p:nvSpPr>
          <p:cNvPr id="178" name="Google Shape;178;p20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u="sng">
                <a:solidFill>
                  <a:schemeClr val="hlink"/>
                </a:solidFill>
                <a:hlinkClick r:id="rId3"/>
              </a:rPr>
              <a:t>https://cs.wikipedia.org/wiki/Vietnamsk%C3%A1_men%C5%A1ina_v_%C4%8Cesku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u="sng">
                <a:solidFill>
                  <a:schemeClr val="hlink"/>
                </a:solidFill>
                <a:hlinkClick r:id="rId4"/>
              </a:rPr>
              <a:t>https://vietnamskelisty.cz/vietnamci-v-cr-historie/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/>
              <a:t>https://itradenews.cz/rozhovory/1353/thai-xuan-dung-vietnamska-komunita-v-cesku-a-lide-ve-vietnamu-se-zkusenostmi-z-cr-jsou-zakladem-nasich-uspesnych-vztahu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