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6CE2-689B-4C6F-857B-290AC5B55C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216B0-2615-4076-8564-6776CFA59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8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216B0-2615-4076-8564-6776CFA5923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794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216B0-2615-4076-8564-6776CFA5923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35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BCF70-4D8D-978D-06B9-3CC0D72C4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9E8C88-663D-E025-FFA6-9DDDDCF07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2F0CED-19CB-4205-6229-57F558EA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CD2C4-F6C7-5E18-1E46-35F7163A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B00B07-0CFC-8FD7-EFFD-BCB892E2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56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48A6D-E2F9-CB99-C5CF-12B4BAE1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47404C-C0C7-D4C4-73EA-D95725BF9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F4C1F-E588-BCF0-D2F8-2B7ADC6C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068328-476A-77EB-CCC7-DC692A84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00F771-5606-8D14-F9BF-FD54D510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1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DD6171-713E-8213-C0CD-2D834C80A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8277A4-24CF-8A4D-9866-A2DBEF7F3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18B123-97B2-4D52-FFC8-30C2C25D7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D171F-9432-FD2B-6CB0-1671EC24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4AD5C4-2E9E-E3C5-6E47-69233CEE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96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4E418-8A12-C572-E40E-31CF96265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F0CC1-F44D-7366-DE8D-187A8A2FE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DC06E-D005-303A-0EBA-2C572C91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E431FE-1B73-8B00-673D-BE859F37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499782-6540-2936-EDCD-0B2A3060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02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B159F-6949-861E-7208-8FF29A368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77D09C-B3F7-972F-C931-68D94A394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9F4EA9-D682-3110-636F-7E6EC7A51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A8DE45-917C-8BEB-E5E0-153513B2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B563C5-6B84-11AF-99B1-98AC6C99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7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D530E-22F9-8399-7A5D-991FE9FCA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E03B0-1421-ACC4-4754-638C274BF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62B6CB-CCE7-D612-B78D-540ABBB0C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768AB4-41D3-3A73-053A-73F721F1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476071-9836-4AC9-8C68-069C62CA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51ECB0-EF15-DB23-7A02-62DF7DE2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49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7B272-5851-432D-A4B7-4F1A76909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7B73FF-3B69-876F-0C7C-1458C0D6F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580D2A-F04A-C10A-66E5-8BF54B733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27E01E-0E77-ABFB-C5D1-0119CD393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D8DB8C-414E-1282-CB1B-19AB32387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7D98B2-4151-9F2B-8BE4-0F0696EF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A634093-0191-1C4D-EAC9-EDC964F57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2A4B5D-C916-55BD-57B5-640AB8D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9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9F36A-748F-9060-C0EF-4C2C2B4F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D5685D8-E84B-68F0-6FB5-AF2E9689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F25782-E425-E28E-709C-23EA1C91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0191AF-2550-ACA9-8545-3A40B29F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5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B6FDC3-607C-EBE5-5086-3C77794D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98BC05-B1FB-7FF3-9C8D-3EAE7C49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E13BFB-B654-0640-D9D4-265D6BA1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85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4D8C6-A910-FD30-482C-7E57B26B7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90919-5582-8C13-8EB2-A2CBD8B56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4CB758-F880-F670-F034-CC2F808B7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70B065-9CF9-5E57-44BE-08265988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A25599-07D1-944A-8A99-ABEB4017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1645ED-B5E6-D5EF-A794-590BC881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23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8271B-ED13-3C69-4798-AC688E984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0E32EA3-483F-4ABC-39F7-025ADA537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BDF9A4-DC34-BEE2-2D3B-A4E5F8D3D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466232-9B0B-1322-2227-F9088FE3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46817E-A9B2-44EC-A43C-4AA74DCB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FC9123-AE4C-E18B-D54F-40F3D1C9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8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B3A109-24B5-861C-5241-2782B2386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014FC-0C83-BBBC-E2DD-6203808C1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1C3017-95B9-389A-79B1-D982757E3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544527-170A-401E-B844-FEBC1D3F7BF6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F6E0CD-5B46-E690-F5AB-0A93ED79F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A117EE-8C0F-79A9-EE0B-B3746D6C6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FCFE9D-8D92-4B1B-BFE7-31B06A945B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5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tryreports.org/country/WallisandFutuna/facts.htm" TargetMode="External"/><Relationship Id="rId2" Type="http://schemas.openxmlformats.org/officeDocument/2006/relationships/hyperlink" Target="https://www.dfat.gov.au/geo/wallis-and-futuna/wallis-and-futuna-country-brie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allis-et-futuna.wf/en/get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17DFF3-B719-6789-6A04-681206E2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cs-CZ" sz="4000">
                <a:solidFill>
                  <a:schemeClr val="tx2"/>
                </a:solidFill>
              </a:rPr>
              <a:t>Wallis-et-Futuna</a:t>
            </a:r>
          </a:p>
        </p:txBody>
      </p:sp>
      <p:pic>
        <p:nvPicPr>
          <p:cNvPr id="1030" name="Picture 6" descr="Lake Lalolalo - Expats Travel Together!">
            <a:extLst>
              <a:ext uri="{FF2B5EF4-FFF2-40B4-BE49-F238E27FC236}">
                <a16:creationId xmlns:a16="http://schemas.microsoft.com/office/drawing/2014/main" id="{2EC63395-97B1-F84C-A625-51FCE0C48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9"/>
          <a:stretch/>
        </p:blipFill>
        <p:spPr bwMode="auto">
          <a:xfrm>
            <a:off x="-1" y="10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15DF7B9F-B501-9D23-DA17-ADE5B49DC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Austová Pavlína</a:t>
            </a:r>
          </a:p>
        </p:txBody>
      </p:sp>
    </p:spTree>
    <p:extLst>
      <p:ext uri="{BB962C8B-B14F-4D97-AF65-F5344CB8AC3E}">
        <p14:creationId xmlns:p14="http://schemas.microsoft.com/office/powerpoint/2010/main" val="284415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: Shape 2063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EE7C49-B85C-E1FF-7546-21E74F7A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4772975" cy="1800526"/>
          </a:xfrm>
        </p:spPr>
        <p:txBody>
          <a:bodyPr>
            <a:normAutofit/>
          </a:bodyPr>
          <a:lstStyle/>
          <a:p>
            <a:r>
              <a:rPr lang="cs-CZ"/>
              <a:t>Geografické inforamce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644117-E714-EA5D-230A-90538E653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2623381"/>
            <a:ext cx="4772974" cy="3553581"/>
          </a:xfrm>
        </p:spPr>
        <p:txBody>
          <a:bodyPr>
            <a:normAutofit/>
          </a:bodyPr>
          <a:lstStyle/>
          <a:p>
            <a:r>
              <a:rPr lang="cs-CZ" sz="2000" dirty="0"/>
              <a:t>Dvě hlavní skupiny ostrovů: </a:t>
            </a:r>
            <a:r>
              <a:rPr lang="cs-CZ" sz="2000" dirty="0" err="1"/>
              <a:t>Wallisovy</a:t>
            </a:r>
            <a:r>
              <a:rPr lang="cs-CZ" sz="2000" dirty="0"/>
              <a:t> ostrovy (včetně ostrova Uvea) a ostrovy Horn (Futuna a </a:t>
            </a:r>
            <a:r>
              <a:rPr lang="cs-CZ" sz="2000" dirty="0" err="1"/>
              <a:t>Alofi</a:t>
            </a:r>
            <a:r>
              <a:rPr lang="cs-CZ" sz="2000" dirty="0"/>
              <a:t>)</a:t>
            </a:r>
          </a:p>
          <a:p>
            <a:r>
              <a:rPr lang="cs-CZ" sz="2000" dirty="0"/>
              <a:t>Poloha: západní část Polynésie, jižní Pacifik, přibližně 280 km severovýchodně od Fidži a 370 km západně od Samoy</a:t>
            </a:r>
          </a:p>
          <a:p>
            <a:r>
              <a:rPr lang="cs-CZ" sz="2000" dirty="0"/>
              <a:t>Rozloha: přibližně 142 km²</a:t>
            </a:r>
          </a:p>
          <a:p>
            <a:r>
              <a:rPr lang="cs-CZ" sz="2000" dirty="0"/>
              <a:t>Krajina: sopečného původu, tropické klima, hodně zeleně, korálové útesy kolem ostrovů</a:t>
            </a:r>
          </a:p>
        </p:txBody>
      </p:sp>
      <p:pic>
        <p:nvPicPr>
          <p:cNvPr id="2050" name="Picture 2" descr="Wallis and Futuna Maps &amp; Facts - World Atlas">
            <a:extLst>
              <a:ext uri="{FF2B5EF4-FFF2-40B4-BE49-F238E27FC236}">
                <a16:creationId xmlns:a16="http://schemas.microsoft.com/office/drawing/2014/main" id="{5873BA07-EA5D-1F37-E8D1-DF1869B1B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3572" y="3200156"/>
            <a:ext cx="3093204" cy="309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oloha Wallisu a Futuny">
            <a:extLst>
              <a:ext uri="{FF2B5EF4-FFF2-40B4-BE49-F238E27FC236}">
                <a16:creationId xmlns:a16="http://schemas.microsoft.com/office/drawing/2014/main" id="{6204FAF1-0306-7CD9-03FA-1A2168A41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97419" y="357565"/>
            <a:ext cx="2585510" cy="258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44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3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5" name="Rectangle 1044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5E4A9A-1B63-B55E-6947-D244C53D5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408" y="430405"/>
            <a:ext cx="4156512" cy="1708244"/>
          </a:xfrm>
        </p:spPr>
        <p:txBody>
          <a:bodyPr anchor="ctr">
            <a:normAutofit/>
          </a:bodyPr>
          <a:lstStyle/>
          <a:p>
            <a:r>
              <a:rPr lang="cs-CZ" sz="4000" dirty="0"/>
              <a:t>Demografické informace</a:t>
            </a:r>
          </a:p>
        </p:txBody>
      </p:sp>
      <p:pic>
        <p:nvPicPr>
          <p:cNvPr id="1026" name="Picture 2" descr="7 Things You Can Strike Off Your Bucket List By Visiting Wallis and Futuna  - Pacific Tourism Organisation">
            <a:extLst>
              <a:ext uri="{FF2B5EF4-FFF2-40B4-BE49-F238E27FC236}">
                <a16:creationId xmlns:a16="http://schemas.microsoft.com/office/drawing/2014/main" id="{E71C6D5E-F3F9-78AB-5961-D1C2F9A3A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7" r="45293"/>
          <a:stretch/>
        </p:blipFill>
        <p:spPr bwMode="auto">
          <a:xfrm>
            <a:off x="-1" y="-2"/>
            <a:ext cx="6096001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BC9E1-8E3C-6266-83FA-D368FD22A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379" y="2009671"/>
            <a:ext cx="4438541" cy="4230410"/>
          </a:xfrm>
        </p:spPr>
        <p:txBody>
          <a:bodyPr anchor="ctr">
            <a:normAutofit/>
          </a:bodyPr>
          <a:lstStyle/>
          <a:p>
            <a:r>
              <a:rPr lang="cs-CZ" sz="1800" dirty="0"/>
              <a:t>Hlavní město: Mata-Utu (na ostrově Wallis)</a:t>
            </a:r>
          </a:p>
          <a:p>
            <a:r>
              <a:rPr lang="cs-CZ" sz="1800" dirty="0"/>
              <a:t>Populace: Přibližně 13 tis. obyvatel</a:t>
            </a:r>
          </a:p>
          <a:p>
            <a:r>
              <a:rPr lang="cs-CZ" sz="1800" dirty="0"/>
              <a:t>Přirozený úbytek: většina mladých odchází, populace stárne</a:t>
            </a:r>
          </a:p>
          <a:p>
            <a:r>
              <a:rPr lang="cs-CZ" sz="1800" dirty="0"/>
              <a:t>Etnické složení: Převážně Polynésané</a:t>
            </a:r>
          </a:p>
          <a:p>
            <a:r>
              <a:rPr lang="cs-CZ" sz="1800" dirty="0"/>
              <a:t>Jazyky: </a:t>
            </a:r>
            <a:r>
              <a:rPr lang="cs-CZ" sz="1800" dirty="0" err="1"/>
              <a:t>wallisianština</a:t>
            </a:r>
            <a:r>
              <a:rPr lang="cs-CZ" sz="1800" dirty="0"/>
              <a:t> (58,9 %), </a:t>
            </a:r>
            <a:r>
              <a:rPr lang="cs-CZ" sz="1800" dirty="0" err="1"/>
              <a:t>futuniánština</a:t>
            </a:r>
            <a:r>
              <a:rPr lang="cs-CZ" sz="1800" dirty="0"/>
              <a:t> (30,1 %) a francouzština (úřední jazyk, 10,8 %)</a:t>
            </a:r>
          </a:p>
          <a:p>
            <a:r>
              <a:rPr lang="cs-CZ" sz="1800" dirty="0"/>
              <a:t>Náboženství: 99 % se hlásí k římskokatolické církvi</a:t>
            </a:r>
          </a:p>
        </p:txBody>
      </p:sp>
    </p:spTree>
    <p:extLst>
      <p:ext uri="{BB962C8B-B14F-4D97-AF65-F5344CB8AC3E}">
        <p14:creationId xmlns:p14="http://schemas.microsoft.com/office/powerpoint/2010/main" val="305799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478B63-D838-8840-6179-BE0EE81C9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Politické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B37512-4532-C3D8-C8C0-4B64C515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 lnSpcReduction="10000"/>
          </a:bodyPr>
          <a:lstStyle/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Zámořským společenstvím Francie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1887 Wallis vyhlášen francouzským protektorátem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1888 protektorát rozšířen na království Alo a </a:t>
            </a:r>
            <a:r>
              <a:rPr lang="cs-CZ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Sigave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na ostrově Futuna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1917 ostrovy připojeny k Francii jako kolonie spravovaná z Nové Kaledonie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1961 francouzské zámořské území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2003 status zámořské společenství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Tři království - spolupráce s Francií</a:t>
            </a:r>
          </a:p>
          <a:p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Wallis a Futuna - poslanec a senátor ve francouzském parlamentu</a:t>
            </a:r>
          </a:p>
          <a:p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9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6" name="Rectangle 5135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8" name="Freeform: Shape 5137">
            <a:extLst>
              <a:ext uri="{FF2B5EF4-FFF2-40B4-BE49-F238E27FC236}">
                <a16:creationId xmlns:a16="http://schemas.microsoft.com/office/drawing/2014/main" id="{4F2E2428-58BA-458D-AA54-05502E63F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48215" cy="6857999"/>
          </a:xfrm>
          <a:custGeom>
            <a:avLst/>
            <a:gdLst>
              <a:gd name="connsiteX0" fmla="*/ 0 w 9024730"/>
              <a:gd name="connsiteY0" fmla="*/ 0 h 6857999"/>
              <a:gd name="connsiteX1" fmla="*/ 9024730 w 9024730"/>
              <a:gd name="connsiteY1" fmla="*/ 0 h 6857999"/>
              <a:gd name="connsiteX2" fmla="*/ 9024730 w 9024730"/>
              <a:gd name="connsiteY2" fmla="*/ 2 h 6857999"/>
              <a:gd name="connsiteX3" fmla="*/ 8447016 w 9024730"/>
              <a:gd name="connsiteY3" fmla="*/ 2 h 6857999"/>
              <a:gd name="connsiteX4" fmla="*/ 8441214 w 9024730"/>
              <a:gd name="connsiteY4" fmla="*/ 14562 h 6857999"/>
              <a:gd name="connsiteX5" fmla="*/ 8445389 w 9024730"/>
              <a:gd name="connsiteY5" fmla="*/ 59077 h 6857999"/>
              <a:gd name="connsiteX6" fmla="*/ 8437086 w 9024730"/>
              <a:gd name="connsiteY6" fmla="*/ 107668 h 6857999"/>
              <a:gd name="connsiteX7" fmla="*/ 8458599 w 9024730"/>
              <a:gd name="connsiteY7" fmla="*/ 246136 h 6857999"/>
              <a:gd name="connsiteX8" fmla="*/ 8433237 w 9024730"/>
              <a:gd name="connsiteY8" fmla="*/ 372908 h 6857999"/>
              <a:gd name="connsiteX9" fmla="*/ 8430194 w 9024730"/>
              <a:gd name="connsiteY9" fmla="*/ 450607 h 6857999"/>
              <a:gd name="connsiteX10" fmla="*/ 8443315 w 9024730"/>
              <a:gd name="connsiteY10" fmla="*/ 812800 h 6857999"/>
              <a:gd name="connsiteX11" fmla="*/ 8453042 w 9024730"/>
              <a:gd name="connsiteY11" fmla="*/ 912727 h 6857999"/>
              <a:gd name="connsiteX12" fmla="*/ 8451649 w 9024730"/>
              <a:gd name="connsiteY12" fmla="*/ 989950 h 6857999"/>
              <a:gd name="connsiteX13" fmla="*/ 8455592 w 9024730"/>
              <a:gd name="connsiteY13" fmla="*/ 1141745 h 6857999"/>
              <a:gd name="connsiteX14" fmla="*/ 8470203 w 9024730"/>
              <a:gd name="connsiteY14" fmla="*/ 1265454 h 6857999"/>
              <a:gd name="connsiteX15" fmla="*/ 8499638 w 9024730"/>
              <a:gd name="connsiteY15" fmla="*/ 1385480 h 6857999"/>
              <a:gd name="connsiteX16" fmla="*/ 8518660 w 9024730"/>
              <a:gd name="connsiteY16" fmla="*/ 1458060 h 6857999"/>
              <a:gd name="connsiteX17" fmla="*/ 8539125 w 9024730"/>
              <a:gd name="connsiteY17" fmla="*/ 1513175 h 6857999"/>
              <a:gd name="connsiteX18" fmla="*/ 8570281 w 9024730"/>
              <a:gd name="connsiteY18" fmla="*/ 1570809 h 6857999"/>
              <a:gd name="connsiteX19" fmla="*/ 8605212 w 9024730"/>
              <a:gd name="connsiteY19" fmla="*/ 1638391 h 6857999"/>
              <a:gd name="connsiteX20" fmla="*/ 8626457 w 9024730"/>
              <a:gd name="connsiteY20" fmla="*/ 1742490 h 6857999"/>
              <a:gd name="connsiteX21" fmla="*/ 8654861 w 9024730"/>
              <a:gd name="connsiteY21" fmla="*/ 1818229 h 6857999"/>
              <a:gd name="connsiteX22" fmla="*/ 8648005 w 9024730"/>
              <a:gd name="connsiteY22" fmla="*/ 1862723 h 6857999"/>
              <a:gd name="connsiteX23" fmla="*/ 8654469 w 9024730"/>
              <a:gd name="connsiteY23" fmla="*/ 1917476 h 6857999"/>
              <a:gd name="connsiteX24" fmla="*/ 8649702 w 9024730"/>
              <a:gd name="connsiteY24" fmla="*/ 1972204 h 6857999"/>
              <a:gd name="connsiteX25" fmla="*/ 8656357 w 9024730"/>
              <a:gd name="connsiteY25" fmla="*/ 2054291 h 6857999"/>
              <a:gd name="connsiteX26" fmla="*/ 8648660 w 9024730"/>
              <a:gd name="connsiteY26" fmla="*/ 2227417 h 6857999"/>
              <a:gd name="connsiteX27" fmla="*/ 8607609 w 9024730"/>
              <a:gd name="connsiteY27" fmla="*/ 2510933 h 6857999"/>
              <a:gd name="connsiteX28" fmla="*/ 8608432 w 9024730"/>
              <a:gd name="connsiteY28" fmla="*/ 2741866 h 6857999"/>
              <a:gd name="connsiteX29" fmla="*/ 8619112 w 9024730"/>
              <a:gd name="connsiteY29" fmla="*/ 2864935 h 6857999"/>
              <a:gd name="connsiteX30" fmla="*/ 8627742 w 9024730"/>
              <a:gd name="connsiteY30" fmla="*/ 2950807 h 6857999"/>
              <a:gd name="connsiteX31" fmla="*/ 8611822 w 9024730"/>
              <a:gd name="connsiteY31" fmla="*/ 2978246 h 6857999"/>
              <a:gd name="connsiteX32" fmla="*/ 8608239 w 9024730"/>
              <a:gd name="connsiteY32" fmla="*/ 2995916 h 6857999"/>
              <a:gd name="connsiteX33" fmla="*/ 8598647 w 9024730"/>
              <a:gd name="connsiteY33" fmla="*/ 2998648 h 6857999"/>
              <a:gd name="connsiteX34" fmla="*/ 8587108 w 9024730"/>
              <a:gd name="connsiteY34" fmla="*/ 3023630 h 6857999"/>
              <a:gd name="connsiteX35" fmla="*/ 8577885 w 9024730"/>
              <a:gd name="connsiteY35" fmla="*/ 3096975 h 6857999"/>
              <a:gd name="connsiteX36" fmla="*/ 8557492 w 9024730"/>
              <a:gd name="connsiteY36" fmla="*/ 3216657 h 6857999"/>
              <a:gd name="connsiteX37" fmla="*/ 8560894 w 9024730"/>
              <a:gd name="connsiteY37" fmla="*/ 3310980 h 6857999"/>
              <a:gd name="connsiteX38" fmla="*/ 8547852 w 9024730"/>
              <a:gd name="connsiteY38" fmla="*/ 3344725 h 6857999"/>
              <a:gd name="connsiteX39" fmla="*/ 8535427 w 9024730"/>
              <a:gd name="connsiteY39" fmla="*/ 3393250 h 6857999"/>
              <a:gd name="connsiteX40" fmla="*/ 8520092 w 9024730"/>
              <a:gd name="connsiteY40" fmla="*/ 3514536 h 6857999"/>
              <a:gd name="connsiteX41" fmla="*/ 8497231 w 9024730"/>
              <a:gd name="connsiteY41" fmla="*/ 3686149 h 6857999"/>
              <a:gd name="connsiteX42" fmla="*/ 8489799 w 9024730"/>
              <a:gd name="connsiteY42" fmla="*/ 3692208 h 6857999"/>
              <a:gd name="connsiteX43" fmla="*/ 8475804 w 9024730"/>
              <a:gd name="connsiteY43" fmla="*/ 3776022 h 6857999"/>
              <a:gd name="connsiteX44" fmla="*/ 8471279 w 9024730"/>
              <a:gd name="connsiteY44" fmla="*/ 3977138 h 6857999"/>
              <a:gd name="connsiteX45" fmla="*/ 8408913 w 9024730"/>
              <a:gd name="connsiteY45" fmla="*/ 4222149 h 6857999"/>
              <a:gd name="connsiteX46" fmla="*/ 8402112 w 9024730"/>
              <a:gd name="connsiteY46" fmla="*/ 4364683 h 6857999"/>
              <a:gd name="connsiteX47" fmla="*/ 8393355 w 9024730"/>
              <a:gd name="connsiteY47" fmla="*/ 4462471 h 6857999"/>
              <a:gd name="connsiteX48" fmla="*/ 8376166 w 9024730"/>
              <a:gd name="connsiteY48" fmla="*/ 4574052 h 6857999"/>
              <a:gd name="connsiteX49" fmla="*/ 8341678 w 9024730"/>
              <a:gd name="connsiteY49" fmla="*/ 4667756 h 6857999"/>
              <a:gd name="connsiteX50" fmla="*/ 8273661 w 9024730"/>
              <a:gd name="connsiteY50" fmla="*/ 4799019 h 6857999"/>
              <a:gd name="connsiteX51" fmla="*/ 8256132 w 9024730"/>
              <a:gd name="connsiteY51" fmla="*/ 4849614 h 6857999"/>
              <a:gd name="connsiteX52" fmla="*/ 8226804 w 9024730"/>
              <a:gd name="connsiteY52" fmla="*/ 4919971 h 6857999"/>
              <a:gd name="connsiteX53" fmla="*/ 8171825 w 9024730"/>
              <a:gd name="connsiteY53" fmla="*/ 5010766 h 6857999"/>
              <a:gd name="connsiteX54" fmla="*/ 8143172 w 9024730"/>
              <a:gd name="connsiteY54" fmla="*/ 5088190 h 6857999"/>
              <a:gd name="connsiteX55" fmla="*/ 8126363 w 9024730"/>
              <a:gd name="connsiteY55" fmla="*/ 5143922 h 6857999"/>
              <a:gd name="connsiteX56" fmla="*/ 8103782 w 9024730"/>
              <a:gd name="connsiteY56" fmla="*/ 5284346 h 6857999"/>
              <a:gd name="connsiteX57" fmla="*/ 8084361 w 9024730"/>
              <a:gd name="connsiteY57" fmla="*/ 5390948 h 6857999"/>
              <a:gd name="connsiteX58" fmla="*/ 8062552 w 9024730"/>
              <a:gd name="connsiteY58" fmla="*/ 5470854 h 6857999"/>
              <a:gd name="connsiteX59" fmla="*/ 8057342 w 9024730"/>
              <a:gd name="connsiteY59" fmla="*/ 5529643 h 6857999"/>
              <a:gd name="connsiteX60" fmla="*/ 8044923 w 9024730"/>
              <a:gd name="connsiteY60" fmla="*/ 5597292 h 6857999"/>
              <a:gd name="connsiteX61" fmla="*/ 8035233 w 9024730"/>
              <a:gd name="connsiteY61" fmla="*/ 5608899 h 6857999"/>
              <a:gd name="connsiteX62" fmla="*/ 8018178 w 9024730"/>
              <a:gd name="connsiteY62" fmla="*/ 5684911 h 6857999"/>
              <a:gd name="connsiteX63" fmla="*/ 8018018 w 9024730"/>
              <a:gd name="connsiteY63" fmla="*/ 5755776 h 6857999"/>
              <a:gd name="connsiteX64" fmla="*/ 8008640 w 9024730"/>
              <a:gd name="connsiteY64" fmla="*/ 5889599 h 6857999"/>
              <a:gd name="connsiteX65" fmla="*/ 8013542 w 9024730"/>
              <a:gd name="connsiteY65" fmla="*/ 5989744 h 6857999"/>
              <a:gd name="connsiteX66" fmla="*/ 7980757 w 9024730"/>
              <a:gd name="connsiteY66" fmla="*/ 6084926 h 6857999"/>
              <a:gd name="connsiteX67" fmla="*/ 7975907 w 9024730"/>
              <a:gd name="connsiteY67" fmla="*/ 6346549 h 6857999"/>
              <a:gd name="connsiteX68" fmla="*/ 7974221 w 9024730"/>
              <a:gd name="connsiteY68" fmla="*/ 6527527 h 6857999"/>
              <a:gd name="connsiteX69" fmla="*/ 7979135 w 9024730"/>
              <a:gd name="connsiteY69" fmla="*/ 6627129 h 6857999"/>
              <a:gd name="connsiteX70" fmla="*/ 7979404 w 9024730"/>
              <a:gd name="connsiteY70" fmla="*/ 6694819 h 6857999"/>
              <a:gd name="connsiteX71" fmla="*/ 8009526 w 9024730"/>
              <a:gd name="connsiteY71" fmla="*/ 6765445 h 6857999"/>
              <a:gd name="connsiteX72" fmla="*/ 8018211 w 9024730"/>
              <a:gd name="connsiteY72" fmla="*/ 6844697 h 6857999"/>
              <a:gd name="connsiteX73" fmla="*/ 8019608 w 9024730"/>
              <a:gd name="connsiteY73" fmla="*/ 6857999 h 6857999"/>
              <a:gd name="connsiteX74" fmla="*/ 0 w 9024730"/>
              <a:gd name="connsiteY7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024730" h="6857999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0D189D-50CB-FF6A-E6AE-02856149F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6881026" cy="1322887"/>
          </a:xfrm>
        </p:spPr>
        <p:txBody>
          <a:bodyPr>
            <a:normAutofit/>
          </a:bodyPr>
          <a:lstStyle/>
          <a:p>
            <a:r>
              <a:rPr lang="cs-CZ" dirty="0"/>
              <a:t>Právní status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E33B0-0975-3406-FB14-D3290C265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6573951" cy="3908585"/>
          </a:xfrm>
        </p:spPr>
        <p:txBody>
          <a:bodyPr>
            <a:normAutofit/>
          </a:bodyPr>
          <a:lstStyle/>
          <a:p>
            <a:r>
              <a:rPr lang="cs-CZ" sz="2000" dirty="0"/>
              <a:t>Zámořským společenstvím Francie s vlastními orgány</a:t>
            </a:r>
          </a:p>
          <a:p>
            <a:r>
              <a:rPr lang="cs-CZ" sz="2000" dirty="0"/>
              <a:t>Zákonodárný orgán: 20 členů (5 let)</a:t>
            </a:r>
          </a:p>
          <a:p>
            <a:r>
              <a:rPr lang="cs-CZ" sz="2000" dirty="0"/>
              <a:t>Měna: CFP frank, který je pevně navázán na euro</a:t>
            </a:r>
          </a:p>
          <a:p>
            <a:r>
              <a:rPr lang="cs-CZ" sz="2000" dirty="0"/>
              <a:t>Zámořské země a území (OCT)</a:t>
            </a:r>
          </a:p>
          <a:p>
            <a:pPr lvl="1"/>
            <a:r>
              <a:rPr lang="cs-CZ" sz="2000" dirty="0"/>
              <a:t>Nejsou součástí EU, Schengenského prostoru ani jednotného trhu</a:t>
            </a:r>
          </a:p>
          <a:p>
            <a:pPr lvl="1"/>
            <a:r>
              <a:rPr lang="cs-CZ" sz="2000" dirty="0"/>
              <a:t>Vztah k EU – mohou dostávat evropské dotace a obyvatelé mají občanství EU, protože jsou francouzskými občany</a:t>
            </a:r>
          </a:p>
          <a:p>
            <a:pPr lvl="1"/>
            <a:endParaRPr lang="cs-CZ" sz="2000" dirty="0"/>
          </a:p>
        </p:txBody>
      </p:sp>
      <p:pic>
        <p:nvPicPr>
          <p:cNvPr id="5122" name="Picture 2" descr="Wallis and Futuna - Wikipedia">
            <a:extLst>
              <a:ext uri="{FF2B5EF4-FFF2-40B4-BE49-F238E27FC236}">
                <a16:creationId xmlns:a16="http://schemas.microsoft.com/office/drawing/2014/main" id="{A247B6B9-5B13-9766-26E3-BC2A4F3A0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5981" y="2474724"/>
            <a:ext cx="2906973" cy="193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76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E3FB4-8BD3-8B45-5104-C5768FC2A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73822-2DF0-A153-7C47-FE385F13E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Wallis a Futuna. </a:t>
            </a:r>
            <a:r>
              <a:rPr lang="cs-CZ" sz="2400" i="1" dirty="0" err="1"/>
              <a:t>Australian</a:t>
            </a:r>
            <a:r>
              <a:rPr lang="cs-CZ" sz="2400" i="1" dirty="0"/>
              <a:t> </a:t>
            </a:r>
            <a:r>
              <a:rPr lang="cs-CZ" sz="2400" i="1" dirty="0" err="1"/>
              <a:t>Government</a:t>
            </a:r>
            <a:r>
              <a:rPr lang="cs-CZ" sz="2400" i="1" dirty="0"/>
              <a:t> </a:t>
            </a:r>
            <a:r>
              <a:rPr lang="cs-CZ" sz="2400" dirty="0"/>
              <a:t>[online]. [cit. 2025-04-09]. Dostupné z: </a:t>
            </a:r>
            <a:r>
              <a:rPr lang="cs-CZ" sz="2400" dirty="0">
                <a:hlinkClick r:id="rId2"/>
              </a:rPr>
              <a:t>https://www.dfat.gov.au/geo/wallis-and-futuna/wallis-and-futuna-country-brief</a:t>
            </a:r>
            <a:endParaRPr lang="cs-CZ" sz="2400" dirty="0"/>
          </a:p>
          <a:p>
            <a:r>
              <a:rPr lang="en-US" sz="2400" b="0" i="0" dirty="0">
                <a:solidFill>
                  <a:srgbClr val="212529"/>
                </a:solidFill>
                <a:effectLst/>
              </a:rPr>
              <a:t>Wallis a Futuna. </a:t>
            </a:r>
            <a:r>
              <a:rPr lang="en-US" sz="2400" b="0" i="1" dirty="0">
                <a:solidFill>
                  <a:srgbClr val="212529"/>
                </a:solidFill>
                <a:effectLst/>
              </a:rPr>
              <a:t>Country Reports</a:t>
            </a:r>
            <a:r>
              <a:rPr lang="en-US" sz="2400" b="0" i="0" dirty="0">
                <a:solidFill>
                  <a:srgbClr val="212529"/>
                </a:solidFill>
                <a:effectLst/>
              </a:rPr>
              <a:t> [online]. [cit. 2025-04-09]. </a:t>
            </a:r>
            <a:r>
              <a:rPr lang="en-US" sz="2400" b="0" i="0" dirty="0" err="1">
                <a:solidFill>
                  <a:srgbClr val="212529"/>
                </a:solidFill>
                <a:effectLst/>
              </a:rPr>
              <a:t>Dostupné</a:t>
            </a:r>
            <a:r>
              <a:rPr lang="en-US" sz="2400" b="0" i="0" dirty="0">
                <a:solidFill>
                  <a:srgbClr val="212529"/>
                </a:solidFill>
                <a:effectLst/>
              </a:rPr>
              <a:t> z: </a:t>
            </a:r>
            <a:r>
              <a:rPr lang="en-US" sz="2400" b="0" i="0" dirty="0">
                <a:solidFill>
                  <a:srgbClr val="212529"/>
                </a:solidFill>
                <a:effectLst/>
                <a:hlinkClick r:id="rId3"/>
              </a:rPr>
              <a:t>https://www.countryreports.org/country/WallisandFutuna/facts.htm</a:t>
            </a:r>
            <a:endParaRPr lang="cs-CZ" sz="2400" b="0" i="0" dirty="0">
              <a:solidFill>
                <a:srgbClr val="212529"/>
              </a:solidFill>
              <a:effectLst/>
            </a:endParaRPr>
          </a:p>
          <a:p>
            <a:r>
              <a:rPr lang="cs-CZ" sz="2400" dirty="0"/>
              <a:t>Seznamte se s Wallis &amp; Futuna. </a:t>
            </a:r>
            <a:r>
              <a:rPr lang="cs-CZ" sz="2400" i="1" dirty="0"/>
              <a:t>Wallis et Futuna </a:t>
            </a:r>
            <a:r>
              <a:rPr lang="cs-CZ" sz="2400" dirty="0"/>
              <a:t>[online]. [cit. 2025-04-09]. Dostupné z: </a:t>
            </a:r>
            <a:r>
              <a:rPr lang="cs-CZ" sz="2400" dirty="0">
                <a:hlinkClick r:id="rId4"/>
              </a:rPr>
              <a:t>https://www.wallis-et-futuna.wf/en/getting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098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342</Words>
  <Application>Microsoft Office PowerPoint</Application>
  <PresentationFormat>Širokoúhlá obrazovka</PresentationFormat>
  <Paragraphs>36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Wallis-et-Futuna</vt:lpstr>
      <vt:lpstr>Geografické inforamce</vt:lpstr>
      <vt:lpstr>Demografické informace</vt:lpstr>
      <vt:lpstr>Politické informace</vt:lpstr>
      <vt:lpstr>Právní status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Austová Pavlína (S-PEF)</dc:creator>
  <cp:lastModifiedBy>Austová Pavlína (S-PEF)</cp:lastModifiedBy>
  <cp:revision>4</cp:revision>
  <dcterms:created xsi:type="dcterms:W3CDTF">2025-04-09T08:54:10Z</dcterms:created>
  <dcterms:modified xsi:type="dcterms:W3CDTF">2025-04-15T10:44:43Z</dcterms:modified>
</cp:coreProperties>
</file>