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80" r:id="rId4"/>
    <p:sldId id="264" r:id="rId5"/>
    <p:sldId id="265" r:id="rId6"/>
    <p:sldId id="285" r:id="rId7"/>
    <p:sldId id="258" r:id="rId8"/>
    <p:sldId id="273" r:id="rId9"/>
    <p:sldId id="274" r:id="rId10"/>
    <p:sldId id="266" r:id="rId11"/>
    <p:sldId id="267" r:id="rId12"/>
    <p:sldId id="286" r:id="rId13"/>
    <p:sldId id="290" r:id="rId14"/>
    <p:sldId id="261" r:id="rId15"/>
    <p:sldId id="283" r:id="rId16"/>
    <p:sldId id="268" r:id="rId17"/>
    <p:sldId id="287" r:id="rId18"/>
    <p:sldId id="259" r:id="rId19"/>
    <p:sldId id="276" r:id="rId20"/>
    <p:sldId id="278" r:id="rId21"/>
    <p:sldId id="269" r:id="rId22"/>
    <p:sldId id="270" r:id="rId23"/>
    <p:sldId id="272" r:id="rId24"/>
    <p:sldId id="288" r:id="rId25"/>
    <p:sldId id="289" r:id="rId26"/>
    <p:sldId id="260" r:id="rId27"/>
    <p:sldId id="284" r:id="rId28"/>
    <p:sldId id="271" r:id="rId29"/>
    <p:sldId id="291" r:id="rId30"/>
    <p:sldId id="262" r:id="rId31"/>
    <p:sldId id="26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0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CCF05-A583-4FB6-9062-3ED2488B51D8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AB2-87E1-4C27-B96E-18683CC17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83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AB2-87E1-4C27-B96E-18683CC17ACB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A3901CF-34FA-4181-BE12-F9EE88814292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F222F9D-9A02-400D-B940-85E2A8E204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458200" cy="1470025"/>
          </a:xfrm>
        </p:spPr>
        <p:txBody>
          <a:bodyPr/>
          <a:lstStyle/>
          <a:p>
            <a:pPr algn="ctr"/>
            <a:r>
              <a:rPr lang="cs-CZ" b="1" dirty="0" smtClean="0"/>
              <a:t>Osobnosti Střední Asie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4437112"/>
            <a:ext cx="4953000" cy="1752600"/>
          </a:xfrm>
        </p:spPr>
        <p:txBody>
          <a:bodyPr/>
          <a:lstStyle/>
          <a:p>
            <a:pPr algn="ctr"/>
            <a:r>
              <a:rPr lang="cs-CZ" dirty="0" smtClean="0"/>
              <a:t>Klára Doubková</a:t>
            </a:r>
            <a:br>
              <a:rPr lang="cs-CZ" dirty="0" smtClean="0"/>
            </a:br>
            <a:r>
              <a:rPr lang="cs-CZ" dirty="0" smtClean="0"/>
              <a:t>Julie Štefánková</a:t>
            </a:r>
          </a:p>
          <a:p>
            <a:pPr algn="ctr"/>
            <a:r>
              <a:rPr lang="cs-CZ" dirty="0" smtClean="0"/>
              <a:t>Alena Vrabcová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cs-CZ" b="1" dirty="0" err="1" smtClean="0"/>
              <a:t>Kurmanbek</a:t>
            </a:r>
            <a:r>
              <a:rPr lang="cs-CZ" b="1" dirty="0" smtClean="0"/>
              <a:t> </a:t>
            </a:r>
            <a:r>
              <a:rPr lang="cs-CZ" b="1" dirty="0" err="1" smtClean="0"/>
              <a:t>Salijevič</a:t>
            </a:r>
            <a:r>
              <a:rPr lang="cs-CZ" b="1" dirty="0" smtClean="0"/>
              <a:t> </a:t>
            </a:r>
            <a:r>
              <a:rPr lang="cs-CZ" b="1" dirty="0" err="1" smtClean="0"/>
              <a:t>Bakijev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988840"/>
            <a:ext cx="4038600" cy="4525963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ahradil opozičního prezidenta </a:t>
            </a:r>
            <a:r>
              <a:rPr lang="cs-CZ" b="1" dirty="0" smtClean="0"/>
              <a:t>A. </a:t>
            </a:r>
            <a:r>
              <a:rPr lang="cs-CZ" b="1" dirty="0" err="1" smtClean="0"/>
              <a:t>Akajeva</a:t>
            </a:r>
            <a:r>
              <a:rPr lang="cs-CZ" dirty="0" smtClean="0"/>
              <a:t>, který byl nucen opustit zemi a vzdát se úřadu (v roce 2005)</a:t>
            </a:r>
          </a:p>
          <a:p>
            <a:endParaRPr lang="cs-CZ" dirty="0"/>
          </a:p>
          <a:p>
            <a:r>
              <a:rPr lang="cs-CZ" dirty="0"/>
              <a:t>l</a:t>
            </a:r>
            <a:r>
              <a:rPr lang="cs-CZ" dirty="0" smtClean="0"/>
              <a:t>idem sliboval zlikvidování korupce a zvýšení životní úrovně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olitickou moc rozdělil mezi členy své rodiny, utrácel peníze ze státní pokladny a šikovně privatizoval státní majetek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2060848"/>
            <a:ext cx="4038600" cy="4525963"/>
          </a:xfrm>
        </p:spPr>
        <p:txBody>
          <a:bodyPr/>
          <a:lstStyle/>
          <a:p>
            <a:r>
              <a:rPr lang="cs-CZ" dirty="0" smtClean="0"/>
              <a:t>2007 – světová ekonomická krize (zvýšení nezaměstnanosti, cen jídla, energie)</a:t>
            </a:r>
          </a:p>
          <a:p>
            <a:r>
              <a:rPr lang="cs-CZ" dirty="0" smtClean="0"/>
              <a:t>2009 – uzavřena americká letecká základna, byla v nesouladu s ruskou politikou</a:t>
            </a:r>
          </a:p>
          <a:p>
            <a:r>
              <a:rPr lang="cs-CZ" dirty="0" smtClean="0"/>
              <a:t>2010 – revoluce proti </a:t>
            </a:r>
            <a:r>
              <a:rPr lang="cs-CZ" dirty="0" err="1" smtClean="0"/>
              <a:t>Bakijevovi</a:t>
            </a:r>
            <a:r>
              <a:rPr lang="cs-CZ" dirty="0" smtClean="0"/>
              <a:t> (rok předtím znovu vyhrál ve zmanipulovaných volbách)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51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Kurmanbek</a:t>
            </a:r>
            <a:r>
              <a:rPr lang="cs-CZ" b="1" dirty="0"/>
              <a:t> </a:t>
            </a:r>
            <a:r>
              <a:rPr lang="cs-CZ" b="1" dirty="0" err="1"/>
              <a:t>Salijevič</a:t>
            </a:r>
            <a:r>
              <a:rPr lang="cs-CZ" b="1" dirty="0"/>
              <a:t> </a:t>
            </a:r>
            <a:r>
              <a:rPr lang="cs-CZ" b="1" dirty="0" err="1"/>
              <a:t>Bakijev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 roce 2010 vyhrála volby </a:t>
            </a:r>
            <a:r>
              <a:rPr lang="cs-CZ" dirty="0"/>
              <a:t>nacionalistická strana </a:t>
            </a:r>
            <a:r>
              <a:rPr lang="cs-CZ" dirty="0" smtClean="0"/>
              <a:t>        </a:t>
            </a:r>
            <a:r>
              <a:rPr lang="cs-CZ" b="1" dirty="0" smtClean="0"/>
              <a:t>Ata-</a:t>
            </a:r>
            <a:r>
              <a:rPr lang="cs-CZ" b="1" dirty="0" err="1" smtClean="0"/>
              <a:t>Žurt</a:t>
            </a:r>
            <a:r>
              <a:rPr lang="cs-CZ" dirty="0"/>
              <a:t>, mimo jiné sdružuje stoupence svrženého </a:t>
            </a:r>
            <a:r>
              <a:rPr lang="cs-CZ" dirty="0" err="1"/>
              <a:t>Bakijeva</a:t>
            </a:r>
            <a:r>
              <a:rPr lang="cs-CZ" dirty="0"/>
              <a:t> a hlásá ideje kyrgyzského </a:t>
            </a:r>
            <a:r>
              <a:rPr lang="cs-CZ" dirty="0" smtClean="0"/>
              <a:t>nacionalismu</a:t>
            </a:r>
          </a:p>
          <a:p>
            <a:r>
              <a:rPr lang="cs-CZ" dirty="0"/>
              <a:t>sociální demokracie a strana </a:t>
            </a:r>
            <a:r>
              <a:rPr lang="cs-CZ" b="1" dirty="0" smtClean="0"/>
              <a:t>Ata-</a:t>
            </a:r>
            <a:r>
              <a:rPr lang="cs-CZ" b="1" dirty="0" err="1" smtClean="0"/>
              <a:t>Meken</a:t>
            </a:r>
            <a:r>
              <a:rPr lang="cs-CZ" b="1" dirty="0" smtClean="0"/>
              <a:t> </a:t>
            </a:r>
            <a:r>
              <a:rPr lang="cs-CZ" dirty="0" smtClean="0"/>
              <a:t>(protagonisté povstání)</a:t>
            </a:r>
          </a:p>
          <a:p>
            <a:r>
              <a:rPr lang="cs-CZ" dirty="0"/>
              <a:t>n</a:t>
            </a:r>
            <a:r>
              <a:rPr lang="cs-CZ" dirty="0" smtClean="0"/>
              <a:t>ový parlament vidí budoucnost ve spolupráci s Ruskem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564904"/>
            <a:ext cx="2452315" cy="3103166"/>
          </a:xfrm>
        </p:spPr>
      </p:pic>
    </p:spTree>
    <p:extLst>
      <p:ext uri="{BB962C8B-B14F-4D97-AF65-F5344CB8AC3E}">
        <p14:creationId xmlns:p14="http://schemas.microsoft.com/office/powerpoint/2010/main" val="207670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 err="1"/>
              <a:t>Vitali</a:t>
            </a:r>
            <a:r>
              <a:rPr lang="cs-CZ" b="1" dirty="0"/>
              <a:t> </a:t>
            </a:r>
            <a:r>
              <a:rPr lang="cs-CZ" b="1" dirty="0" err="1"/>
              <a:t>Klitschko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19. 7. 1971 </a:t>
            </a:r>
            <a:r>
              <a:rPr lang="en-US" dirty="0" err="1"/>
              <a:t>Bělovodsku</a:t>
            </a:r>
            <a:r>
              <a:rPr lang="en-US" dirty="0"/>
              <a:t> </a:t>
            </a:r>
            <a:r>
              <a:rPr lang="en-US" dirty="0" err="1"/>
              <a:t>blízko</a:t>
            </a:r>
            <a:r>
              <a:rPr lang="en-US" dirty="0"/>
              <a:t> </a:t>
            </a:r>
            <a:r>
              <a:rPr lang="en-US" dirty="0" err="1" smtClean="0"/>
              <a:t>Biškek</a:t>
            </a:r>
            <a:r>
              <a:rPr lang="en-US" dirty="0"/>
              <a:t> v </a:t>
            </a:r>
            <a:r>
              <a:rPr lang="en-US" dirty="0" err="1"/>
              <a:t>Kyrgyzské</a:t>
            </a:r>
            <a:r>
              <a:rPr lang="en-US" dirty="0"/>
              <a:t> SSR</a:t>
            </a:r>
            <a:endParaRPr lang="cs-CZ" dirty="0" smtClean="0"/>
          </a:p>
          <a:p>
            <a:r>
              <a:rPr lang="en-US" dirty="0"/>
              <a:t> </a:t>
            </a:r>
            <a:r>
              <a:rPr lang="en-US" dirty="0" err="1"/>
              <a:t>ukrajinský</a:t>
            </a:r>
            <a:r>
              <a:rPr lang="en-US" dirty="0"/>
              <a:t> </a:t>
            </a:r>
            <a:r>
              <a:rPr lang="en-US" dirty="0" err="1"/>
              <a:t>politik</a:t>
            </a:r>
            <a:r>
              <a:rPr lang="en-US" dirty="0"/>
              <a:t> a </a:t>
            </a:r>
            <a:r>
              <a:rPr lang="en-US" dirty="0" smtClean="0"/>
              <a:t>boxer</a:t>
            </a:r>
            <a:endParaRPr lang="cs-CZ" dirty="0" smtClean="0"/>
          </a:p>
          <a:p>
            <a:r>
              <a:rPr lang="en-US" dirty="0" err="1"/>
              <a:t>současný</a:t>
            </a:r>
            <a:r>
              <a:rPr lang="en-US" dirty="0"/>
              <a:t> </a:t>
            </a:r>
            <a:r>
              <a:rPr lang="en-US" dirty="0" err="1"/>
              <a:t>šampion</a:t>
            </a:r>
            <a:r>
              <a:rPr lang="en-US" dirty="0"/>
              <a:t> v </a:t>
            </a:r>
            <a:r>
              <a:rPr lang="en-US" dirty="0" err="1"/>
              <a:t>těžké</a:t>
            </a:r>
            <a:r>
              <a:rPr lang="en-US" dirty="0"/>
              <a:t> </a:t>
            </a:r>
            <a:r>
              <a:rPr lang="en-US" dirty="0" err="1"/>
              <a:t>váze</a:t>
            </a:r>
            <a:r>
              <a:rPr lang="en-US" dirty="0"/>
              <a:t> </a:t>
            </a:r>
            <a:r>
              <a:rPr lang="en-US" dirty="0" err="1"/>
              <a:t>organizace</a:t>
            </a:r>
            <a:r>
              <a:rPr lang="en-US" dirty="0"/>
              <a:t> </a:t>
            </a:r>
            <a:r>
              <a:rPr lang="en-US" dirty="0" smtClean="0"/>
              <a:t>WBC</a:t>
            </a:r>
            <a:endParaRPr lang="cs-CZ" dirty="0" smtClean="0"/>
          </a:p>
          <a:p>
            <a:r>
              <a:rPr lang="en-US" dirty="0"/>
              <a:t>Je </a:t>
            </a:r>
            <a:r>
              <a:rPr lang="en-US" dirty="0" err="1"/>
              <a:t>vůdcem</a:t>
            </a:r>
            <a:r>
              <a:rPr lang="en-US" dirty="0"/>
              <a:t> </a:t>
            </a:r>
            <a:r>
              <a:rPr lang="en-US" dirty="0" err="1"/>
              <a:t>politické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 </a:t>
            </a:r>
            <a:r>
              <a:rPr lang="en-US" dirty="0" err="1"/>
              <a:t>Ukrajinská</a:t>
            </a:r>
            <a:r>
              <a:rPr lang="en-US" dirty="0"/>
              <a:t> </a:t>
            </a:r>
            <a:r>
              <a:rPr lang="en-US" dirty="0" err="1"/>
              <a:t>demokratická</a:t>
            </a:r>
            <a:r>
              <a:rPr lang="en-US" dirty="0"/>
              <a:t> </a:t>
            </a:r>
            <a:r>
              <a:rPr lang="en-US" dirty="0" err="1"/>
              <a:t>aliance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reformy</a:t>
            </a:r>
            <a:r>
              <a:rPr lang="en-US" dirty="0"/>
              <a:t> </a:t>
            </a:r>
            <a:r>
              <a:rPr lang="en-US" dirty="0" smtClean="0"/>
              <a:t>ÚDER</a:t>
            </a:r>
            <a:endParaRPr lang="cs-CZ" dirty="0" smtClean="0"/>
          </a:p>
          <a:p>
            <a:r>
              <a:rPr lang="en-US" dirty="0"/>
              <a:t>V </a:t>
            </a:r>
            <a:r>
              <a:rPr lang="en-US" dirty="0" err="1"/>
              <a:t>roce</a:t>
            </a:r>
            <a:r>
              <a:rPr lang="en-US" dirty="0"/>
              <a:t> 2013 se </a:t>
            </a:r>
            <a:r>
              <a:rPr lang="en-US" dirty="0" err="1"/>
              <a:t>stal</a:t>
            </a:r>
            <a:r>
              <a:rPr lang="en-US" dirty="0"/>
              <a:t> </a:t>
            </a:r>
            <a:r>
              <a:rPr lang="en-US" dirty="0" err="1"/>
              <a:t>jednou</a:t>
            </a:r>
            <a:r>
              <a:rPr lang="en-US" dirty="0"/>
              <a:t> z </a:t>
            </a:r>
            <a:r>
              <a:rPr lang="en-US" dirty="0" err="1"/>
              <a:t>hlavních</a:t>
            </a:r>
            <a:r>
              <a:rPr lang="en-US" dirty="0"/>
              <a:t> </a:t>
            </a:r>
            <a:r>
              <a:rPr lang="en-US" dirty="0" err="1"/>
              <a:t>tváří</a:t>
            </a:r>
            <a:r>
              <a:rPr lang="en-US" dirty="0"/>
              <a:t> </a:t>
            </a:r>
            <a:r>
              <a:rPr lang="en-US" dirty="0" err="1"/>
              <a:t>protestů</a:t>
            </a:r>
            <a:r>
              <a:rPr lang="en-US" dirty="0"/>
              <a:t> „</a:t>
            </a:r>
            <a:r>
              <a:rPr lang="en-US" dirty="0" err="1" smtClean="0"/>
              <a:t>Euromajdan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Julča\Desktop\klič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86731"/>
            <a:ext cx="2786113" cy="278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Julča\Desktop\kličko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365104"/>
            <a:ext cx="328002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36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Tádžikistán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36912"/>
            <a:ext cx="3976662" cy="2646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 smtClean="0"/>
              <a:t>Sadriddín</a:t>
            </a:r>
            <a:r>
              <a:rPr lang="cs-CZ" b="1" dirty="0" smtClean="0"/>
              <a:t> </a:t>
            </a:r>
            <a:r>
              <a:rPr lang="cs-CZ" b="1" dirty="0" err="1" smtClean="0"/>
              <a:t>Ajní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r>
              <a:rPr lang="cs-CZ" dirty="0" smtClean="0"/>
              <a:t>nejvýznamnější tádžický spisovatel</a:t>
            </a:r>
          </a:p>
          <a:p>
            <a:r>
              <a:rPr lang="cs-CZ" dirty="0" smtClean="0"/>
              <a:t>básník, prozaik, literární historik, prezident Akademie věd Tádžické republiky</a:t>
            </a:r>
          </a:p>
          <a:p>
            <a:r>
              <a:rPr lang="cs-CZ" dirty="0" smtClean="0"/>
              <a:t>vytvořen nový spisovný jazyk více spjatý s hovorovým jazykem</a:t>
            </a:r>
          </a:p>
          <a:p>
            <a:r>
              <a:rPr lang="cs-CZ" dirty="0" smtClean="0"/>
              <a:t>v roce 1926 vydal Dějiny tádžické literatury</a:t>
            </a:r>
          </a:p>
          <a:p>
            <a:r>
              <a:rPr lang="cs-CZ" dirty="0" smtClean="0"/>
              <a:t>memoáry Buchara a realistický román Lichvářova smrt</a:t>
            </a:r>
          </a:p>
          <a:p>
            <a:r>
              <a:rPr lang="cs-CZ" dirty="0" smtClean="0"/>
              <a:t>autor knih, studií a článků o perské a tádžické literatuře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Ismail </a:t>
            </a:r>
            <a:r>
              <a:rPr lang="cs-CZ" b="1" dirty="0" err="1" smtClean="0"/>
              <a:t>Somoni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ádžický buditel, považován za otce národa</a:t>
            </a:r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yl perským emírem, potomkem </a:t>
            </a:r>
            <a:r>
              <a:rPr lang="cs-CZ" dirty="0" err="1" smtClean="0"/>
              <a:t>Sámána</a:t>
            </a:r>
            <a:r>
              <a:rPr lang="cs-CZ" dirty="0" smtClean="0"/>
              <a:t> </a:t>
            </a:r>
            <a:r>
              <a:rPr lang="cs-CZ" dirty="0" err="1" smtClean="0"/>
              <a:t>Chudy</a:t>
            </a:r>
            <a:r>
              <a:rPr lang="cs-CZ" dirty="0" smtClean="0"/>
              <a:t>, který zavrhl </a:t>
            </a:r>
            <a:r>
              <a:rPr lang="cs-CZ" dirty="0" smtClean="0"/>
              <a:t>zoroastrismus </a:t>
            </a:r>
            <a:r>
              <a:rPr lang="cs-CZ" dirty="0" smtClean="0"/>
              <a:t>a přijal islám</a:t>
            </a:r>
          </a:p>
          <a:p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e po něm pojmenována měna </a:t>
            </a:r>
            <a:r>
              <a:rPr lang="cs-CZ" dirty="0" err="1" smtClean="0"/>
              <a:t>somoní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pl-PL" dirty="0"/>
              <a:t>jeden americký dolar za 4.77 </a:t>
            </a:r>
            <a:r>
              <a:rPr lang="pl-PL" dirty="0" smtClean="0"/>
              <a:t>TJS) </a:t>
            </a:r>
            <a:r>
              <a:rPr lang="cs-CZ" dirty="0" smtClean="0"/>
              <a:t>a nejvyšší hora Štít </a:t>
            </a:r>
            <a:r>
              <a:rPr lang="cs-CZ" dirty="0" err="1" smtClean="0"/>
              <a:t>Ismoili</a:t>
            </a:r>
            <a:r>
              <a:rPr lang="cs-CZ" dirty="0" smtClean="0"/>
              <a:t> </a:t>
            </a:r>
            <a:r>
              <a:rPr lang="cs-CZ" dirty="0" err="1" smtClean="0"/>
              <a:t>Somoního</a:t>
            </a:r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068960"/>
            <a:ext cx="3301308" cy="1372649"/>
          </a:xfrm>
        </p:spPr>
      </p:pic>
    </p:spTree>
    <p:extLst>
      <p:ext uri="{BB962C8B-B14F-4D97-AF65-F5344CB8AC3E}">
        <p14:creationId xmlns:p14="http://schemas.microsoft.com/office/powerpoint/2010/main" val="27274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Andrey </a:t>
            </a:r>
            <a:r>
              <a:rPr lang="cs-CZ" b="1" dirty="0" err="1"/>
              <a:t>Hakimovich</a:t>
            </a:r>
            <a:r>
              <a:rPr lang="cs-CZ" b="1" dirty="0"/>
              <a:t> </a:t>
            </a:r>
            <a:r>
              <a:rPr lang="cs-CZ" b="1" dirty="0" err="1"/>
              <a:t>Abduvaliyev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30.6. 1966</a:t>
            </a:r>
          </a:p>
          <a:p>
            <a:r>
              <a:rPr lang="cs-CZ" dirty="0"/>
              <a:t>k</a:t>
            </a:r>
            <a:r>
              <a:rPr lang="cs-CZ" dirty="0" smtClean="0"/>
              <a:t>ladivář</a:t>
            </a:r>
          </a:p>
          <a:p>
            <a:r>
              <a:rPr lang="cs-CZ" dirty="0"/>
              <a:t>účastnil se olympijských her za SSSR, reprezentoval Tádžikistán, ale i Uzbekistán</a:t>
            </a:r>
          </a:p>
          <a:p>
            <a:r>
              <a:rPr lang="cs-CZ" dirty="0" smtClean="0"/>
              <a:t>ve </a:t>
            </a:r>
            <a:r>
              <a:rPr lang="cs-CZ" dirty="0"/>
              <a:t>Španělsku vyhrál olympijské zlato 1992</a:t>
            </a:r>
          </a:p>
          <a:p>
            <a:endParaRPr lang="cs-CZ" dirty="0" smtClean="0"/>
          </a:p>
          <a:p>
            <a:endParaRPr lang="en-US" dirty="0"/>
          </a:p>
        </p:txBody>
      </p:sp>
      <p:pic>
        <p:nvPicPr>
          <p:cNvPr id="2050" name="Picture 2" descr="C:\Users\Julča\Desktop\kladivář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559353"/>
            <a:ext cx="3528392" cy="2182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Turkmenistán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3760245" cy="25022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pPr algn="ctr"/>
            <a:r>
              <a:rPr lang="cs-CZ" b="1" dirty="0" err="1" smtClean="0"/>
              <a:t>Saparmurat</a:t>
            </a:r>
            <a:r>
              <a:rPr lang="cs-CZ" b="1" dirty="0" smtClean="0"/>
              <a:t> </a:t>
            </a:r>
            <a:r>
              <a:rPr lang="cs-CZ" b="1" dirty="0" err="1" smtClean="0"/>
              <a:t>Nijazov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325112"/>
          </a:xfrm>
        </p:spPr>
        <p:txBody>
          <a:bodyPr/>
          <a:lstStyle/>
          <a:p>
            <a:r>
              <a:rPr lang="cs-CZ" b="1" dirty="0" err="1" smtClean="0"/>
              <a:t>Turkmenbaši</a:t>
            </a:r>
            <a:r>
              <a:rPr lang="cs-CZ" b="1" dirty="0" smtClean="0"/>
              <a:t> - </a:t>
            </a:r>
            <a:r>
              <a:rPr lang="cs-CZ" dirty="0" smtClean="0"/>
              <a:t> samozvaný „otec všech Turkmenů“</a:t>
            </a:r>
          </a:p>
          <a:p>
            <a:r>
              <a:rPr lang="cs-CZ" dirty="0" smtClean="0"/>
              <a:t>19.2.1940 - 21.12.2006 </a:t>
            </a:r>
          </a:p>
          <a:p>
            <a:r>
              <a:rPr lang="cs-CZ" dirty="0" smtClean="0"/>
              <a:t>1962 vstoupil do komunistické strany turkmenské SSR -&gt; o 20 let později stojí v čele</a:t>
            </a:r>
          </a:p>
          <a:p>
            <a:r>
              <a:rPr lang="cs-CZ" dirty="0" smtClean="0"/>
              <a:t>v roce 1990 jako jediný kandidát zvolen prvním prezidentem Turkmenistánu</a:t>
            </a:r>
          </a:p>
          <a:p>
            <a:r>
              <a:rPr lang="cs-CZ" dirty="0" smtClean="0"/>
              <a:t>roku 2002 na něj byl připravován neúspěšný atentát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Kazachstán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780928"/>
            <a:ext cx="4919960" cy="24599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45840"/>
          </a:xfrm>
        </p:spPr>
        <p:txBody>
          <a:bodyPr/>
          <a:lstStyle/>
          <a:p>
            <a:pPr algn="ctr"/>
            <a:r>
              <a:rPr lang="cs-CZ" b="1" dirty="0" smtClean="0"/>
              <a:t>Kult </a:t>
            </a:r>
            <a:r>
              <a:rPr lang="cs-CZ" b="1" dirty="0" err="1" smtClean="0"/>
              <a:t>Turkmenbašiho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5842992" cy="4801720"/>
          </a:xfrm>
        </p:spPr>
        <p:txBody>
          <a:bodyPr>
            <a:normAutofit/>
          </a:bodyPr>
          <a:lstStyle/>
          <a:p>
            <a:r>
              <a:rPr lang="cs-CZ" sz="2600" dirty="0" smtClean="0"/>
              <a:t>vydal posvátnou knihu </a:t>
            </a:r>
            <a:r>
              <a:rPr lang="cs-CZ" sz="2600" dirty="0" err="1" smtClean="0"/>
              <a:t>Ruhnamu</a:t>
            </a:r>
            <a:endParaRPr lang="cs-CZ" sz="2600" dirty="0" smtClean="0"/>
          </a:p>
          <a:p>
            <a:r>
              <a:rPr lang="cs-CZ" sz="2600" dirty="0" smtClean="0"/>
              <a:t>nechal pojmenovat měsíce v roce po sobě a členech rodiny</a:t>
            </a:r>
          </a:p>
          <a:p>
            <a:r>
              <a:rPr lang="pt-BR" sz="2600" dirty="0" smtClean="0"/>
              <a:t>v Aš</a:t>
            </a:r>
            <a:r>
              <a:rPr lang="cs-CZ" sz="2600" dirty="0" smtClean="0"/>
              <a:t>ch</a:t>
            </a:r>
            <a:r>
              <a:rPr lang="pt-BR" sz="2600" dirty="0" smtClean="0"/>
              <a:t>aba</a:t>
            </a:r>
            <a:r>
              <a:rPr lang="cs-CZ" sz="2600" dirty="0" smtClean="0"/>
              <a:t>d</a:t>
            </a:r>
            <a:r>
              <a:rPr lang="pt-BR" sz="2600" dirty="0" smtClean="0"/>
              <a:t>u postavil svou zlatou sochu otáčející se za sluncem</a:t>
            </a:r>
            <a:endParaRPr lang="cs-CZ" sz="2600" dirty="0" smtClean="0"/>
          </a:p>
          <a:p>
            <a:r>
              <a:rPr lang="cs-CZ" sz="2600" dirty="0" smtClean="0"/>
              <a:t>podle </a:t>
            </a:r>
            <a:r>
              <a:rPr lang="cs-CZ" sz="2600" dirty="0" err="1" smtClean="0"/>
              <a:t>Turkmenbašiho</a:t>
            </a:r>
            <a:r>
              <a:rPr lang="cs-CZ" sz="2600" dirty="0" smtClean="0"/>
              <a:t> nazván kráter na Měsíci, nejdelší kanál světa, města, ulice, vodka, čaj </a:t>
            </a:r>
          </a:p>
          <a:p>
            <a:r>
              <a:rPr lang="cs-CZ" sz="2600" dirty="0" smtClean="0"/>
              <a:t>dosazoval blízké osoby do vysokých pozic</a:t>
            </a:r>
          </a:p>
          <a:p>
            <a:r>
              <a:rPr lang="cs-CZ" sz="2600" dirty="0" smtClean="0"/>
              <a:t>absurdní reformy, nařízení, zákony</a:t>
            </a:r>
          </a:p>
          <a:p>
            <a:endParaRPr lang="cs-CZ" sz="2600" dirty="0"/>
          </a:p>
        </p:txBody>
      </p:sp>
      <p:pic>
        <p:nvPicPr>
          <p:cNvPr id="4" name="Obrázek 3" descr="stažený soub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212976"/>
            <a:ext cx="2016224" cy="299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cs-CZ" b="1" dirty="0" err="1"/>
              <a:t>Gurbanguli</a:t>
            </a:r>
            <a:r>
              <a:rPr lang="cs-CZ" b="1" dirty="0"/>
              <a:t> </a:t>
            </a:r>
            <a:r>
              <a:rPr lang="cs-CZ" b="1" dirty="0" err="1"/>
              <a:t>Berdymuchamedov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1844824"/>
            <a:ext cx="4038600" cy="4525963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rezidentem od roku 2006, </a:t>
            </a:r>
            <a:r>
              <a:rPr lang="cs-CZ" dirty="0"/>
              <a:t>liberalizace režimu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započal odbožštění </a:t>
            </a:r>
            <a:r>
              <a:rPr lang="cs-CZ" dirty="0" err="1" smtClean="0"/>
              <a:t>Turkmenbašiho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o</a:t>
            </a:r>
            <a:r>
              <a:rPr lang="cs-CZ" dirty="0" smtClean="0"/>
              <a:t>bnovil vyplácení penzí, zrušil zákaz zlatých zubů, povolil studium VŠ – kde umožnil vyučování v ruštině, zavázal se k volnému přístupu na internet, přistupuje k propouštění politických vězňů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988840"/>
            <a:ext cx="4038600" cy="4525963"/>
          </a:xfrm>
        </p:spPr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stavní změna z roku 2008, ruší nejvyšší státní orgán a rozšiřuje okruh prezidentských pravomocí</a:t>
            </a:r>
          </a:p>
          <a:p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achovává totalitní systém vládnutí, navzdory slibům</a:t>
            </a:r>
          </a:p>
          <a:p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93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cs-CZ" dirty="0" smtClean="0"/>
              <a:t>  </a:t>
            </a:r>
            <a:r>
              <a:rPr lang="cs-CZ" b="1" dirty="0" err="1" smtClean="0"/>
              <a:t>Gurbanguli</a:t>
            </a:r>
            <a:r>
              <a:rPr lang="cs-CZ" b="1" dirty="0" smtClean="0"/>
              <a:t> </a:t>
            </a:r>
            <a:r>
              <a:rPr lang="cs-CZ" b="1" dirty="0" err="1"/>
              <a:t>Berdymuchamedov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00837"/>
            <a:ext cx="4182616" cy="2791441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Putin má konkurenci. Vládce Turkmenistánu je podobný </a:t>
            </a:r>
            <a:r>
              <a:rPr lang="cs-CZ" dirty="0" smtClean="0"/>
              <a:t>'všeuměl‚</a:t>
            </a:r>
          </a:p>
          <a:p>
            <a:r>
              <a:rPr lang="cs-CZ" dirty="0"/>
              <a:t>v</a:t>
            </a:r>
            <a:r>
              <a:rPr lang="cs-CZ" dirty="0" smtClean="0"/>
              <a:t> TV – jak odoperoval nádor, letěl v nadzvukové stíhačce, vyhrál jezdecký závod o 11 milionů dolarů</a:t>
            </a:r>
          </a:p>
          <a:p>
            <a:r>
              <a:rPr lang="cs-CZ" dirty="0" smtClean="0"/>
              <a:t>nakázal </a:t>
            </a:r>
            <a:r>
              <a:rPr lang="cs-CZ" dirty="0"/>
              <a:t>všem státním úředníkům a středoškolákům, aby povinně každý </a:t>
            </a:r>
            <a:r>
              <a:rPr lang="cs-CZ" dirty="0" smtClean="0"/>
              <a:t>víkend docházeli </a:t>
            </a:r>
            <a:r>
              <a:rPr lang="cs-CZ" dirty="0"/>
              <a:t>na závody v parkurovém </a:t>
            </a:r>
            <a:r>
              <a:rPr lang="cs-CZ" dirty="0" smtClean="0"/>
              <a:t>skákání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99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Gurbanguli</a:t>
            </a:r>
            <a:r>
              <a:rPr lang="cs-CZ" b="1" dirty="0"/>
              <a:t> </a:t>
            </a:r>
            <a:r>
              <a:rPr lang="cs-CZ" b="1" dirty="0" err="1"/>
              <a:t>Berdymuchamedov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721" y="2564904"/>
            <a:ext cx="6305654" cy="3523159"/>
          </a:xfrm>
        </p:spPr>
      </p:pic>
    </p:spTree>
    <p:extLst>
      <p:ext uri="{BB962C8B-B14F-4D97-AF65-F5344CB8AC3E}">
        <p14:creationId xmlns:p14="http://schemas.microsoft.com/office/powerpoint/2010/main" val="6436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 err="1"/>
              <a:t>Inha</a:t>
            </a:r>
            <a:r>
              <a:rPr lang="cs-CZ" b="1" dirty="0"/>
              <a:t> </a:t>
            </a:r>
            <a:r>
              <a:rPr lang="cs-CZ" b="1" dirty="0" err="1"/>
              <a:t>Babakova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26.6. 1967, </a:t>
            </a:r>
            <a:r>
              <a:rPr lang="en-US" dirty="0" err="1" smtClean="0"/>
              <a:t>Ašchabad</a:t>
            </a:r>
            <a:r>
              <a:rPr lang="en-US" dirty="0"/>
              <a:t> </a:t>
            </a:r>
            <a:r>
              <a:rPr lang="en-US" dirty="0" err="1"/>
              <a:t>Turkmenská</a:t>
            </a:r>
            <a:r>
              <a:rPr lang="en-US" dirty="0"/>
              <a:t> </a:t>
            </a:r>
            <a:r>
              <a:rPr lang="en-US" dirty="0" smtClean="0"/>
              <a:t>SSR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kokanka do výšky</a:t>
            </a:r>
          </a:p>
          <a:p>
            <a:r>
              <a:rPr lang="en-US" dirty="0" err="1" smtClean="0"/>
              <a:t>bývalá</a:t>
            </a:r>
            <a:r>
              <a:rPr lang="en-US" dirty="0"/>
              <a:t> </a:t>
            </a:r>
            <a:r>
              <a:rPr lang="en-US" dirty="0" err="1"/>
              <a:t>sovětská</a:t>
            </a:r>
            <a:r>
              <a:rPr lang="en-US" dirty="0"/>
              <a:t> a </a:t>
            </a:r>
            <a:r>
              <a:rPr lang="en-US" dirty="0" err="1"/>
              <a:t>později</a:t>
            </a:r>
            <a:r>
              <a:rPr lang="en-US" dirty="0"/>
              <a:t> </a:t>
            </a:r>
            <a:r>
              <a:rPr lang="en-US" dirty="0" err="1"/>
              <a:t>ukrajinská</a:t>
            </a:r>
            <a:r>
              <a:rPr lang="en-US" dirty="0"/>
              <a:t> </a:t>
            </a:r>
            <a:r>
              <a:rPr lang="en-US" dirty="0" err="1" smtClean="0"/>
              <a:t>atletka</a:t>
            </a:r>
            <a:endParaRPr lang="cs-CZ" dirty="0" smtClean="0"/>
          </a:p>
          <a:p>
            <a:r>
              <a:rPr lang="cs-CZ" dirty="0" err="1"/>
              <a:t>t</a:t>
            </a:r>
            <a:r>
              <a:rPr lang="en-US" dirty="0" err="1" smtClean="0"/>
              <a:t>řikrát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kvalifikovala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letní</a:t>
            </a:r>
            <a:r>
              <a:rPr lang="en-US" dirty="0"/>
              <a:t> </a:t>
            </a:r>
            <a:r>
              <a:rPr lang="en-US" dirty="0" err="1"/>
              <a:t>olympijské</a:t>
            </a:r>
            <a:r>
              <a:rPr lang="en-US" dirty="0"/>
              <a:t> </a:t>
            </a:r>
            <a:r>
              <a:rPr lang="en-US" dirty="0" err="1"/>
              <a:t>hry</a:t>
            </a:r>
            <a:r>
              <a:rPr lang="en-US" dirty="0"/>
              <a:t> a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postoupila</a:t>
            </a:r>
            <a:r>
              <a:rPr lang="en-US" dirty="0"/>
              <a:t> do </a:t>
            </a:r>
            <a:r>
              <a:rPr lang="en-US" dirty="0" err="1" smtClean="0"/>
              <a:t>finále</a:t>
            </a:r>
            <a:endParaRPr lang="cs-CZ" dirty="0" smtClean="0"/>
          </a:p>
          <a:p>
            <a:r>
              <a:rPr lang="en-US" dirty="0" smtClean="0"/>
              <a:t>1996</a:t>
            </a:r>
            <a:r>
              <a:rPr lang="en-US" dirty="0"/>
              <a:t> </a:t>
            </a:r>
            <a:r>
              <a:rPr lang="en-US" dirty="0" err="1"/>
              <a:t>vybojovala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olympiádě</a:t>
            </a:r>
            <a:r>
              <a:rPr lang="en-US" dirty="0"/>
              <a:t> v </a:t>
            </a:r>
            <a:r>
              <a:rPr lang="en-US" dirty="0" err="1"/>
              <a:t>Atlantě</a:t>
            </a:r>
            <a:r>
              <a:rPr lang="en-US" dirty="0"/>
              <a:t> </a:t>
            </a:r>
            <a:r>
              <a:rPr lang="en-US" dirty="0" err="1"/>
              <a:t>výkonem</a:t>
            </a:r>
            <a:r>
              <a:rPr lang="en-US" dirty="0"/>
              <a:t> 201 cm </a:t>
            </a:r>
            <a:r>
              <a:rPr lang="en-US" dirty="0" err="1"/>
              <a:t>bronzovou</a:t>
            </a:r>
            <a:r>
              <a:rPr lang="en-US" dirty="0"/>
              <a:t> </a:t>
            </a:r>
            <a:r>
              <a:rPr lang="en-US" dirty="0" err="1"/>
              <a:t>medaili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3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Julča\Desktop\Babak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09833"/>
            <a:ext cx="4106768" cy="359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Julča\Desktop\babakova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56992"/>
            <a:ext cx="2300089" cy="308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69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Uzbekistán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924944"/>
            <a:ext cx="3543827" cy="23582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73832"/>
          </a:xfrm>
        </p:spPr>
        <p:txBody>
          <a:bodyPr/>
          <a:lstStyle/>
          <a:p>
            <a:pPr algn="ctr"/>
            <a:r>
              <a:rPr lang="cs-CZ" b="1" dirty="0" err="1" smtClean="0"/>
              <a:t>Alíšer</a:t>
            </a:r>
            <a:r>
              <a:rPr lang="cs-CZ" b="1" dirty="0" smtClean="0"/>
              <a:t> </a:t>
            </a:r>
            <a:r>
              <a:rPr lang="cs-CZ" b="1" dirty="0" err="1" smtClean="0"/>
              <a:t>Navoí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5760640" cy="468052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9. 2. 1441 - 3. 1. 1501</a:t>
            </a:r>
          </a:p>
          <a:p>
            <a:r>
              <a:rPr lang="cs-CZ" sz="2600" dirty="0" smtClean="0"/>
              <a:t>básník a politik, jenž jako první přinesl ideály humanismu</a:t>
            </a:r>
          </a:p>
          <a:p>
            <a:r>
              <a:rPr lang="cs-CZ" sz="2600" dirty="0" smtClean="0"/>
              <a:t>nažil se prosadit potřebu péče o blaho lidu a úcty k člověk</a:t>
            </a:r>
          </a:p>
          <a:p>
            <a:r>
              <a:rPr lang="cs-CZ" sz="2600" dirty="0" smtClean="0"/>
              <a:t>podporoval pronikání vědy do literatury a zdůrazňoval národní tvorbu a uměleckou rovnocennost </a:t>
            </a:r>
            <a:r>
              <a:rPr lang="cs-CZ" sz="2600" dirty="0" err="1" smtClean="0"/>
              <a:t>starouzbečtiny</a:t>
            </a:r>
            <a:r>
              <a:rPr lang="cs-CZ" sz="2600" dirty="0" smtClean="0"/>
              <a:t> s </a:t>
            </a:r>
            <a:r>
              <a:rPr lang="cs-CZ" sz="2600" dirty="0" err="1" smtClean="0"/>
              <a:t>peštinou</a:t>
            </a:r>
            <a:endParaRPr lang="cs-CZ" sz="2600" dirty="0" smtClean="0"/>
          </a:p>
          <a:p>
            <a:r>
              <a:rPr lang="cs-CZ" sz="2600" dirty="0" smtClean="0"/>
              <a:t>Život </a:t>
            </a:r>
            <a:r>
              <a:rPr lang="cs-CZ" sz="2600" dirty="0" err="1" smtClean="0"/>
              <a:t>Alíšera</a:t>
            </a:r>
            <a:r>
              <a:rPr lang="cs-CZ" sz="2600" dirty="0" smtClean="0"/>
              <a:t> </a:t>
            </a:r>
            <a:r>
              <a:rPr lang="cs-CZ" sz="2600" dirty="0" err="1" smtClean="0"/>
              <a:t>Novoía</a:t>
            </a:r>
            <a:r>
              <a:rPr lang="cs-CZ" sz="2600" dirty="0" smtClean="0"/>
              <a:t> se stal námětem prvního uzbeckého filmu Básník a vladař</a:t>
            </a:r>
            <a:endParaRPr lang="cs-CZ" sz="2600" dirty="0"/>
          </a:p>
        </p:txBody>
      </p:sp>
      <p:pic>
        <p:nvPicPr>
          <p:cNvPr id="4" name="Obrázek 3" descr="2a9eb56e2039986eda4b6ec410e27b6a.media.177x2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276872"/>
            <a:ext cx="2304256" cy="3684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/>
          <a:lstStyle/>
          <a:p>
            <a:pPr algn="ctr"/>
            <a:r>
              <a:rPr lang="cs-CZ" b="1" dirty="0" err="1" smtClean="0"/>
              <a:t>Islam</a:t>
            </a:r>
            <a:r>
              <a:rPr lang="cs-CZ" b="1" dirty="0" smtClean="0"/>
              <a:t> </a:t>
            </a:r>
            <a:r>
              <a:rPr lang="cs-CZ" b="1" dirty="0" err="1" smtClean="0"/>
              <a:t>Karimov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1700808"/>
            <a:ext cx="4038600" cy="4525963"/>
          </a:xfrm>
        </p:spPr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d roku 1991 prezidentem, tehdy vyhrál v prvních a zatím posledních svobodných volbách</a:t>
            </a:r>
          </a:p>
          <a:p>
            <a:r>
              <a:rPr lang="cs-CZ" dirty="0" smtClean="0"/>
              <a:t>kritizován za vysokou korupci, nepotismus, nedodržování lidských práv, mučení lidí, cenzuru</a:t>
            </a:r>
          </a:p>
          <a:p>
            <a:r>
              <a:rPr lang="cs-CZ" dirty="0" smtClean="0"/>
              <a:t>považován za jednoho z nejhorších současných diktátorů</a:t>
            </a:r>
          </a:p>
          <a:p>
            <a:r>
              <a:rPr lang="cs-CZ" dirty="0"/>
              <a:t>v roce 2005 nasadil obrněné transportéry na demonstranty ve městě </a:t>
            </a:r>
            <a:r>
              <a:rPr lang="cs-CZ" dirty="0" err="1"/>
              <a:t>Andižan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924944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345869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Michael </a:t>
            </a:r>
            <a:r>
              <a:rPr lang="en-US" b="1" dirty="0" err="1"/>
              <a:t>Kolganov</a:t>
            </a:r>
            <a:r>
              <a:rPr lang="en-US" dirty="0"/>
              <a:t> 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24. 10. 1974, Taškent, Uzbecká SSR</a:t>
            </a:r>
          </a:p>
          <a:p>
            <a:r>
              <a:rPr lang="cs-CZ" dirty="0" err="1" smtClean="0"/>
              <a:t>Izraeleský</a:t>
            </a:r>
            <a:r>
              <a:rPr lang="cs-CZ" dirty="0" smtClean="0"/>
              <a:t> rychlostní kanoista</a:t>
            </a:r>
          </a:p>
          <a:p>
            <a:r>
              <a:rPr lang="cs-CZ" dirty="0" smtClean="0"/>
              <a:t>3x účast na letních olympijských hrách</a:t>
            </a:r>
          </a:p>
          <a:p>
            <a:r>
              <a:rPr lang="cs-CZ" dirty="0" smtClean="0"/>
              <a:t>Peking- izraelský vlajkonoš</a:t>
            </a:r>
          </a:p>
          <a:p>
            <a:pPr marL="109728" indent="0">
              <a:buNone/>
            </a:pPr>
            <a:endParaRPr lang="cs-CZ" dirty="0" smtClean="0"/>
          </a:p>
          <a:p>
            <a:endParaRPr lang="en-US" dirty="0"/>
          </a:p>
        </p:txBody>
      </p:sp>
      <p:pic>
        <p:nvPicPr>
          <p:cNvPr id="1026" name="Picture 2" descr="C:\Users\Julča\Desktop\kolgan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55868"/>
            <a:ext cx="2016224" cy="2596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50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 smtClean="0"/>
              <a:t>Abaj</a:t>
            </a:r>
            <a:r>
              <a:rPr lang="cs-CZ" b="1" dirty="0" smtClean="0"/>
              <a:t> </a:t>
            </a:r>
            <a:r>
              <a:rPr lang="cs-CZ" b="1" dirty="0" err="1" smtClean="0"/>
              <a:t>Kunanbajev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5338936" cy="4657704"/>
          </a:xfrm>
        </p:spPr>
        <p:txBody>
          <a:bodyPr>
            <a:normAutofit/>
          </a:bodyPr>
          <a:lstStyle/>
          <a:p>
            <a:r>
              <a:rPr lang="cs-CZ" sz="2600" dirty="0" smtClean="0"/>
              <a:t>10.5.1845 – 6. 7. 1904</a:t>
            </a:r>
          </a:p>
          <a:p>
            <a:r>
              <a:rPr lang="cs-CZ" sz="2600" dirty="0" smtClean="0"/>
              <a:t>básník, filozof, hudební skladatel, myslitel</a:t>
            </a:r>
          </a:p>
          <a:p>
            <a:r>
              <a:rPr lang="cs-CZ" sz="2600" dirty="0" smtClean="0"/>
              <a:t>reformátor kultury v duchu sblížení s ruskou a evropskou kulturou na základě osvíceného liberálního islámu</a:t>
            </a:r>
          </a:p>
          <a:p>
            <a:r>
              <a:rPr lang="cs-CZ" sz="2600" dirty="0" smtClean="0"/>
              <a:t>170 básní, 56 překladů, 20 skladeb</a:t>
            </a:r>
          </a:p>
          <a:p>
            <a:r>
              <a:rPr lang="cs-CZ" sz="2400" dirty="0" smtClean="0"/>
              <a:t>Čtyřicet rozjímání o životě a lidech</a:t>
            </a:r>
            <a:endParaRPr lang="cs-CZ" sz="2600" dirty="0"/>
          </a:p>
        </p:txBody>
      </p:sp>
      <p:pic>
        <p:nvPicPr>
          <p:cNvPr id="4" name="Obrázek 3" descr="AbaiPain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492896"/>
            <a:ext cx="2628563" cy="3495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73832"/>
          </a:xfrm>
        </p:spPr>
        <p:txBody>
          <a:bodyPr/>
          <a:lstStyle/>
          <a:p>
            <a:pPr algn="ctr"/>
            <a:r>
              <a:rPr lang="cs-CZ" sz="3200" b="1" dirty="0" smtClean="0"/>
              <a:t>Zdroje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17744"/>
          </a:xfrm>
        </p:spPr>
        <p:txBody>
          <a:bodyPr>
            <a:normAutofit/>
          </a:bodyPr>
          <a:lstStyle/>
          <a:p>
            <a:r>
              <a:rPr lang="cs-CZ" sz="1000" dirty="0" err="1" smtClean="0"/>
              <a:t>mzv</a:t>
            </a:r>
            <a:r>
              <a:rPr lang="cs-CZ" sz="1000" dirty="0" smtClean="0"/>
              <a:t> </a:t>
            </a:r>
            <a:r>
              <a:rPr lang="cs-CZ" sz="1000" dirty="0"/>
              <a:t>[on-line]. [cit. </a:t>
            </a:r>
            <a:r>
              <a:rPr lang="cs-CZ" sz="1000" dirty="0" smtClean="0"/>
              <a:t>2014-03-11]. </a:t>
            </a:r>
            <a:r>
              <a:rPr lang="cs-CZ" sz="1000" dirty="0"/>
              <a:t>Dostupné </a:t>
            </a:r>
            <a:r>
              <a:rPr lang="cs-CZ" sz="1000" dirty="0" smtClean="0"/>
              <a:t>z &lt;http</a:t>
            </a:r>
            <a:r>
              <a:rPr lang="cs-CZ" sz="1000" dirty="0"/>
              <a:t>://www.mzv.cz/</a:t>
            </a:r>
            <a:r>
              <a:rPr lang="cs-CZ" sz="1000" dirty="0" err="1"/>
              <a:t>jnp</a:t>
            </a:r>
            <a:r>
              <a:rPr lang="cs-CZ" sz="1000" dirty="0"/>
              <a:t>/</a:t>
            </a:r>
            <a:r>
              <a:rPr lang="cs-CZ" sz="1000" dirty="0" err="1"/>
              <a:t>cz</a:t>
            </a:r>
            <a:r>
              <a:rPr lang="cs-CZ" sz="1000" dirty="0"/>
              <a:t>/</a:t>
            </a:r>
            <a:r>
              <a:rPr lang="cs-CZ" sz="1000" dirty="0" err="1"/>
              <a:t>encyklopedie_statu</a:t>
            </a:r>
            <a:r>
              <a:rPr lang="cs-CZ" sz="1000" dirty="0"/>
              <a:t>/</a:t>
            </a:r>
            <a:r>
              <a:rPr lang="cs-CZ" sz="1000" dirty="0" err="1"/>
              <a:t>asie</a:t>
            </a:r>
            <a:r>
              <a:rPr lang="cs-CZ" sz="1000" dirty="0"/>
              <a:t>/</a:t>
            </a:r>
            <a:r>
              <a:rPr lang="cs-CZ" sz="1000" dirty="0" err="1"/>
              <a:t>kazachstan</a:t>
            </a:r>
            <a:r>
              <a:rPr lang="cs-CZ" sz="1000" dirty="0"/>
              <a:t>/politika/vnitropoliticka_charakteristika.html&gt; </a:t>
            </a:r>
            <a:endParaRPr lang="cs-CZ" sz="1000" dirty="0" smtClean="0"/>
          </a:p>
          <a:p>
            <a:r>
              <a:rPr lang="cs-CZ" sz="1000" dirty="0" err="1" smtClean="0"/>
              <a:t>ceskapozice</a:t>
            </a:r>
            <a:r>
              <a:rPr lang="cs-CZ" sz="1000" dirty="0" smtClean="0"/>
              <a:t> </a:t>
            </a:r>
            <a:r>
              <a:rPr lang="cs-CZ" sz="1000" dirty="0"/>
              <a:t>[on-line]. [cit. 2014-03-11]. Dostupné z &lt;http://www.ceskapozice.cz/</a:t>
            </a:r>
            <a:r>
              <a:rPr lang="cs-CZ" sz="1000" dirty="0" err="1"/>
              <a:t>zahranici</a:t>
            </a:r>
            <a:r>
              <a:rPr lang="cs-CZ" sz="1000" dirty="0"/>
              <a:t>/</a:t>
            </a:r>
            <a:r>
              <a:rPr lang="cs-CZ" sz="1000" dirty="0" err="1"/>
              <a:t>svetove-udalosti</a:t>
            </a:r>
            <a:r>
              <a:rPr lang="cs-CZ" sz="1000" dirty="0"/>
              <a:t>/v-</a:t>
            </a:r>
            <a:r>
              <a:rPr lang="cs-CZ" sz="1000" dirty="0" err="1"/>
              <a:t>kazachstanu</a:t>
            </a:r>
            <a:r>
              <a:rPr lang="cs-CZ" sz="1000" dirty="0"/>
              <a:t>-bude-</a:t>
            </a:r>
            <a:r>
              <a:rPr lang="cs-CZ" sz="1000" dirty="0" err="1"/>
              <a:t>mozna</a:t>
            </a:r>
            <a:r>
              <a:rPr lang="cs-CZ" sz="1000" dirty="0"/>
              <a:t>-zavedena-%E2%80%9Enazarbajevoveda%E2%80%9C&gt; </a:t>
            </a:r>
            <a:endParaRPr lang="cs-CZ" sz="1000" dirty="0" smtClean="0"/>
          </a:p>
          <a:p>
            <a:r>
              <a:rPr lang="cs-CZ" sz="1000" dirty="0" err="1" smtClean="0"/>
              <a:t>aktualne</a:t>
            </a:r>
            <a:r>
              <a:rPr lang="cs-CZ" sz="1000" dirty="0" smtClean="0"/>
              <a:t> </a:t>
            </a:r>
            <a:r>
              <a:rPr lang="cs-CZ" sz="1000" dirty="0"/>
              <a:t>[on-line]. [cit. 2014-03-11]. Dostupné z &lt;http://zpravy.aktualne.cz/</a:t>
            </a:r>
            <a:r>
              <a:rPr lang="cs-CZ" sz="1000" dirty="0" err="1"/>
              <a:t>zahranici</a:t>
            </a:r>
            <a:r>
              <a:rPr lang="cs-CZ" sz="1000" dirty="0"/>
              <a:t>/</a:t>
            </a:r>
            <a:r>
              <a:rPr lang="cs-CZ" sz="1000" dirty="0" err="1"/>
              <a:t>kazachstan</a:t>
            </a:r>
            <a:r>
              <a:rPr lang="cs-CZ" sz="1000" dirty="0"/>
              <a:t>-</a:t>
            </a:r>
            <a:r>
              <a:rPr lang="cs-CZ" sz="1000" dirty="0" err="1"/>
              <a:t>ma</a:t>
            </a:r>
            <a:r>
              <a:rPr lang="cs-CZ" sz="1000" dirty="0"/>
              <a:t>-</a:t>
            </a:r>
            <a:r>
              <a:rPr lang="cs-CZ" sz="1000" dirty="0" err="1"/>
              <a:t>vyjimecny</a:t>
            </a:r>
            <a:r>
              <a:rPr lang="cs-CZ" sz="1000" dirty="0"/>
              <a:t>-stav-policie-</a:t>
            </a:r>
            <a:r>
              <a:rPr lang="cs-CZ" sz="1000" dirty="0" err="1"/>
              <a:t>strilela</a:t>
            </a:r>
            <a:r>
              <a:rPr lang="cs-CZ" sz="1000" dirty="0"/>
              <a:t>-do-lidi/r~i:article:725802/&gt; </a:t>
            </a:r>
            <a:endParaRPr lang="cs-CZ" sz="1000" dirty="0" smtClean="0"/>
          </a:p>
          <a:p>
            <a:r>
              <a:rPr lang="cs-CZ" sz="1000" dirty="0" err="1" smtClean="0"/>
              <a:t>hks</a:t>
            </a:r>
            <a:r>
              <a:rPr lang="cs-CZ" sz="1000" dirty="0" smtClean="0"/>
              <a:t> </a:t>
            </a:r>
            <a:r>
              <a:rPr lang="cs-CZ" sz="1000" dirty="0"/>
              <a:t>[on-line]. [cit. </a:t>
            </a:r>
            <a:r>
              <a:rPr lang="cs-CZ" sz="1000" dirty="0" smtClean="0"/>
              <a:t>2014-03-14]. </a:t>
            </a:r>
            <a:r>
              <a:rPr lang="cs-CZ" sz="1000" dirty="0"/>
              <a:t>Dostupné z &lt;www.hks.re/wiki/</a:t>
            </a:r>
            <a:r>
              <a:rPr lang="cs-CZ" sz="1000" dirty="0" err="1"/>
              <a:t>revoluce_v_kyrgyzstanu</a:t>
            </a:r>
            <a:r>
              <a:rPr lang="cs-CZ" sz="1000" dirty="0"/>
              <a:t>&gt; </a:t>
            </a:r>
            <a:endParaRPr lang="cs-CZ" sz="1000" dirty="0" smtClean="0"/>
          </a:p>
          <a:p>
            <a:r>
              <a:rPr lang="cs-CZ" sz="1000" dirty="0" err="1" smtClean="0"/>
              <a:t>idnes</a:t>
            </a:r>
            <a:r>
              <a:rPr lang="cs-CZ" sz="1000" dirty="0" smtClean="0"/>
              <a:t> </a:t>
            </a:r>
            <a:r>
              <a:rPr lang="cs-CZ" sz="1000" dirty="0"/>
              <a:t>[on-line]. [cit. 2014-03-14]. Dostupné z &lt;http://zpravy.idnes.cz/vladce-turkmenistanu-se-potvrdil-ve-funkci-zapad-mlci-kvuli-plynu-105-/</a:t>
            </a:r>
            <a:r>
              <a:rPr lang="cs-CZ" sz="1000" dirty="0" err="1"/>
              <a:t>zahranicni.aspx?c</a:t>
            </a:r>
            <a:r>
              <a:rPr lang="cs-CZ" sz="1000" dirty="0"/>
              <a:t>=A120213_102240_zahranicni_aha&gt; </a:t>
            </a:r>
            <a:endParaRPr lang="cs-CZ" sz="1000" dirty="0" smtClean="0"/>
          </a:p>
          <a:p>
            <a:r>
              <a:rPr lang="cs-CZ" sz="1000" dirty="0" err="1" smtClean="0"/>
              <a:t>mzv</a:t>
            </a:r>
            <a:r>
              <a:rPr lang="cs-CZ" sz="1000" dirty="0" smtClean="0"/>
              <a:t> </a:t>
            </a:r>
            <a:r>
              <a:rPr lang="cs-CZ" sz="1000" dirty="0"/>
              <a:t>[on-line]. [cit. 2014-03-14]. Dostupné z &lt;http://www.mzv.cz/</a:t>
            </a:r>
            <a:r>
              <a:rPr lang="cs-CZ" sz="1000" dirty="0" err="1"/>
              <a:t>jnp</a:t>
            </a:r>
            <a:r>
              <a:rPr lang="cs-CZ" sz="1000" dirty="0"/>
              <a:t>/</a:t>
            </a:r>
            <a:r>
              <a:rPr lang="cs-CZ" sz="1000" dirty="0" err="1"/>
              <a:t>cz</a:t>
            </a:r>
            <a:r>
              <a:rPr lang="cs-CZ" sz="1000" dirty="0"/>
              <a:t>/</a:t>
            </a:r>
            <a:r>
              <a:rPr lang="cs-CZ" sz="1000" dirty="0" err="1"/>
              <a:t>encyklopedie_statu</a:t>
            </a:r>
            <a:r>
              <a:rPr lang="cs-CZ" sz="1000" dirty="0"/>
              <a:t>/</a:t>
            </a:r>
            <a:r>
              <a:rPr lang="cs-CZ" sz="1000" dirty="0" err="1"/>
              <a:t>asie</a:t>
            </a:r>
            <a:r>
              <a:rPr lang="cs-CZ" sz="1000" dirty="0"/>
              <a:t>/</a:t>
            </a:r>
            <a:r>
              <a:rPr lang="cs-CZ" sz="1000" dirty="0" err="1"/>
              <a:t>turkmenistan</a:t>
            </a:r>
            <a:r>
              <a:rPr lang="cs-CZ" sz="1000" dirty="0"/>
              <a:t>/politika/vnitropoliticka_charakteristika.html&gt; </a:t>
            </a:r>
          </a:p>
          <a:p>
            <a:r>
              <a:rPr lang="cs-CZ" sz="1000" dirty="0"/>
              <a:t>l</a:t>
            </a:r>
            <a:r>
              <a:rPr lang="cs-CZ" sz="1000" dirty="0" smtClean="0"/>
              <a:t>idovky [on-line</a:t>
            </a:r>
            <a:r>
              <a:rPr lang="cs-CZ" sz="1000" dirty="0"/>
              <a:t>]. [cit. 2014-03-11]. Dostupné z &lt;http://www.lidovky.cz/putin-ma-konkurenci-vladce-turkmenistanu-je-podobny-vseumel-p57-/</a:t>
            </a:r>
            <a:r>
              <a:rPr lang="cs-CZ" sz="1000" dirty="0" err="1"/>
              <a:t>zpravy-svet.aspx?c</a:t>
            </a:r>
            <a:r>
              <a:rPr lang="cs-CZ" sz="1000" dirty="0"/>
              <a:t>=A130430_161550_ln_zahranici_jv&gt; </a:t>
            </a:r>
            <a:endParaRPr lang="cs-CZ" sz="1000" dirty="0" smtClean="0"/>
          </a:p>
          <a:p>
            <a:r>
              <a:rPr lang="cs-CZ" sz="1000" dirty="0" smtClean="0"/>
              <a:t>ihned </a:t>
            </a:r>
            <a:r>
              <a:rPr lang="cs-CZ" sz="1000" dirty="0"/>
              <a:t>[on-line]. [cit. 2014-03-14]. Dostupné z &lt;http://zpravy.ihned.cz/c1-61641170-zeman-prijme-uzbeckeho-diktatora&gt; </a:t>
            </a:r>
            <a:endParaRPr lang="cs-CZ" sz="1000" dirty="0" smtClean="0"/>
          </a:p>
          <a:p>
            <a:r>
              <a:rPr lang="cs-CZ" sz="1000" dirty="0" err="1" smtClean="0"/>
              <a:t>Iliteratura</a:t>
            </a:r>
            <a:r>
              <a:rPr lang="cs-CZ" sz="1000" dirty="0" smtClean="0"/>
              <a:t> [on-line]. [cit. 2014-03-14]. Dostupné z &lt;http://www.</a:t>
            </a:r>
            <a:r>
              <a:rPr lang="cs-CZ" sz="1000" dirty="0" err="1" smtClean="0"/>
              <a:t>iliteratura.cz</a:t>
            </a:r>
            <a:r>
              <a:rPr lang="cs-CZ" sz="1000" dirty="0" smtClean="0"/>
              <a:t>/</a:t>
            </a:r>
            <a:r>
              <a:rPr lang="cs-CZ" sz="1000" dirty="0" err="1" smtClean="0"/>
              <a:t>Clanek</a:t>
            </a:r>
            <a:r>
              <a:rPr lang="cs-CZ" sz="1000" dirty="0" smtClean="0"/>
              <a:t>/21619/</a:t>
            </a:r>
            <a:r>
              <a:rPr lang="cs-CZ" sz="1000" dirty="0" err="1" smtClean="0"/>
              <a:t>ajtmatov</a:t>
            </a:r>
            <a:r>
              <a:rPr lang="cs-CZ" sz="1000" dirty="0" smtClean="0"/>
              <a:t>-</a:t>
            </a:r>
            <a:r>
              <a:rPr lang="cs-CZ" sz="1000" dirty="0" err="1" smtClean="0"/>
              <a:t>cingiz</a:t>
            </a:r>
            <a:r>
              <a:rPr lang="cs-CZ" sz="1000" dirty="0" smtClean="0"/>
              <a:t>-profil-</a:t>
            </a:r>
            <a:r>
              <a:rPr lang="cs-CZ" sz="1000" dirty="0" err="1" smtClean="0"/>
              <a:t>autorav</a:t>
            </a:r>
            <a:r>
              <a:rPr lang="cs-CZ" sz="1000" dirty="0" smtClean="0"/>
              <a:t>&gt;</a:t>
            </a:r>
          </a:p>
          <a:p>
            <a:r>
              <a:rPr lang="cs-CZ" sz="1000" dirty="0" err="1" smtClean="0"/>
              <a:t>cesky</a:t>
            </a:r>
            <a:r>
              <a:rPr lang="cs-CZ" sz="1000" dirty="0" smtClean="0"/>
              <a:t>-jazyk [on-line]. [cit. 2014-03-14]. Dostupné z  &lt;http://www.</a:t>
            </a:r>
            <a:r>
              <a:rPr lang="cs-CZ" sz="1000" dirty="0" err="1" smtClean="0"/>
              <a:t>cesky</a:t>
            </a:r>
            <a:r>
              <a:rPr lang="cs-CZ" sz="1000" dirty="0" smtClean="0"/>
              <a:t>-jazyk.</a:t>
            </a:r>
            <a:r>
              <a:rPr lang="cs-CZ" sz="1000" dirty="0" err="1" smtClean="0"/>
              <a:t>cz</a:t>
            </a:r>
            <a:r>
              <a:rPr lang="cs-CZ" sz="1000" dirty="0" smtClean="0"/>
              <a:t>/</a:t>
            </a:r>
            <a:r>
              <a:rPr lang="cs-CZ" sz="1000" dirty="0" err="1" smtClean="0"/>
              <a:t>zivotopisy</a:t>
            </a:r>
            <a:r>
              <a:rPr lang="cs-CZ" sz="1000" dirty="0" smtClean="0"/>
              <a:t>/</a:t>
            </a:r>
            <a:r>
              <a:rPr lang="cs-CZ" sz="1000" dirty="0" err="1" smtClean="0"/>
              <a:t>cingiz</a:t>
            </a:r>
            <a:r>
              <a:rPr lang="cs-CZ" sz="1000" dirty="0" smtClean="0"/>
              <a:t>-</a:t>
            </a:r>
            <a:r>
              <a:rPr lang="cs-CZ" sz="1000" dirty="0" err="1" smtClean="0"/>
              <a:t>ajtmatov.html</a:t>
            </a:r>
            <a:r>
              <a:rPr lang="cs-CZ" sz="1000" dirty="0" smtClean="0"/>
              <a:t>&gt;</a:t>
            </a:r>
          </a:p>
          <a:p>
            <a:r>
              <a:rPr lang="cs-CZ" sz="1000" dirty="0" err="1" smtClean="0"/>
              <a:t>infoglobe</a:t>
            </a:r>
            <a:r>
              <a:rPr lang="cs-CZ" sz="1000" dirty="0" smtClean="0"/>
              <a:t>[on-line]. [cit. 2014-03-14]. Dostupné z &lt;http://www.</a:t>
            </a:r>
            <a:r>
              <a:rPr lang="cs-CZ" sz="1000" dirty="0" err="1" smtClean="0"/>
              <a:t>infoglobe.cz</a:t>
            </a:r>
            <a:r>
              <a:rPr lang="cs-CZ" sz="1000" dirty="0" smtClean="0"/>
              <a:t>/cestovatelsky-</a:t>
            </a:r>
            <a:r>
              <a:rPr lang="cs-CZ" sz="1000" dirty="0" err="1" smtClean="0"/>
              <a:t>pruvodce</a:t>
            </a:r>
            <a:r>
              <a:rPr lang="cs-CZ" sz="1000" dirty="0" smtClean="0"/>
              <a:t>/</a:t>
            </a:r>
            <a:r>
              <a:rPr lang="cs-CZ" sz="1000" dirty="0" err="1" smtClean="0"/>
              <a:t>turkmenistan</a:t>
            </a:r>
            <a:r>
              <a:rPr lang="cs-CZ" sz="1000" dirty="0" smtClean="0"/>
              <a:t>-</a:t>
            </a:r>
            <a:r>
              <a:rPr lang="cs-CZ" sz="1000" dirty="0" err="1" smtClean="0"/>
              <a:t>vzhuru</a:t>
            </a:r>
            <a:r>
              <a:rPr lang="cs-CZ" sz="1000" dirty="0" smtClean="0"/>
              <a:t>-do-</a:t>
            </a:r>
            <a:r>
              <a:rPr lang="cs-CZ" sz="1000" dirty="0" err="1" smtClean="0"/>
              <a:t>stredni</a:t>
            </a:r>
            <a:r>
              <a:rPr lang="cs-CZ" sz="1000" dirty="0" smtClean="0"/>
              <a:t>-</a:t>
            </a:r>
            <a:r>
              <a:rPr lang="cs-CZ" sz="1000" dirty="0" err="1" smtClean="0"/>
              <a:t>asie</a:t>
            </a:r>
            <a:r>
              <a:rPr lang="cs-CZ" sz="1000" dirty="0" smtClean="0"/>
              <a:t>-</a:t>
            </a:r>
            <a:r>
              <a:rPr lang="cs-CZ" sz="1000" dirty="0" err="1" smtClean="0"/>
              <a:t>iv</a:t>
            </a:r>
            <a:r>
              <a:rPr lang="cs-CZ" sz="1000" dirty="0" smtClean="0"/>
              <a:t>/&gt;</a:t>
            </a:r>
          </a:p>
          <a:p>
            <a:r>
              <a:rPr lang="cs-CZ" sz="1000" dirty="0" err="1" smtClean="0"/>
              <a:t>cs.wikipedia</a:t>
            </a:r>
            <a:r>
              <a:rPr lang="cs-CZ" sz="1000" dirty="0" smtClean="0"/>
              <a:t> [on-line]. [cit. 2014-03-14]. Dostupné z &lt;http://cs.wikipedia.org/wiki/Abaj_Kunanbajev&gt;</a:t>
            </a:r>
          </a:p>
          <a:p>
            <a:r>
              <a:rPr lang="cs-CZ" sz="1000" dirty="0" err="1" smtClean="0"/>
              <a:t>hks</a:t>
            </a:r>
            <a:r>
              <a:rPr lang="cs-CZ" sz="1000" dirty="0" smtClean="0"/>
              <a:t> [on-line]. [cit. 2014-03-14]. Dostupné z  &lt;http://www.</a:t>
            </a:r>
            <a:r>
              <a:rPr lang="cs-CZ" sz="1000" dirty="0" err="1" smtClean="0"/>
              <a:t>hks.re</a:t>
            </a:r>
            <a:r>
              <a:rPr lang="cs-CZ" sz="1000" dirty="0" smtClean="0"/>
              <a:t>/</a:t>
            </a:r>
            <a:r>
              <a:rPr lang="cs-CZ" sz="1000" dirty="0" err="1" smtClean="0"/>
              <a:t>domains</a:t>
            </a:r>
            <a:r>
              <a:rPr lang="cs-CZ" sz="1000" dirty="0" smtClean="0"/>
              <a:t>/</a:t>
            </a:r>
            <a:r>
              <a:rPr lang="cs-CZ" sz="1000" dirty="0" err="1" smtClean="0"/>
              <a:t>hks.re</a:t>
            </a:r>
            <a:r>
              <a:rPr lang="cs-CZ" sz="1000" dirty="0" smtClean="0"/>
              <a:t>/wiki1/doku.</a:t>
            </a:r>
            <a:r>
              <a:rPr lang="cs-CZ" sz="1000" dirty="0" err="1" smtClean="0"/>
              <a:t>php</a:t>
            </a:r>
            <a:r>
              <a:rPr lang="cs-CZ" sz="1000" dirty="0" smtClean="0"/>
              <a:t>?id=literatura_a_</a:t>
            </a:r>
            <a:r>
              <a:rPr lang="cs-CZ" sz="1000" dirty="0" err="1" smtClean="0"/>
              <a:t>pismo</a:t>
            </a:r>
            <a:r>
              <a:rPr lang="cs-CZ" sz="1000" dirty="0" smtClean="0"/>
              <a:t>&gt;</a:t>
            </a:r>
          </a:p>
          <a:p>
            <a:r>
              <a:rPr lang="cs-CZ" sz="1000" dirty="0" err="1" smtClean="0"/>
              <a:t>fdd</a:t>
            </a:r>
            <a:endParaRPr lang="cs-CZ" sz="10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cs-CZ" sz="6600" b="1" dirty="0" smtClean="0"/>
              <a:t>KONEC</a:t>
            </a:r>
            <a:endParaRPr lang="cs-CZ" sz="6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869160"/>
            <a:ext cx="8229600" cy="76927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Děkujeme za pozornost!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Nursultan</a:t>
            </a:r>
            <a:r>
              <a:rPr lang="cs-CZ" b="1" dirty="0" smtClean="0"/>
              <a:t> </a:t>
            </a:r>
            <a:r>
              <a:rPr lang="cs-CZ" b="1" dirty="0" err="1" smtClean="0"/>
              <a:t>Abiševič</a:t>
            </a:r>
            <a:r>
              <a:rPr lang="cs-CZ" b="1" dirty="0" smtClean="0"/>
              <a:t> </a:t>
            </a:r>
            <a:r>
              <a:rPr lang="cs-CZ" b="1" dirty="0" err="1" smtClean="0"/>
              <a:t>Nazarbajev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48968"/>
            <a:ext cx="4038600" cy="232700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</a:t>
            </a:r>
            <a:r>
              <a:rPr lang="cs-CZ" dirty="0" smtClean="0"/>
              <a:t>ajemník </a:t>
            </a:r>
            <a:r>
              <a:rPr lang="cs-CZ" dirty="0"/>
              <a:t>městského výboru Leninského komunistického svazu mládeže </a:t>
            </a:r>
            <a:r>
              <a:rPr lang="cs-CZ" dirty="0" smtClean="0"/>
              <a:t>Kazachstánu (1969)</a:t>
            </a:r>
          </a:p>
          <a:p>
            <a:endParaRPr lang="cs-CZ" dirty="0"/>
          </a:p>
          <a:p>
            <a:r>
              <a:rPr lang="cs-CZ" dirty="0" smtClean="0"/>
              <a:t>1. tajemník nejvyššího sovětu (1989)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rezidentem Kazachstánu od roku 1991 (byl jediným kandidátem)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novu zvolen v dubnu 2011</a:t>
            </a:r>
          </a:p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 marL="109728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763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Nursultan</a:t>
            </a:r>
            <a:r>
              <a:rPr lang="cs-CZ" b="1" dirty="0"/>
              <a:t> </a:t>
            </a:r>
            <a:r>
              <a:rPr lang="cs-CZ" b="1" dirty="0" err="1"/>
              <a:t>Abiševič</a:t>
            </a:r>
            <a:r>
              <a:rPr lang="cs-CZ" b="1" dirty="0"/>
              <a:t> </a:t>
            </a:r>
            <a:r>
              <a:rPr lang="cs-CZ" b="1" dirty="0" err="1"/>
              <a:t>Nazarbajev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</a:t>
            </a:r>
            <a:r>
              <a:rPr lang="cs-CZ" sz="2000" dirty="0" smtClean="0"/>
              <a:t>astává </a:t>
            </a:r>
            <a:r>
              <a:rPr lang="cs-CZ" sz="2000" dirty="0"/>
              <a:t>politiku boje proti </a:t>
            </a:r>
            <a:r>
              <a:rPr lang="cs-CZ" sz="2000" dirty="0" smtClean="0"/>
              <a:t>terorismu, kritizován </a:t>
            </a:r>
            <a:r>
              <a:rPr lang="cs-CZ" sz="2000" dirty="0"/>
              <a:t>za neřešení korupce v zemi, za potlačování svobody slova a za nespravedlivé </a:t>
            </a:r>
            <a:r>
              <a:rPr lang="cs-CZ" sz="2000" dirty="0" smtClean="0"/>
              <a:t>volby</a:t>
            </a:r>
          </a:p>
          <a:p>
            <a:endParaRPr lang="cs-CZ" sz="2000" dirty="0"/>
          </a:p>
          <a:p>
            <a:r>
              <a:rPr lang="cs-CZ" sz="2000" dirty="0"/>
              <a:t>r</a:t>
            </a:r>
            <a:r>
              <a:rPr lang="cs-CZ" sz="2000" dirty="0" smtClean="0"/>
              <a:t>oku 2011 vyhlásila země výjimečný stav – nepokoje na jihozápadě země, až 70 mrtvých. </a:t>
            </a:r>
            <a:r>
              <a:rPr lang="cs-CZ" sz="2000" dirty="0"/>
              <a:t>Ministerstvo </a:t>
            </a:r>
            <a:r>
              <a:rPr lang="cs-CZ" sz="2000" dirty="0" smtClean="0"/>
              <a:t>označilo útočníky za </a:t>
            </a:r>
            <a:r>
              <a:rPr lang="cs-CZ" sz="2000" dirty="0"/>
              <a:t>provokatéry, kteří prý chtěli narušit oslavy 20. výročí nezávislosti státu.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n</a:t>
            </a:r>
            <a:r>
              <a:rPr lang="cs-CZ" sz="2000" dirty="0" smtClean="0"/>
              <a:t>auka „</a:t>
            </a:r>
            <a:r>
              <a:rPr lang="cs-CZ" sz="2000" dirty="0" err="1" smtClean="0"/>
              <a:t>Nazarbajevověda</a:t>
            </a:r>
            <a:r>
              <a:rPr lang="cs-CZ" sz="2000" dirty="0" smtClean="0"/>
              <a:t>“ – nauka, která by měla být samostatným předmětem  učebních osnov</a:t>
            </a:r>
            <a:endParaRPr lang="cs-CZ" sz="2000" dirty="0"/>
          </a:p>
          <a:p>
            <a:endParaRPr lang="cs-CZ" sz="2000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0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b="1" dirty="0" err="1"/>
              <a:t>Zulfiya</a:t>
            </a:r>
            <a:r>
              <a:rPr lang="cs-CZ" sz="4400" b="1" dirty="0"/>
              <a:t> </a:t>
            </a:r>
            <a:r>
              <a:rPr lang="cs-CZ" sz="4400" b="1" dirty="0" err="1"/>
              <a:t>Chinshanio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25.7. 1993</a:t>
            </a:r>
          </a:p>
          <a:p>
            <a:r>
              <a:rPr lang="cs-CZ" dirty="0" err="1"/>
              <a:t>k</a:t>
            </a:r>
            <a:r>
              <a:rPr lang="en-US" dirty="0" err="1" smtClean="0"/>
              <a:t>azašská</a:t>
            </a:r>
            <a:r>
              <a:rPr lang="en-US" dirty="0"/>
              <a:t> </a:t>
            </a:r>
            <a:r>
              <a:rPr lang="en-US" dirty="0" err="1"/>
              <a:t>reprezentantka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 </a:t>
            </a:r>
            <a:r>
              <a:rPr lang="cs-CZ" dirty="0" smtClean="0"/>
              <a:t>vzpírání</a:t>
            </a:r>
          </a:p>
          <a:p>
            <a:r>
              <a:rPr lang="en-US" dirty="0" err="1"/>
              <a:t>nejmladší</a:t>
            </a:r>
            <a:r>
              <a:rPr lang="en-US" dirty="0"/>
              <a:t> </a:t>
            </a:r>
            <a:r>
              <a:rPr lang="en-US" dirty="0" err="1"/>
              <a:t>mistryní</a:t>
            </a:r>
            <a:r>
              <a:rPr lang="en-US" dirty="0"/>
              <a:t> </a:t>
            </a:r>
            <a:r>
              <a:rPr lang="en-US" dirty="0" err="1"/>
              <a:t>světa</a:t>
            </a:r>
            <a:r>
              <a:rPr lang="en-US" dirty="0"/>
              <a:t> v </a:t>
            </a:r>
            <a:r>
              <a:rPr lang="en-US" dirty="0" err="1"/>
              <a:t>dějinách</a:t>
            </a:r>
            <a:r>
              <a:rPr lang="en-US" dirty="0"/>
              <a:t>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 smtClean="0"/>
              <a:t>sportu</a:t>
            </a:r>
            <a:endParaRPr lang="cs-CZ" dirty="0" smtClean="0"/>
          </a:p>
          <a:p>
            <a:r>
              <a:rPr lang="en-US" dirty="0" err="1"/>
              <a:t>Asijský</a:t>
            </a:r>
            <a:r>
              <a:rPr lang="en-US" dirty="0"/>
              <a:t> </a:t>
            </a:r>
            <a:r>
              <a:rPr lang="en-US" dirty="0" err="1"/>
              <a:t>olympijský</a:t>
            </a:r>
            <a:r>
              <a:rPr lang="en-US" dirty="0"/>
              <a:t> </a:t>
            </a:r>
            <a:r>
              <a:rPr lang="en-US" dirty="0" err="1"/>
              <a:t>výbor</a:t>
            </a:r>
            <a:r>
              <a:rPr lang="en-US" dirty="0"/>
              <a:t> 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zařadil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dvacet</a:t>
            </a:r>
            <a:r>
              <a:rPr lang="en-US" dirty="0"/>
              <a:t> </a:t>
            </a:r>
            <a:r>
              <a:rPr lang="en-US" dirty="0" err="1"/>
              <a:t>nejlepších</a:t>
            </a:r>
            <a:r>
              <a:rPr lang="en-US" dirty="0"/>
              <a:t> </a:t>
            </a:r>
            <a:r>
              <a:rPr lang="en-US" dirty="0" err="1"/>
              <a:t>sportovců</a:t>
            </a:r>
            <a:r>
              <a:rPr lang="en-US" dirty="0"/>
              <a:t> </a:t>
            </a:r>
            <a:r>
              <a:rPr lang="en-US" dirty="0" err="1"/>
              <a:t>kontinentu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2012</a:t>
            </a:r>
          </a:p>
        </p:txBody>
      </p:sp>
      <p:pic>
        <p:nvPicPr>
          <p:cNvPr id="1026" name="Picture 2" descr="C:\Users\Julča\Desktop\kazachstá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5013176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ulča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988038"/>
            <a:ext cx="1584176" cy="205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81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Kyrgyzstán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636912"/>
            <a:ext cx="4262015" cy="28361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ČINGIZ  AJTMATOV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945736"/>
          </a:xfrm>
        </p:spPr>
        <p:txBody>
          <a:bodyPr>
            <a:normAutofit/>
          </a:bodyPr>
          <a:lstStyle/>
          <a:p>
            <a:r>
              <a:rPr lang="cs-CZ" sz="2600" dirty="0" smtClean="0"/>
              <a:t>12.12.1928 – 10.6.2008</a:t>
            </a:r>
          </a:p>
          <a:p>
            <a:r>
              <a:rPr lang="cs-CZ" sz="2600" dirty="0" smtClean="0"/>
              <a:t>vystudoval Vysokou školu zemědělskou a </a:t>
            </a:r>
            <a:r>
              <a:rPr lang="pt-BR" sz="2600" dirty="0" smtClean="0"/>
              <a:t> Literární institut Maxima Gorkého v Moskvě</a:t>
            </a:r>
            <a:endParaRPr lang="cs-CZ" sz="2600" dirty="0" smtClean="0"/>
          </a:p>
          <a:p>
            <a:r>
              <a:rPr lang="cs-CZ" sz="2600" dirty="0" smtClean="0"/>
              <a:t>spisovatel, prozaik a publicista</a:t>
            </a:r>
          </a:p>
          <a:p>
            <a:r>
              <a:rPr lang="cs-CZ" sz="2600" dirty="0" smtClean="0"/>
              <a:t>jeho knihy byly přeloženy do 165 jazyků</a:t>
            </a:r>
          </a:p>
          <a:p>
            <a:r>
              <a:rPr lang="cs-CZ" sz="2600" dirty="0" smtClean="0"/>
              <a:t>psal kyrgyzsky a rusky</a:t>
            </a:r>
          </a:p>
          <a:p>
            <a:r>
              <a:rPr lang="cs-CZ" sz="2600" dirty="0" smtClean="0"/>
              <a:t>velvyslanec SSSR v Lucembursku, velvyslanec Kyrgyzské republiky v Belgii, Lucembursku,Nizozemsku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4824536" cy="5593808"/>
          </a:xfrm>
        </p:spPr>
        <p:txBody>
          <a:bodyPr>
            <a:normAutofit/>
          </a:bodyPr>
          <a:lstStyle/>
          <a:p>
            <a:r>
              <a:rPr lang="cs-CZ" sz="2600" dirty="0" smtClean="0"/>
              <a:t>kritické romány o životě v sovětské Střední Asii</a:t>
            </a:r>
          </a:p>
          <a:p>
            <a:r>
              <a:rPr lang="cs-CZ" sz="2600" dirty="0" smtClean="0"/>
              <a:t>představitel magického realismu</a:t>
            </a:r>
          </a:p>
          <a:p>
            <a:r>
              <a:rPr lang="cs-CZ" sz="2600" dirty="0" smtClean="0"/>
              <a:t>milostná novela </a:t>
            </a:r>
            <a:r>
              <a:rPr lang="cs-CZ" sz="2600" b="1" dirty="0" err="1" smtClean="0"/>
              <a:t>Džamila</a:t>
            </a:r>
            <a:r>
              <a:rPr lang="cs-CZ" sz="2600" dirty="0" smtClean="0"/>
              <a:t> (1959) - za kterou obdržel Leninovu cenu</a:t>
            </a:r>
          </a:p>
          <a:p>
            <a:r>
              <a:rPr lang="cs-CZ" sz="2600" b="1" dirty="0" smtClean="0"/>
              <a:t>Na shledanou, </a:t>
            </a:r>
            <a:r>
              <a:rPr lang="cs-CZ" sz="2600" b="1" dirty="0" err="1" smtClean="0"/>
              <a:t>Gulsari</a:t>
            </a:r>
            <a:r>
              <a:rPr lang="cs-CZ" sz="2600" dirty="0" smtClean="0"/>
              <a:t>!</a:t>
            </a:r>
            <a:br>
              <a:rPr lang="cs-CZ" sz="2600" dirty="0" smtClean="0"/>
            </a:br>
            <a:r>
              <a:rPr lang="cs-CZ" sz="2600" dirty="0" smtClean="0"/>
              <a:t>Povídka, za kterou dostal státní cenu. Je jedním ze dvou spisovatelů za střední Asie, kteří toto ocenění za literaturu obdrželi.</a:t>
            </a:r>
            <a:endParaRPr lang="cs-CZ" sz="2600" dirty="0"/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348880"/>
            <a:ext cx="3528392" cy="3389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398</TotalTime>
  <Words>956</Words>
  <Application>Microsoft Office PowerPoint</Application>
  <PresentationFormat>Předvádění na obrazovce (4:3)</PresentationFormat>
  <Paragraphs>164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Urbanistický</vt:lpstr>
      <vt:lpstr>Osobnosti Střední Asie</vt:lpstr>
      <vt:lpstr>Kazachstán</vt:lpstr>
      <vt:lpstr>Abaj Kunanbajev </vt:lpstr>
      <vt:lpstr>Nursultan Abiševič Nazarbajev</vt:lpstr>
      <vt:lpstr>Nursultan Abiševič Nazarbajev</vt:lpstr>
      <vt:lpstr>Zulfiya Chinshanio </vt:lpstr>
      <vt:lpstr>Kyrgyzstán</vt:lpstr>
      <vt:lpstr>ČINGIZ  AJTMATOV </vt:lpstr>
      <vt:lpstr>Prezentace aplikace PowerPoint</vt:lpstr>
      <vt:lpstr>Kurmanbek Salijevič Bakijev </vt:lpstr>
      <vt:lpstr>Kurmanbek Salijevič Bakijev </vt:lpstr>
      <vt:lpstr>Vitali Klitschko </vt:lpstr>
      <vt:lpstr>Prezentace aplikace PowerPoint</vt:lpstr>
      <vt:lpstr>Tádžikistán</vt:lpstr>
      <vt:lpstr>Sadriddín Ajní </vt:lpstr>
      <vt:lpstr>Ismail Somoni</vt:lpstr>
      <vt:lpstr>Andrey Hakimovich Abduvaliyev </vt:lpstr>
      <vt:lpstr>Turkmenistán</vt:lpstr>
      <vt:lpstr>Saparmurat Nijazov</vt:lpstr>
      <vt:lpstr>Kult Turkmenbašiho</vt:lpstr>
      <vt:lpstr>Gurbanguli Berdymuchamedov</vt:lpstr>
      <vt:lpstr>  Gurbanguli Berdymuchamedov</vt:lpstr>
      <vt:lpstr>Gurbanguli Berdymuchamedov</vt:lpstr>
      <vt:lpstr>Inha Babakova </vt:lpstr>
      <vt:lpstr>Prezentace aplikace PowerPoint</vt:lpstr>
      <vt:lpstr>Uzbekistán</vt:lpstr>
      <vt:lpstr>Alíšer Navoí </vt:lpstr>
      <vt:lpstr>Islam Karimov</vt:lpstr>
      <vt:lpstr>Michael Kolganov </vt:lpstr>
      <vt:lpstr>Zdroje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Osobnosti Střední Asie</dc:title>
  <dc:creator>Učebna IP-35</dc:creator>
  <cp:lastModifiedBy>Alena</cp:lastModifiedBy>
  <cp:revision>68</cp:revision>
  <dcterms:created xsi:type="dcterms:W3CDTF">2014-03-04T09:34:23Z</dcterms:created>
  <dcterms:modified xsi:type="dcterms:W3CDTF">2014-04-25T12:34:18Z</dcterms:modified>
</cp:coreProperties>
</file>