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00"/>
    <a:srgbClr val="FFCF37"/>
    <a:srgbClr val="F7F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9609384207255E-2"/>
          <c:y val="1.5947104033135269E-2"/>
          <c:w val="0.93472060688623182"/>
          <c:h val="0.8885040037073656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Zadluženost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1.404612308108903E-2"/>
                  <c:y val="-1.804960087168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05-40F8-87DF-B2C43734973F}"/>
                </c:ext>
              </c:extLst>
            </c:dLbl>
            <c:dLbl>
              <c:idx val="2"/>
              <c:layout>
                <c:manualLayout>
                  <c:x val="0"/>
                  <c:y val="-3.8104712951338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05-40F8-87DF-B2C43734973F}"/>
                </c:ext>
              </c:extLst>
            </c:dLbl>
            <c:dLbl>
              <c:idx val="3"/>
              <c:layout>
                <c:manualLayout>
                  <c:x val="-1.1705102567575872E-3"/>
                  <c:y val="2.6071645703547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05-40F8-87DF-B2C437349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63.03</c:v>
                </c:pt>
                <c:pt idx="1">
                  <c:v>100.44</c:v>
                </c:pt>
                <c:pt idx="2">
                  <c:v>68.25</c:v>
                </c:pt>
                <c:pt idx="3">
                  <c:v>60.39</c:v>
                </c:pt>
                <c:pt idx="4">
                  <c:v>70.56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05-40F8-87DF-B2C43734973F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Samofinancování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-2.2239694878390896E-2"/>
                  <c:y val="-5.6154313823025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05-40F8-87DF-B2C43734973F}"/>
                </c:ext>
              </c:extLst>
            </c:dLbl>
            <c:dLbl>
              <c:idx val="2"/>
              <c:layout>
                <c:manualLayout>
                  <c:x val="0"/>
                  <c:y val="4.4121246575234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05-40F8-87DF-B2C43734973F}"/>
                </c:ext>
              </c:extLst>
            </c:dLbl>
            <c:dLbl>
              <c:idx val="3"/>
              <c:layout>
                <c:manualLayout>
                  <c:x val="-1.1705102567575872E-3"/>
                  <c:y val="4.211573536726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05-40F8-87DF-B2C4373497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List1!$A$2:$A$6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  <c:pt idx="0">
                  <c:v>36.97</c:v>
                </c:pt>
                <c:pt idx="1">
                  <c:v>-0.44</c:v>
                </c:pt>
                <c:pt idx="2">
                  <c:v>31.75</c:v>
                </c:pt>
                <c:pt idx="3">
                  <c:v>39.61</c:v>
                </c:pt>
                <c:pt idx="4">
                  <c:v>29.44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05-40F8-87DF-B2C4373497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9888544"/>
        <c:axId val="139883648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List1!$D$1</c15:sqref>
                        </c15:formulaRef>
                      </c:ext>
                    </c:extLst>
                    <c:strCache>
                      <c:ptCount val="1"/>
                      <c:pt idx="0">
                        <c:v>Sloupec1</c:v>
                      </c:pt>
                    </c:strCache>
                  </c:strRef>
                </c:tx>
                <c:spPr>
                  <a:ln w="34925" cap="rnd">
                    <a:solidFill>
                      <a:schemeClr val="accent6"/>
                    </a:solidFill>
                    <a:round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List1!$A$2:$A$6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2012</c:v>
                      </c:pt>
                      <c:pt idx="1">
                        <c:v>2013</c:v>
                      </c:pt>
                      <c:pt idx="2">
                        <c:v>2014</c:v>
                      </c:pt>
                      <c:pt idx="3">
                        <c:v>2015</c:v>
                      </c:pt>
                      <c:pt idx="4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List1!$D$2:$D$6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D605-40F8-87DF-B2C43734973F}"/>
                  </c:ext>
                </c:extLst>
              </c15:ser>
            </c15:filteredLineSeries>
          </c:ext>
        </c:extLst>
      </c:lineChart>
      <c:catAx>
        <c:axId val="13988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9883648"/>
        <c:crosses val="autoZero"/>
        <c:auto val="1"/>
        <c:lblAlgn val="ctr"/>
        <c:lblOffset val="100"/>
        <c:noMultiLvlLbl val="0"/>
      </c:catAx>
      <c:valAx>
        <c:axId val="13988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39888544"/>
        <c:crosses val="autoZero"/>
        <c:crossBetween val="between"/>
      </c:valAx>
      <c:spPr>
        <a:blipFill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55800583393372"/>
          <c:y val="0.91684360960434585"/>
          <c:w val="0.30199920386869306"/>
          <c:h val="7.1123323147863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4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117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45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0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81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0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128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5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3F473-3FD2-49D7-8FBD-B82BE2BCCE52}" type="datetimeFigureOut">
              <a:rPr lang="cs-CZ" smtClean="0"/>
              <a:t>1. 5. 2018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3528C-BE32-4534-AA63-527C2F75CA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29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42433" y="1748535"/>
            <a:ext cx="10058400" cy="2050263"/>
          </a:xfrm>
        </p:spPr>
        <p:txBody>
          <a:bodyPr/>
          <a:lstStyle/>
          <a:p>
            <a:r>
              <a:rPr lang="cs-CZ" dirty="0"/>
              <a:t>Centrum protidrogové prevence a terapie, </a:t>
            </a:r>
            <a:r>
              <a:rPr lang="cs-CZ" dirty="0" err="1"/>
              <a:t>o.p.s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93279" y="4545773"/>
            <a:ext cx="3948467" cy="170048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Jan </a:t>
            </a:r>
            <a:r>
              <a:rPr lang="cs-CZ" dirty="0" err="1"/>
              <a:t>Hradílek</a:t>
            </a:r>
            <a:endParaRPr lang="cs-CZ" dirty="0"/>
          </a:p>
          <a:p>
            <a:r>
              <a:rPr lang="cs-CZ" dirty="0"/>
              <a:t>Gabriela Martincová</a:t>
            </a:r>
          </a:p>
          <a:p>
            <a:r>
              <a:rPr lang="cs-CZ" dirty="0"/>
              <a:t>Klára Soldátová</a:t>
            </a:r>
          </a:p>
          <a:p>
            <a:r>
              <a:rPr lang="cs-CZ" dirty="0"/>
              <a:t>Kateřina Stiborová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84" y="209839"/>
            <a:ext cx="2824135" cy="116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0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Finanční analýza za roky 2012 - 2016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 </a:t>
            </a:r>
            <a:r>
              <a:rPr lang="cs-CZ" b="1" dirty="0"/>
              <a:t>CELKOVÁ ZADLUŽENOST A KOEFICIENT SAMOFINANCOVÁNÍ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7B7A90FB-F401-4FC5-943F-6E63DAA514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040210"/>
              </p:ext>
            </p:extLst>
          </p:nvPr>
        </p:nvGraphicFramePr>
        <p:xfrm>
          <a:off x="397695" y="2498291"/>
          <a:ext cx="12867347" cy="403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3" imgW="5582074" imgH="1749956" progId="Word.Document.12">
                  <p:embed/>
                </p:oleObj>
              </mc:Choice>
              <mc:Fallback>
                <p:oleObj name="Document" r:id="rId3" imgW="5582074" imgH="17499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7695" y="2498291"/>
                        <a:ext cx="12867347" cy="4032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EA40FA59-DCDC-4807-BD6C-262B5A440016}"/>
              </a:ext>
            </a:extLst>
          </p:cNvPr>
          <p:cNvSpPr/>
          <p:nvPr/>
        </p:nvSpPr>
        <p:spPr>
          <a:xfrm rot="18876298">
            <a:off x="6023115" y="5746612"/>
            <a:ext cx="715617" cy="860701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F9A7FE15-C671-4B2C-8D71-09E17CEF6B6E}"/>
              </a:ext>
            </a:extLst>
          </p:cNvPr>
          <p:cNvSpPr/>
          <p:nvPr/>
        </p:nvSpPr>
        <p:spPr>
          <a:xfrm>
            <a:off x="6380922" y="4916558"/>
            <a:ext cx="1437861" cy="954156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27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5580D8B-A031-4F28-988C-9D46B1AF0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330" y="15505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63CF94B-50F9-4052-91AF-5EA5E47A4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0286" y="-2300615"/>
            <a:ext cx="24816062" cy="71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ABEC7DA6-A210-4CB5-9812-BD9CB84438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06331"/>
              </p:ext>
            </p:extLst>
          </p:nvPr>
        </p:nvGraphicFramePr>
        <p:xfrm>
          <a:off x="286603" y="204724"/>
          <a:ext cx="10849969" cy="633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0157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8BB30-CA6F-4915-A697-180D4F891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UKAZATELE LIKVIDITY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3F45FD-7A99-4275-83D7-23856E49C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 </a:t>
            </a:r>
            <a:r>
              <a:rPr lang="cs-CZ" b="1" dirty="0"/>
              <a:t>OKAMŽITÁ LIKVIDITA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796B06E6-B2ED-4128-B434-317DE2072D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895653"/>
              </p:ext>
            </p:extLst>
          </p:nvPr>
        </p:nvGraphicFramePr>
        <p:xfrm>
          <a:off x="352635" y="2924499"/>
          <a:ext cx="12749003" cy="3009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3" imgW="5582074" imgH="1316877" progId="Word.Document.12">
                  <p:embed/>
                </p:oleObj>
              </mc:Choice>
              <mc:Fallback>
                <p:oleObj name="Document" r:id="rId3" imgW="5582074" imgH="13168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635" y="2924499"/>
                        <a:ext cx="12749003" cy="3009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: doprava 5">
            <a:extLst>
              <a:ext uri="{FF2B5EF4-FFF2-40B4-BE49-F238E27FC236}">
                <a16:creationId xmlns:a16="http://schemas.microsoft.com/office/drawing/2014/main" id="{B9CB4CFE-D7E8-4808-ADAF-4E6C01C39915}"/>
              </a:ext>
            </a:extLst>
          </p:cNvPr>
          <p:cNvSpPr/>
          <p:nvPr/>
        </p:nvSpPr>
        <p:spPr>
          <a:xfrm rot="16030273">
            <a:off x="7977809" y="5539410"/>
            <a:ext cx="1007165" cy="95346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F8CF9CA-5D55-449F-8AE7-CEE8B0A2463A}"/>
              </a:ext>
            </a:extLst>
          </p:cNvPr>
          <p:cNvSpPr/>
          <p:nvPr/>
        </p:nvSpPr>
        <p:spPr>
          <a:xfrm>
            <a:off x="7553739" y="4810539"/>
            <a:ext cx="1428658" cy="530087"/>
          </a:xfrm>
          <a:prstGeom prst="ellipse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435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630D94-52CE-4F8A-886D-6636E1B44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endParaRPr lang="cs-CZ" dirty="0"/>
          </a:p>
          <a:p>
            <a:endParaRPr lang="cs-CZ" b="1" dirty="0"/>
          </a:p>
          <a:p>
            <a:pPr marL="0" indent="0" algn="ctr">
              <a:buNone/>
            </a:pPr>
            <a:r>
              <a:rPr lang="cs-CZ" b="1" dirty="0"/>
              <a:t>POHOTOVÁ LIKVIDITA</a:t>
            </a:r>
          </a:p>
          <a:p>
            <a:endParaRPr lang="cs-CZ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BE411222-44C2-4AF3-9AB6-5DE835E774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249149"/>
              </p:ext>
            </p:extLst>
          </p:nvPr>
        </p:nvGraphicFramePr>
        <p:xfrm>
          <a:off x="440635" y="2655198"/>
          <a:ext cx="12925392" cy="3521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Document" r:id="rId3" imgW="5582074" imgH="1520277" progId="Word.Document.12">
                  <p:embed/>
                </p:oleObj>
              </mc:Choice>
              <mc:Fallback>
                <p:oleObj name="Document" r:id="rId3" imgW="5582074" imgH="15202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635" y="2655198"/>
                        <a:ext cx="12925392" cy="3521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2949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1271EF2-5DFB-4F62-A8FF-BD032DFF5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410335"/>
              </p:ext>
            </p:extLst>
          </p:nvPr>
        </p:nvGraphicFramePr>
        <p:xfrm>
          <a:off x="866773" y="2656440"/>
          <a:ext cx="12519225" cy="4201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3" imgW="5582074" imgH="1873796" progId="Word.Document.12">
                  <p:embed/>
                </p:oleObj>
              </mc:Choice>
              <mc:Fallback>
                <p:oleObj name="Document" r:id="rId3" imgW="5582074" imgH="18737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6773" y="2656440"/>
                        <a:ext cx="12519225" cy="4201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15B1CA9C-233A-4C94-9D11-BCE8F6DED563}"/>
              </a:ext>
            </a:extLst>
          </p:cNvPr>
          <p:cNvSpPr txBox="1"/>
          <p:nvPr/>
        </p:nvSpPr>
        <p:spPr>
          <a:xfrm>
            <a:off x="46382" y="1311966"/>
            <a:ext cx="1209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BĚŽNÁ LIKVIDITA</a:t>
            </a:r>
          </a:p>
        </p:txBody>
      </p:sp>
    </p:spTree>
    <p:extLst>
      <p:ext uri="{BB962C8B-B14F-4D97-AF65-F5344CB8AC3E}">
        <p14:creationId xmlns:p14="http://schemas.microsoft.com/office/powerpoint/2010/main" val="3381925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Autarkie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709008"/>
              </p:ext>
            </p:extLst>
          </p:nvPr>
        </p:nvGraphicFramePr>
        <p:xfrm>
          <a:off x="2743199" y="2099254"/>
          <a:ext cx="6954592" cy="412124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251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0311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Rok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311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Zisk z vedlejší činnosti (v 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249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311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Ztráta z hlavní činnosti (v 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-394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-244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311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Autarkie (v %)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7296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59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latin typeface="+mn-lt"/>
              </a:rPr>
              <a:t>Doba obratu zásob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36340"/>
              </p:ext>
            </p:extLst>
          </p:nvPr>
        </p:nvGraphicFramePr>
        <p:xfrm>
          <a:off x="1210615" y="1558342"/>
          <a:ext cx="9826582" cy="455293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794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6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38233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Rok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233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Zásoby (v 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233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Tržby (v 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591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812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761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746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636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8233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Doba obratu zásob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52,5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9,44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31,18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52,84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59,69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330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" y="173726"/>
            <a:ext cx="11900079" cy="65107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2266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+mn-lt"/>
              </a:rPr>
              <a:t>Rychlost obratu zásob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412756"/>
              </p:ext>
            </p:extLst>
          </p:nvPr>
        </p:nvGraphicFramePr>
        <p:xfrm>
          <a:off x="838199" y="1690688"/>
          <a:ext cx="10752786" cy="442058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15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0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0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05147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Rok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5147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Tržby (v 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591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812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761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746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636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5147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Zásoby (v tis. Kč)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5147">
                <a:tc>
                  <a:txBody>
                    <a:bodyPr/>
                    <a:lstStyle/>
                    <a:p>
                      <a:pPr indent="54038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Rychlost obratu zásob (v %)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6,95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38,66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11,71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6,91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6,12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497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45" y="218941"/>
            <a:ext cx="10947042" cy="61174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3690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438" y="153731"/>
            <a:ext cx="10058400" cy="1252265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Základní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438" y="1548697"/>
            <a:ext cx="10058400" cy="5309303"/>
          </a:xfrm>
        </p:spPr>
        <p:txBody>
          <a:bodyPr/>
          <a:lstStyle/>
          <a:p>
            <a:r>
              <a:rPr lang="cs-CZ" dirty="0"/>
              <a:t>Zakladatelem Centra protidrogové prevence a terapie, o.p.s. – město Plzeň</a:t>
            </a:r>
          </a:p>
          <a:p>
            <a:r>
              <a:rPr lang="cs-CZ" dirty="0"/>
              <a:t>Jako nadace založena již v roce 1997</a:t>
            </a:r>
          </a:p>
          <a:p>
            <a:r>
              <a:rPr lang="cs-CZ" dirty="0"/>
              <a:t>1999 -&gt; transformace na o.p.s.</a:t>
            </a:r>
          </a:p>
          <a:p>
            <a:r>
              <a:rPr lang="cs-CZ" dirty="0"/>
              <a:t>Cílem centra -&gt; prevence vzniku, popř. rozvoje rizikového chování, jako je užívání návykových látek a sociální selhávání v oblasti závislostí, vrstevnických a dalších vztahů</a:t>
            </a:r>
          </a:p>
          <a:p>
            <a:r>
              <a:rPr lang="cs-CZ" dirty="0"/>
              <a:t>Pomoc dětem i dospělým připravit a zvládat náročné životní situace spojené s obdobím dospívání a životních změn</a:t>
            </a:r>
          </a:p>
          <a:p>
            <a:r>
              <a:rPr lang="cs-CZ" dirty="0"/>
              <a:t> Vzdělávání a vedení mladých lidí k zodpovědnému rozhodování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1992844" cy="82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20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A583977-F833-4EC1-98F3-A299056A11A7}"/>
              </a:ext>
            </a:extLst>
          </p:cNvPr>
          <p:cNvSpPr txBox="1"/>
          <p:nvPr/>
        </p:nvSpPr>
        <p:spPr>
          <a:xfrm>
            <a:off x="1475871" y="780176"/>
            <a:ext cx="9034944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s-CZ" sz="4400" b="1" dirty="0">
                <a:ea typeface="+mj-ea"/>
                <a:cs typeface="+mj-cs"/>
              </a:rPr>
              <a:t>Rentabilita nákladů a rentabilita tržeb</a:t>
            </a:r>
            <a:endParaRPr lang="en-US" sz="4400" b="1" dirty="0">
              <a:ea typeface="+mj-ea"/>
              <a:cs typeface="+mj-cs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D2ECD32-C66F-4CA7-AE01-99185F3B7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703794"/>
              </p:ext>
            </p:extLst>
          </p:nvPr>
        </p:nvGraphicFramePr>
        <p:xfrm>
          <a:off x="530087" y="1996580"/>
          <a:ext cx="11264831" cy="445592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770208">
                  <a:extLst>
                    <a:ext uri="{9D8B030D-6E8A-4147-A177-3AD203B41FA5}">
                      <a16:colId xmlns:a16="http://schemas.microsoft.com/office/drawing/2014/main" val="2626380403"/>
                    </a:ext>
                  </a:extLst>
                </a:gridCol>
                <a:gridCol w="1242645">
                  <a:extLst>
                    <a:ext uri="{9D8B030D-6E8A-4147-A177-3AD203B41FA5}">
                      <a16:colId xmlns:a16="http://schemas.microsoft.com/office/drawing/2014/main" val="1062117061"/>
                    </a:ext>
                  </a:extLst>
                </a:gridCol>
                <a:gridCol w="1083763">
                  <a:extLst>
                    <a:ext uri="{9D8B030D-6E8A-4147-A177-3AD203B41FA5}">
                      <a16:colId xmlns:a16="http://schemas.microsoft.com/office/drawing/2014/main" val="1092781390"/>
                    </a:ext>
                  </a:extLst>
                </a:gridCol>
                <a:gridCol w="1342604">
                  <a:extLst>
                    <a:ext uri="{9D8B030D-6E8A-4147-A177-3AD203B41FA5}">
                      <a16:colId xmlns:a16="http://schemas.microsoft.com/office/drawing/2014/main" val="3093276601"/>
                    </a:ext>
                  </a:extLst>
                </a:gridCol>
                <a:gridCol w="1342604">
                  <a:extLst>
                    <a:ext uri="{9D8B030D-6E8A-4147-A177-3AD203B41FA5}">
                      <a16:colId xmlns:a16="http://schemas.microsoft.com/office/drawing/2014/main" val="3592985319"/>
                    </a:ext>
                  </a:extLst>
                </a:gridCol>
                <a:gridCol w="1325771">
                  <a:extLst>
                    <a:ext uri="{9D8B030D-6E8A-4147-A177-3AD203B41FA5}">
                      <a16:colId xmlns:a16="http://schemas.microsoft.com/office/drawing/2014/main" val="4254702078"/>
                    </a:ext>
                  </a:extLst>
                </a:gridCol>
                <a:gridCol w="1210028">
                  <a:extLst>
                    <a:ext uri="{9D8B030D-6E8A-4147-A177-3AD203B41FA5}">
                      <a16:colId xmlns:a16="http://schemas.microsoft.com/office/drawing/2014/main" val="1141521602"/>
                    </a:ext>
                  </a:extLst>
                </a:gridCol>
                <a:gridCol w="1443617">
                  <a:extLst>
                    <a:ext uri="{9D8B030D-6E8A-4147-A177-3AD203B41FA5}">
                      <a16:colId xmlns:a16="http://schemas.microsoft.com/office/drawing/2014/main" val="3928050047"/>
                    </a:ext>
                  </a:extLst>
                </a:gridCol>
                <a:gridCol w="1503591">
                  <a:extLst>
                    <a:ext uri="{9D8B030D-6E8A-4147-A177-3AD203B41FA5}">
                      <a16:colId xmlns:a16="http://schemas.microsoft.com/office/drawing/2014/main" val="4204351830"/>
                    </a:ext>
                  </a:extLst>
                </a:gridCol>
              </a:tblGrid>
              <a:tr h="504174">
                <a:tc>
                  <a:txBody>
                    <a:bodyPr/>
                    <a:lstStyle/>
                    <a:p>
                      <a:pPr marL="0" marR="0" indent="360045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ROC (v %)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ROS (v %)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85540"/>
                  </a:ext>
                </a:extLst>
              </a:tr>
              <a:tr h="1426257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Rok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hlavní činnosti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vedlejší činnost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 bez správní činnosti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se správní činnosti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hlavní činnost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vedlejší činnost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bez správní činnosti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 se správní činností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0612459"/>
                  </a:ext>
                </a:extLst>
              </a:tr>
              <a:tr h="504174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2012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-4,13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300,00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-1,50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-1,50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-152,12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75,00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-24,53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-24,53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09885"/>
                  </a:ext>
                </a:extLst>
              </a:tr>
              <a:tr h="504174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9,20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300,00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12,95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-10,55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147,84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75,00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113,92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</a:rPr>
                        <a:t>- 117,73</a:t>
                      </a:r>
                      <a:endParaRPr lang="en-US" sz="140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4997240"/>
                  </a:ext>
                </a:extLst>
              </a:tr>
              <a:tr h="440314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2014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7,17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1300,00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10,70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4,01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137,13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92,86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</a:rPr>
                        <a:t>118,40</a:t>
                      </a:r>
                      <a:endParaRPr lang="en-US" sz="140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-Roman"/>
                          <a:ea typeface="Times New Roman" panose="02020603050405020304" pitchFamily="18" charset="0"/>
                          <a:cs typeface="Times-Roman"/>
                        </a:rPr>
                        <a:t>47,17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0374749"/>
                  </a:ext>
                </a:extLst>
              </a:tr>
              <a:tr h="504174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2015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23,32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378,00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27,58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3,61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561,74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79,08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>
                          <a:effectLst/>
                        </a:rPr>
                        <a:t>280,29</a:t>
                      </a:r>
                      <a:endParaRPr lang="en-US" sz="140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-Roman"/>
                          <a:ea typeface="Times New Roman" panose="02020603050405020304" pitchFamily="18" charset="0"/>
                          <a:cs typeface="Times-Roman"/>
                        </a:rPr>
                        <a:t>45,17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2393243"/>
                  </a:ext>
                </a:extLst>
              </a:tr>
              <a:tr h="504174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2016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-2,54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12,98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2,01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2,01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-87,14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12,36</a:t>
                      </a:r>
                      <a:endParaRPr lang="en-US" sz="115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-31,45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-31,45</a:t>
                      </a:r>
                      <a:endParaRPr lang="en-US" sz="1150" dirty="0">
                        <a:effectLst/>
                        <a:latin typeface="Times-Roman"/>
                        <a:ea typeface="Times New Roman" panose="02020603050405020304" pitchFamily="18" charset="0"/>
                        <a:cs typeface="Times-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969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748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F51C161-68B6-4CAB-A49B-FE51A24B97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976801"/>
              </p:ext>
            </p:extLst>
          </p:nvPr>
        </p:nvGraphicFramePr>
        <p:xfrm>
          <a:off x="503339" y="1971414"/>
          <a:ext cx="11157357" cy="4362277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945631">
                  <a:extLst>
                    <a:ext uri="{9D8B030D-6E8A-4147-A177-3AD203B41FA5}">
                      <a16:colId xmlns:a16="http://schemas.microsoft.com/office/drawing/2014/main" val="2995641194"/>
                    </a:ext>
                  </a:extLst>
                </a:gridCol>
                <a:gridCol w="2584730">
                  <a:extLst>
                    <a:ext uri="{9D8B030D-6E8A-4147-A177-3AD203B41FA5}">
                      <a16:colId xmlns:a16="http://schemas.microsoft.com/office/drawing/2014/main" val="2077786757"/>
                    </a:ext>
                  </a:extLst>
                </a:gridCol>
                <a:gridCol w="2461963">
                  <a:extLst>
                    <a:ext uri="{9D8B030D-6E8A-4147-A177-3AD203B41FA5}">
                      <a16:colId xmlns:a16="http://schemas.microsoft.com/office/drawing/2014/main" val="720991917"/>
                    </a:ext>
                  </a:extLst>
                </a:gridCol>
                <a:gridCol w="2643347">
                  <a:extLst>
                    <a:ext uri="{9D8B030D-6E8A-4147-A177-3AD203B41FA5}">
                      <a16:colId xmlns:a16="http://schemas.microsoft.com/office/drawing/2014/main" val="338719032"/>
                    </a:ext>
                  </a:extLst>
                </a:gridCol>
                <a:gridCol w="2521686">
                  <a:extLst>
                    <a:ext uri="{9D8B030D-6E8A-4147-A177-3AD203B41FA5}">
                      <a16:colId xmlns:a16="http://schemas.microsoft.com/office/drawing/2014/main" val="2088319523"/>
                    </a:ext>
                  </a:extLst>
                </a:gridCol>
              </a:tblGrid>
              <a:tr h="576629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ROA (v %)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ROE (v %)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79647"/>
                  </a:ext>
                </a:extLst>
              </a:tr>
              <a:tr h="90250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 bez správní činnosti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celkem se správní činností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bez správní činnosti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se správní činností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1410649"/>
                  </a:ext>
                </a:extLst>
              </a:tr>
              <a:tr h="5766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-5,63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-5,63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-164,77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-164,77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1853102"/>
                  </a:ext>
                </a:extLst>
              </a:tr>
              <a:tr h="5766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102,55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-105,99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1051,14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-1082,95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045747"/>
                  </a:ext>
                </a:extLst>
              </a:tr>
              <a:tr h="5766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80,81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32,2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1023,86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407,95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876942"/>
                  </a:ext>
                </a:extLst>
              </a:tr>
              <a:tr h="5766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121,08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19,51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2376,14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382,95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478694"/>
                  </a:ext>
                </a:extLst>
              </a:tr>
              <a:tr h="57662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-12,17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-12,17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-227,27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-227,27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3978476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69AD3521-422F-44AE-B960-1A7C8FFDAC1E}"/>
              </a:ext>
            </a:extLst>
          </p:cNvPr>
          <p:cNvSpPr txBox="1"/>
          <p:nvPr/>
        </p:nvSpPr>
        <p:spPr>
          <a:xfrm>
            <a:off x="227901" y="604007"/>
            <a:ext cx="11736198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cs-CZ" sz="4400" b="1" dirty="0">
                <a:ea typeface="+mj-ea"/>
                <a:cs typeface="+mj-cs"/>
              </a:rPr>
              <a:t>Rentabilita aktiv a rentabilita vlastního kapitálu</a:t>
            </a:r>
            <a:endParaRPr lang="en-US" sz="44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6970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73381" y="2734838"/>
            <a:ext cx="5767589" cy="1325563"/>
          </a:xfrm>
        </p:spPr>
        <p:txBody>
          <a:bodyPr/>
          <a:lstStyle/>
          <a:p>
            <a:r>
              <a:rPr lang="cs-CZ" dirty="0"/>
              <a:t>Děkujeme za pozornost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2614993" cy="108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59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Lidé v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947" y="1825625"/>
            <a:ext cx="10992853" cy="4839870"/>
          </a:xfrm>
        </p:spPr>
        <p:txBody>
          <a:bodyPr>
            <a:normAutofit/>
          </a:bodyPr>
          <a:lstStyle/>
          <a:p>
            <a:r>
              <a:rPr lang="cs-CZ" dirty="0"/>
              <a:t>Management společnosti + týmy pracovníků určené pro konkrétní služby</a:t>
            </a:r>
          </a:p>
          <a:p>
            <a:r>
              <a:rPr lang="cs-CZ" dirty="0"/>
              <a:t>Zaměstnanci  - hlavního poměru</a:t>
            </a:r>
            <a:br>
              <a:rPr lang="cs-CZ" dirty="0"/>
            </a:br>
            <a:r>
              <a:rPr lang="cs-CZ" dirty="0"/>
              <a:t>                         - externí spolupracovníci</a:t>
            </a:r>
            <a:br>
              <a:rPr lang="cs-CZ" dirty="0"/>
            </a:br>
            <a:r>
              <a:rPr lang="cs-CZ" dirty="0"/>
              <a:t>		    - externí supervize</a:t>
            </a:r>
          </a:p>
          <a:p>
            <a:r>
              <a:rPr lang="cs-CZ" dirty="0"/>
              <a:t>Průměrný počet zaměstnanců za rok 2016 – 24 zaměstnanců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Osobní náklady celkem</a:t>
            </a:r>
            <a:r>
              <a:rPr lang="cs-CZ" dirty="0"/>
              <a:t> ……………….…………………………………….. </a:t>
            </a:r>
            <a:r>
              <a:rPr lang="cs-CZ" b="1" dirty="0">
                <a:solidFill>
                  <a:srgbClr val="FF0000"/>
                </a:solidFill>
              </a:rPr>
              <a:t>6 897 000 Kč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E2AC00"/>
                </a:solidFill>
              </a:rPr>
              <a:t>Doplňková činnost </a:t>
            </a:r>
            <a:r>
              <a:rPr lang="cs-CZ" dirty="0"/>
              <a:t>…………………………………………………………………..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E2AC00"/>
                </a:solidFill>
              </a:rPr>
              <a:t>82 000 Kč</a:t>
            </a:r>
            <a:br>
              <a:rPr lang="cs-CZ" b="1" dirty="0">
                <a:solidFill>
                  <a:srgbClr val="E2AC0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Na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jednoho člena statut. orgánu</a:t>
            </a:r>
            <a:r>
              <a:rPr lang="cs-CZ" dirty="0"/>
              <a:t> náklady ve výši ………………….. </a:t>
            </a:r>
            <a:r>
              <a:rPr lang="cs-CZ" b="1" dirty="0">
                <a:solidFill>
                  <a:srgbClr val="00B050"/>
                </a:solidFill>
              </a:rPr>
              <a:t>499 000 Kč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2055059" cy="85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5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09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/>
              <a:t>Zařízení a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7134" y="1962616"/>
            <a:ext cx="10297732" cy="3588178"/>
          </a:xfrm>
        </p:spPr>
        <p:txBody>
          <a:bodyPr>
            <a:normAutofit/>
          </a:bodyPr>
          <a:lstStyle/>
          <a:p>
            <a:r>
              <a:rPr lang="cs-CZ" dirty="0"/>
              <a:t>Hlavní sídlo + další působiště rozmístěny v Plzni</a:t>
            </a:r>
          </a:p>
          <a:p>
            <a:r>
              <a:rPr lang="cs-CZ" dirty="0"/>
              <a:t>Kategorie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-</a:t>
            </a:r>
            <a:r>
              <a:rPr lang="cs-CZ" b="1" dirty="0"/>
              <a:t> </a:t>
            </a:r>
            <a:r>
              <a:rPr lang="cs-CZ" dirty="0"/>
              <a:t>Ohrožené skupiny</a:t>
            </a:r>
            <a:br>
              <a:rPr lang="cs-CZ" dirty="0"/>
            </a:br>
            <a:r>
              <a:rPr lang="cs-CZ" dirty="0"/>
              <a:t>	- P – centrum</a:t>
            </a:r>
            <a:br>
              <a:rPr lang="cs-CZ" dirty="0"/>
            </a:br>
            <a:r>
              <a:rPr lang="cs-CZ" dirty="0"/>
              <a:t>	- K – centrum</a:t>
            </a:r>
            <a:br>
              <a:rPr lang="cs-CZ" dirty="0"/>
            </a:br>
            <a:r>
              <a:rPr lang="cs-CZ" dirty="0"/>
              <a:t>	- Program Drogové poradenství ve věznici</a:t>
            </a:r>
            <a:br>
              <a:rPr lang="cs-CZ" dirty="0"/>
            </a:br>
            <a:r>
              <a:rPr lang="cs-CZ" dirty="0"/>
              <a:t>	- Program následné péče</a:t>
            </a:r>
            <a:br>
              <a:rPr lang="cs-CZ" b="1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2160525" cy="89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4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zejména skrze sociální sítě a vlastní </a:t>
            </a:r>
          </a:p>
          <a:p>
            <a:r>
              <a:rPr lang="cs-CZ" dirty="0"/>
              <a:t>Webové stránky </a:t>
            </a:r>
          </a:p>
          <a:p>
            <a:r>
              <a:rPr lang="cs-CZ" dirty="0"/>
              <a:t>D</a:t>
            </a:r>
            <a:r>
              <a:rPr lang="en-US" dirty="0" err="1"/>
              <a:t>ostupné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o </a:t>
            </a:r>
            <a:r>
              <a:rPr lang="en-US" dirty="0" err="1"/>
              <a:t>finanční</a:t>
            </a:r>
            <a:r>
              <a:rPr lang="en-US" dirty="0"/>
              <a:t> </a:t>
            </a:r>
            <a:r>
              <a:rPr lang="en-US" dirty="0" err="1"/>
              <a:t>situaci</a:t>
            </a:r>
            <a:r>
              <a:rPr lang="en-US" dirty="0"/>
              <a:t> </a:t>
            </a:r>
            <a:r>
              <a:rPr lang="en-US" dirty="0" err="1"/>
              <a:t>organizace</a:t>
            </a:r>
            <a:r>
              <a:rPr lang="cs-CZ" dirty="0"/>
              <a:t> (někdy však chybí zásadní informace)</a:t>
            </a:r>
          </a:p>
          <a:p>
            <a:r>
              <a:rPr lang="cs-CZ" dirty="0"/>
              <a:t>Akce pro veřejnost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2148383" cy="88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8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Fundraising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1972" y="1800457"/>
            <a:ext cx="7559180" cy="4877179"/>
          </a:xfrm>
        </p:spPr>
        <p:txBody>
          <a:bodyPr/>
          <a:lstStyle/>
          <a:p>
            <a:r>
              <a:rPr lang="cs-CZ" dirty="0"/>
              <a:t>V organizaci není samostatné oddělení zabývající se fundraisingem</a:t>
            </a:r>
          </a:p>
          <a:p>
            <a:r>
              <a:rPr lang="cs-CZ" dirty="0"/>
              <a:t>Centrum protidrogové prevence a terapie, o.p.s. nevyužívá mnoho metod z fundraisingové činnosti</a:t>
            </a:r>
          </a:p>
          <a:p>
            <a:r>
              <a:rPr lang="cs-CZ" dirty="0"/>
              <a:t>Hlavní zdroj financí 		dotace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Rada vlády pro koordinaci protidrogové politiky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Magistrát města Plzeň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Ministerstvo práce a sociálních věcí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Ministerstvo školství, mládeže a tělovýchovy</a:t>
            </a:r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4292201-0BD9-4D74-AEB5-F4AAD6CD26C5}"/>
              </a:ext>
            </a:extLst>
          </p:cNvPr>
          <p:cNvSpPr/>
          <p:nvPr/>
        </p:nvSpPr>
        <p:spPr>
          <a:xfrm>
            <a:off x="3884103" y="4032753"/>
            <a:ext cx="822121" cy="2852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D2AE124-24A2-465F-9D6D-A5CBB0110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151" y="1800458"/>
            <a:ext cx="4381849" cy="37475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2059249" cy="85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674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Doplňková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60476"/>
            <a:ext cx="10515600" cy="4351338"/>
          </a:xfrm>
        </p:spPr>
        <p:txBody>
          <a:bodyPr/>
          <a:lstStyle/>
          <a:p>
            <a:r>
              <a:rPr lang="cs-CZ" dirty="0"/>
              <a:t>Koupě zboží za účelem jeho dalšího prodeje a prodej</a:t>
            </a:r>
          </a:p>
          <a:p>
            <a:r>
              <a:rPr lang="cs-CZ" dirty="0"/>
              <a:t>Ubytovací služby</a:t>
            </a:r>
          </a:p>
          <a:p>
            <a:r>
              <a:rPr lang="cs-CZ" dirty="0"/>
              <a:t>Pořádání kurzů a školení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96" y="153731"/>
            <a:ext cx="2117275" cy="87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646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0310" y="579549"/>
            <a:ext cx="10251584" cy="134662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Finanční zdroje v letech 2012 – 2016</a:t>
            </a:r>
            <a:br>
              <a:rPr lang="cs-CZ" b="1" dirty="0"/>
            </a:br>
            <a:br>
              <a:rPr lang="cs-CZ" b="1" dirty="0"/>
            </a:br>
            <a:r>
              <a:rPr lang="cs-CZ" sz="3600" b="1" dirty="0"/>
              <a:t>Celkové výnosy v letech 2012 - 2016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440926"/>
              </p:ext>
            </p:extLst>
          </p:nvPr>
        </p:nvGraphicFramePr>
        <p:xfrm>
          <a:off x="1223491" y="1777284"/>
          <a:ext cx="9787945" cy="406972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1689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07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39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955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Celkové výnosy v Kč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32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Rok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effectLst/>
                        </a:rPr>
                        <a:t>Celkem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 dirty="0">
                          <a:effectLst/>
                        </a:rPr>
                        <a:t>Tržby za vlastní výkony a zboží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Dary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Provozní dotace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Ostatní výnosy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196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2012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9 475 000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591 000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15 000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8 856 000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13 000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6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2013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8 078 000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812 000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7 000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7 216 000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43 000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66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2014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9 317 000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761 000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74 000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8 480 000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66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2015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9 681 000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746 000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10 000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8 918 000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7 000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66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2016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9 734 000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636 000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717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31 000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9 061 000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184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Celkové náklady v letech 2012 - 2016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078363"/>
              </p:ext>
            </p:extLst>
          </p:nvPr>
        </p:nvGraphicFramePr>
        <p:xfrm>
          <a:off x="1262129" y="1690688"/>
          <a:ext cx="9620519" cy="425935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87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3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1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64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13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241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2800" u="none" strike="noStrike" dirty="0">
                          <a:effectLst/>
                        </a:rPr>
                        <a:t>Celkové náklady v Kč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83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Rok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Celkem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Osobní náklady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Služby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Spotřebované nákupy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Ostatní náklady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4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2012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9 620 000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6 578 000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1 592 000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1 291 000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159 000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4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2013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9 031 000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6 338 000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1 182 000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1 343 000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168 000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4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2014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8 958 000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6 354 000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1 246 000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1 232 000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126 000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4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2015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9 344 000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6 554 000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1 193 000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1 463 000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134 000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4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2016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9 934 000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6 897 000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          2 764 000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effectLst/>
                        </a:rPr>
                        <a:t>273 000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801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376</TotalTime>
  <Words>695</Words>
  <Application>Microsoft Office PowerPoint</Application>
  <PresentationFormat>Širokoúhlá obrazovka</PresentationFormat>
  <Paragraphs>278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Times-Roman</vt:lpstr>
      <vt:lpstr>Motiv Office</vt:lpstr>
      <vt:lpstr>Document</vt:lpstr>
      <vt:lpstr>Centrum protidrogové prevence a terapie, o.p.s</vt:lpstr>
      <vt:lpstr>Základní charakteristika</vt:lpstr>
      <vt:lpstr>Lidé v organizaci</vt:lpstr>
      <vt:lpstr>Zařízení a služby</vt:lpstr>
      <vt:lpstr>Public relations</vt:lpstr>
      <vt:lpstr>Fundraising</vt:lpstr>
      <vt:lpstr>Doplňková činnosti</vt:lpstr>
      <vt:lpstr>Finanční zdroje v letech 2012 – 2016  Celkové výnosy v letech 2012 - 2016 </vt:lpstr>
      <vt:lpstr>Celkové náklady v letech 2012 - 2016</vt:lpstr>
      <vt:lpstr>Finanční analýza za roky 2012 - 2016</vt:lpstr>
      <vt:lpstr>Prezentace aplikace PowerPoint</vt:lpstr>
      <vt:lpstr>UKAZATELE LIKVIDITY</vt:lpstr>
      <vt:lpstr>Prezentace aplikace PowerPoint</vt:lpstr>
      <vt:lpstr>Prezentace aplikace PowerPoint</vt:lpstr>
      <vt:lpstr>Autarkie</vt:lpstr>
      <vt:lpstr>Doba obratu zásob</vt:lpstr>
      <vt:lpstr>Prezentace aplikace PowerPoint</vt:lpstr>
      <vt:lpstr>Rychlost obratu zásob</vt:lpstr>
      <vt:lpstr>Prezentace aplikace PowerPoint</vt:lpstr>
      <vt:lpstr>Prezentace aplikace PowerPoint</vt:lpstr>
      <vt:lpstr>Prezentace aplikace PowerPoint</vt:lpstr>
      <vt:lpstr>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protidrogové prevence a terapie, o.p.s</dc:title>
  <dc:creator>Gabina</dc:creator>
  <cp:lastModifiedBy>Kateřina Stiborová</cp:lastModifiedBy>
  <cp:revision>42</cp:revision>
  <dcterms:created xsi:type="dcterms:W3CDTF">2018-04-30T08:10:12Z</dcterms:created>
  <dcterms:modified xsi:type="dcterms:W3CDTF">2018-05-01T18:49:12Z</dcterms:modified>
</cp:coreProperties>
</file>