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3F74-CFD3-4C41-AF0B-FAF2D5C4107A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CB05E1-ABA9-407F-9569-338275D03D39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3F74-CFD3-4C41-AF0B-FAF2D5C4107A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05E1-ABA9-407F-9569-338275D03D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3F74-CFD3-4C41-AF0B-FAF2D5C4107A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05E1-ABA9-407F-9569-338275D03D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9F3F74-CFD3-4C41-AF0B-FAF2D5C4107A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CB05E1-ABA9-407F-9569-338275D03D39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3F74-CFD3-4C41-AF0B-FAF2D5C4107A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05E1-ABA9-407F-9569-338275D03D3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3F74-CFD3-4C41-AF0B-FAF2D5C4107A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05E1-ABA9-407F-9569-338275D03D3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05E1-ABA9-407F-9569-338275D03D3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3F74-CFD3-4C41-AF0B-FAF2D5C4107A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3F74-CFD3-4C41-AF0B-FAF2D5C4107A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05E1-ABA9-407F-9569-338275D03D3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3F74-CFD3-4C41-AF0B-FAF2D5C4107A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05E1-ABA9-407F-9569-338275D03D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9F3F74-CFD3-4C41-AF0B-FAF2D5C4107A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CB05E1-ABA9-407F-9569-338275D03D3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3F74-CFD3-4C41-AF0B-FAF2D5C4107A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CB05E1-ABA9-407F-9569-338275D03D3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9F3F74-CFD3-4C41-AF0B-FAF2D5C4107A}" type="datetimeFigureOut">
              <a:rPr lang="cs-CZ" smtClean="0"/>
              <a:t>9.3.2014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6CB05E1-ABA9-407F-9569-338275D03D39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Motlová Jana, Smutná Renáta, Víška Přemysl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Rodinné obřady ve Střední Asii</a:t>
            </a:r>
            <a:endParaRPr lang="cs-CZ" dirty="0"/>
          </a:p>
        </p:txBody>
      </p:sp>
      <p:pic>
        <p:nvPicPr>
          <p:cNvPr id="1028" name="Picture 4" descr="http://www.celysvet.cz/fotky/kazachstan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70485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/>
          </a:bodyPr>
          <a:lstStyle/>
          <a:p>
            <a:r>
              <a:rPr lang="cs-CZ" dirty="0" smtClean="0"/>
              <a:t>Matka s dítětem nikdy nesměly zůstávat samy</a:t>
            </a:r>
          </a:p>
          <a:p>
            <a:r>
              <a:rPr lang="cs-CZ" dirty="0" smtClean="0"/>
              <a:t>Významné dny po porodu – třetí, pátý, sedmý, dvanáctý, čtyřicátý</a:t>
            </a:r>
          </a:p>
          <a:p>
            <a:r>
              <a:rPr lang="cs-CZ" dirty="0" smtClean="0"/>
              <a:t>Obřad </a:t>
            </a:r>
            <a:r>
              <a:rPr lang="cs-CZ" i="1" dirty="0" err="1" smtClean="0"/>
              <a:t>čillagurezon</a:t>
            </a:r>
            <a:r>
              <a:rPr lang="cs-CZ" dirty="0" smtClean="0"/>
              <a:t> – matka s dítětem poprvé vychází z domu a navštěvuje příbuzné</a:t>
            </a:r>
          </a:p>
          <a:p>
            <a:r>
              <a:rPr lang="cs-CZ" i="1" dirty="0" err="1" smtClean="0"/>
              <a:t>Dandonmušak</a:t>
            </a:r>
            <a:r>
              <a:rPr lang="cs-CZ" dirty="0" smtClean="0"/>
              <a:t> – objevení se prvního zubu</a:t>
            </a:r>
          </a:p>
          <a:p>
            <a:r>
              <a:rPr lang="cs-CZ" i="1" dirty="0" err="1" smtClean="0"/>
              <a:t>Mujsargiron</a:t>
            </a:r>
            <a:r>
              <a:rPr lang="cs-CZ" dirty="0" smtClean="0"/>
              <a:t> – první stříhání vlasů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Narození dítěte - Tádžikistán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porodu pomáhaly starší ženy – </a:t>
            </a:r>
            <a:r>
              <a:rPr lang="cs-CZ" i="1" dirty="0" err="1" smtClean="0"/>
              <a:t>akušerky</a:t>
            </a:r>
            <a:r>
              <a:rPr lang="cs-CZ" i="1" dirty="0" smtClean="0"/>
              <a:t>. </a:t>
            </a:r>
            <a:r>
              <a:rPr lang="cs-CZ" dirty="0" smtClean="0"/>
              <a:t>Dnes už spíše ne, rodí se v nemocnicích</a:t>
            </a:r>
          </a:p>
          <a:p>
            <a:r>
              <a:rPr lang="cs-CZ" dirty="0" smtClean="0"/>
              <a:t>Při porodu volaly jméno Alláha, případně sester </a:t>
            </a:r>
            <a:r>
              <a:rPr lang="cs-CZ" dirty="0" err="1" smtClean="0"/>
              <a:t>Gyz</a:t>
            </a:r>
            <a:r>
              <a:rPr lang="cs-CZ" dirty="0" smtClean="0"/>
              <a:t> </a:t>
            </a:r>
            <a:r>
              <a:rPr lang="cs-CZ" dirty="0" err="1" smtClean="0"/>
              <a:t>Bibi</a:t>
            </a:r>
            <a:r>
              <a:rPr lang="cs-CZ" dirty="0" smtClean="0"/>
              <a:t> a Para </a:t>
            </a:r>
            <a:r>
              <a:rPr lang="cs-CZ" dirty="0" err="1" smtClean="0"/>
              <a:t>Bibi</a:t>
            </a:r>
            <a:endParaRPr lang="cs-CZ" dirty="0" smtClean="0"/>
          </a:p>
          <a:p>
            <a:r>
              <a:rPr lang="cs-CZ" i="1" dirty="0" err="1" smtClean="0"/>
              <a:t>Jizerlik</a:t>
            </a:r>
            <a:r>
              <a:rPr lang="cs-CZ" i="1" dirty="0" smtClean="0"/>
              <a:t> </a:t>
            </a:r>
            <a:r>
              <a:rPr lang="cs-CZ" dirty="0" smtClean="0"/>
              <a:t>– zavěšen do místnosti, aby nebylo dítě uhranuto</a:t>
            </a:r>
          </a:p>
          <a:p>
            <a:r>
              <a:rPr lang="cs-CZ" i="1" dirty="0" err="1" smtClean="0"/>
              <a:t>Dachdaan</a:t>
            </a:r>
            <a:r>
              <a:rPr lang="cs-CZ" dirty="0" smtClean="0"/>
              <a:t> – vyřezaný přívěšek ze dřeva</a:t>
            </a:r>
          </a:p>
          <a:p>
            <a:r>
              <a:rPr lang="cs-CZ" dirty="0" smtClean="0"/>
              <a:t>Zákaz přiblížení se k dítěti - </a:t>
            </a:r>
            <a:r>
              <a:rPr lang="cs-CZ" i="1" dirty="0" smtClean="0"/>
              <a:t>gille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Narození dítěte </a:t>
            </a:r>
            <a:r>
              <a:rPr lang="cs-CZ" smtClean="0"/>
              <a:t>– Turkmenistán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V Tádžikistánu každodenní realita, avšak ve velmi malé míře</a:t>
            </a:r>
          </a:p>
          <a:p>
            <a:r>
              <a:rPr lang="cs-CZ" dirty="0" smtClean="0"/>
              <a:t>Prakticky propuštění ženy z manželského svazku – „</a:t>
            </a:r>
            <a:r>
              <a:rPr lang="cs-CZ" i="1" dirty="0" smtClean="0"/>
              <a:t>rozvádím se s tebou</a:t>
            </a:r>
            <a:r>
              <a:rPr lang="cs-CZ" dirty="0" smtClean="0"/>
              <a:t>.“</a:t>
            </a:r>
          </a:p>
          <a:p>
            <a:r>
              <a:rPr lang="cs-CZ" dirty="0" err="1" smtClean="0"/>
              <a:t>Kalym</a:t>
            </a:r>
            <a:r>
              <a:rPr lang="cs-CZ" dirty="0" smtClean="0"/>
              <a:t> po rozvodu propadá manželčině rodině</a:t>
            </a:r>
          </a:p>
          <a:p>
            <a:r>
              <a:rPr lang="cs-CZ" dirty="0" smtClean="0"/>
              <a:t>Někdy muži využívají tvrzení, že žena byla nevěrná a porodila cizí dítě</a:t>
            </a:r>
          </a:p>
          <a:p>
            <a:r>
              <a:rPr lang="cs-CZ" dirty="0" smtClean="0"/>
              <a:t>Častější příčina – žádost dospělé ženy, která se vdávala jako nezletilá bez svého souhlasu.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Rozvody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339803"/>
          </a:xfrm>
        </p:spPr>
        <p:txBody>
          <a:bodyPr/>
          <a:lstStyle/>
          <a:p>
            <a:r>
              <a:rPr lang="cs-CZ" dirty="0" smtClean="0"/>
              <a:t>Pohřeb ve Střední Asii</a:t>
            </a:r>
            <a:endParaRPr lang="cs-CZ" dirty="0"/>
          </a:p>
        </p:txBody>
      </p:sp>
      <p:pic>
        <p:nvPicPr>
          <p:cNvPr id="25602" name="Picture 2" descr="01 muslimský hrob v poušti Taklamaka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2"/>
            <a:ext cx="3744416" cy="2496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Stavění jurty na počest zemřelého</a:t>
            </a:r>
          </a:p>
          <a:p>
            <a:r>
              <a:rPr lang="cs-CZ" dirty="0" smtClean="0"/>
              <a:t>Tělo omyto, převlečeno do bílé košile a položeno na koberec – muž vlevo, žena vpravo</a:t>
            </a:r>
          </a:p>
          <a:p>
            <a:r>
              <a:rPr lang="cs-CZ" dirty="0" smtClean="0"/>
              <a:t>Lidé přichází do jurty se modlit a vzpomínat</a:t>
            </a:r>
          </a:p>
          <a:p>
            <a:r>
              <a:rPr lang="cs-CZ" dirty="0" smtClean="0"/>
              <a:t>Tělo nesmí v jurtě zůstat déle než 24 hodin</a:t>
            </a:r>
          </a:p>
          <a:p>
            <a:r>
              <a:rPr lang="cs-CZ" dirty="0" smtClean="0"/>
              <a:t>Na hřbitov chodí pouze muži</a:t>
            </a:r>
          </a:p>
          <a:p>
            <a:r>
              <a:rPr lang="cs-CZ" dirty="0" smtClean="0"/>
              <a:t>Hroby na vyvýšeném místě (na kopci)</a:t>
            </a:r>
          </a:p>
          <a:p>
            <a:r>
              <a:rPr lang="cs-CZ" dirty="0" smtClean="0"/>
              <a:t>Pohřbívání do metr hluboké jámy , hlava směrem na sever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Kyrgyzstán</a:t>
            </a:r>
            <a:endParaRPr lang="cs-CZ" dirty="0"/>
          </a:p>
        </p:txBody>
      </p:sp>
      <p:pic>
        <p:nvPicPr>
          <p:cNvPr id="4" name="Obrázek 3" descr="ju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60648"/>
            <a:ext cx="2538743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Bohatí pohřbíváni do čtverhranného mauzolea s kopulí</a:t>
            </a:r>
          </a:p>
          <a:p>
            <a:r>
              <a:rPr lang="cs-CZ" dirty="0" smtClean="0"/>
              <a:t>Zemřelí pohřbíváni vždy samostatně</a:t>
            </a:r>
          </a:p>
          <a:p>
            <a:r>
              <a:rPr lang="cs-CZ" dirty="0" smtClean="0"/>
              <a:t>Po pohřbu následuje hostina (beran, koza)</a:t>
            </a:r>
          </a:p>
          <a:p>
            <a:r>
              <a:rPr lang="cs-CZ" dirty="0" smtClean="0"/>
              <a:t>40 dní se rodina nesmí smát, sledovat televizi a poslouchat rádio</a:t>
            </a:r>
          </a:p>
          <a:p>
            <a:r>
              <a:rPr lang="cs-CZ" dirty="0" smtClean="0"/>
              <a:t>Roční smutek – nesmí se pořádat oslavy a svatby ani se jich účastnit</a:t>
            </a:r>
          </a:p>
          <a:p>
            <a:r>
              <a:rPr lang="cs-CZ" dirty="0" smtClean="0"/>
              <a:t>Rok po pohřbu se koná zádušní hostina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Kyrgyzstán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Obrovské hřbitovy v okolí měst a vesnic</a:t>
            </a:r>
          </a:p>
          <a:p>
            <a:r>
              <a:rPr lang="cs-CZ" sz="3000" dirty="0" smtClean="0"/>
              <a:t>Pohřeb je velká a drahá událost</a:t>
            </a:r>
          </a:p>
          <a:p>
            <a:r>
              <a:rPr lang="cs-CZ" sz="3000" dirty="0" smtClean="0"/>
              <a:t>Hroby s muslimským půlměsícem na špici</a:t>
            </a:r>
            <a:endParaRPr lang="cs-CZ" sz="3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Kyrgyzstán - současnost</a:t>
            </a:r>
            <a:endParaRPr lang="cs-CZ" dirty="0"/>
          </a:p>
        </p:txBody>
      </p:sp>
      <p:pic>
        <p:nvPicPr>
          <p:cNvPr id="4" name="Obrázek 3" descr="hřbit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56992"/>
            <a:ext cx="486358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Mnoho zvyků a pověr</a:t>
            </a:r>
          </a:p>
          <a:p>
            <a:r>
              <a:rPr lang="cs-CZ" dirty="0" smtClean="0"/>
              <a:t>Pokud člověk zemře v domě, duše zůstane uvězněna – umírající vynášen z domu</a:t>
            </a:r>
          </a:p>
          <a:p>
            <a:r>
              <a:rPr lang="cs-CZ" dirty="0" smtClean="0"/>
              <a:t>Nebožtíka je nutné chránit před zlými duchy</a:t>
            </a:r>
          </a:p>
          <a:p>
            <a:r>
              <a:rPr lang="cs-CZ" dirty="0" smtClean="0"/>
              <a:t>Zvířata mohou být prostředníky při napadení zlými duchy </a:t>
            </a:r>
            <a:r>
              <a:rPr lang="cs-CZ" dirty="0" smtClean="0">
                <a:sym typeface="Wingdings 3"/>
              </a:rPr>
              <a:t> kočky z domu, zavírání skotu</a:t>
            </a:r>
            <a:endParaRPr lang="cs-CZ" dirty="0" smtClean="0"/>
          </a:p>
          <a:p>
            <a:r>
              <a:rPr lang="cs-CZ" dirty="0" smtClean="0"/>
              <a:t>Hostitelská noc – známí a přátelé navštěvují nebožtíka</a:t>
            </a:r>
          </a:p>
          <a:p>
            <a:r>
              <a:rPr lang="cs-CZ" dirty="0" smtClean="0"/>
              <a:t>Zpívání ukolébavky, pokládání hlíny nebo železa na tělo nebožtíka</a:t>
            </a:r>
          </a:p>
          <a:p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Tádžikistán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Posvátná země </a:t>
            </a:r>
            <a:r>
              <a:rPr lang="cs-CZ" dirty="0" smtClean="0">
                <a:sym typeface="Wingdings 3"/>
              </a:rPr>
              <a:t> žádání o povolení k vykopání hrobu</a:t>
            </a:r>
          </a:p>
          <a:p>
            <a:r>
              <a:rPr lang="cs-CZ" dirty="0" smtClean="0"/>
              <a:t>Hlava směřuje na sever, nohy na jih, tělo leží na boku, oči na západ</a:t>
            </a:r>
          </a:p>
          <a:p>
            <a:r>
              <a:rPr lang="cs-CZ" dirty="0" smtClean="0"/>
              <a:t>Rituál ukládání hlíny do šátku</a:t>
            </a:r>
          </a:p>
          <a:p>
            <a:r>
              <a:rPr lang="cs-CZ" dirty="0" smtClean="0"/>
              <a:t>Hřbitov je posvátný – zákaz vstupu nečistým osobám a předmětům </a:t>
            </a:r>
            <a:r>
              <a:rPr lang="cs-CZ" dirty="0" smtClean="0">
                <a:sym typeface="Wingdings 3"/>
              </a:rPr>
              <a:t>(ženy na hřbitov nesmí)</a:t>
            </a:r>
          </a:p>
          <a:p>
            <a:r>
              <a:rPr lang="cs-CZ" dirty="0" smtClean="0">
                <a:sym typeface="Wingdings 3"/>
              </a:rPr>
              <a:t>Pamír – žena se účastní pohřbu</a:t>
            </a:r>
          </a:p>
          <a:p>
            <a:r>
              <a:rPr lang="cs-CZ" dirty="0" smtClean="0">
                <a:sym typeface="Wingdings 3"/>
              </a:rPr>
              <a:t>Pokrmy pro smuteční hostinu – na severu beran, na jihu býk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Tádžikistán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500" dirty="0" smtClean="0"/>
              <a:t>Modlitba před smrtí – pomáhá přejít na jiný svět</a:t>
            </a:r>
          </a:p>
          <a:p>
            <a:r>
              <a:rPr lang="cs-CZ" sz="2500" dirty="0" smtClean="0"/>
              <a:t>Loučení se zemřelým v domě</a:t>
            </a:r>
          </a:p>
          <a:p>
            <a:r>
              <a:rPr lang="cs-CZ" sz="2500" dirty="0" smtClean="0"/>
              <a:t>Tělo se omývá, balí do bílé látky a přenáší na hřbitov</a:t>
            </a:r>
          </a:p>
          <a:p>
            <a:r>
              <a:rPr lang="cs-CZ" sz="2500" dirty="0" smtClean="0"/>
              <a:t>Ve smutečním průvodu jen muži</a:t>
            </a:r>
          </a:p>
          <a:p>
            <a:r>
              <a:rPr lang="cs-CZ" sz="2500" dirty="0" smtClean="0"/>
              <a:t>Oplakávání, v některých oblastech radost</a:t>
            </a:r>
          </a:p>
          <a:p>
            <a:r>
              <a:rPr lang="cs-CZ" sz="2500" dirty="0" smtClean="0"/>
              <a:t>Pohřbívání do mohyl bez rakve</a:t>
            </a:r>
          </a:p>
          <a:p>
            <a:r>
              <a:rPr lang="cs-CZ" sz="2500" dirty="0" smtClean="0"/>
              <a:t>3 dny pouze modlitby a vzpomínání</a:t>
            </a:r>
          </a:p>
          <a:p>
            <a:r>
              <a:rPr lang="cs-CZ" sz="2500" dirty="0" smtClean="0"/>
              <a:t>Hostina 3. a 40. den a rok po pohřbu</a:t>
            </a:r>
          </a:p>
          <a:p>
            <a:r>
              <a:rPr lang="cs-CZ" sz="2500" dirty="0" smtClean="0"/>
              <a:t>Prodloužený smutek pro vdovy </a:t>
            </a:r>
          </a:p>
          <a:p>
            <a:r>
              <a:rPr lang="cs-CZ" sz="2500" dirty="0" smtClean="0"/>
              <a:t>Ženy už se někdy pohřbu účastní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Tádžikistán - současnost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cs-CZ" sz="2000" dirty="0" smtClean="0"/>
              <a:t>Exogamní sňatky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cs-CZ" sz="2000" dirty="0" smtClean="0"/>
              <a:t>Mnohoženství oficiálně zakázáno x nejsou stanoveny tresty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cs-CZ" sz="2000" dirty="0" smtClean="0"/>
              <a:t>Levirát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cs-CZ" sz="2000" dirty="0" err="1" smtClean="0"/>
              <a:t>Patrilokalita</a:t>
            </a:r>
            <a:endParaRPr lang="cs-CZ" sz="2000" dirty="0" smtClean="0"/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cs-CZ" sz="2000" dirty="0" smtClean="0"/>
              <a:t>Manželství = ekonomická instituce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cs-CZ" sz="2000" dirty="0" err="1" smtClean="0"/>
              <a:t>Kalym</a:t>
            </a:r>
            <a:r>
              <a:rPr lang="cs-CZ" sz="2000" dirty="0" smtClean="0"/>
              <a:t> – platba za nevěstu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cs-CZ" sz="2000" dirty="0" smtClean="0"/>
              <a:t>Několik druhů svateb – s </a:t>
            </a:r>
            <a:r>
              <a:rPr lang="cs-CZ" sz="2000" dirty="0" err="1" smtClean="0"/>
              <a:t>kalymem</a:t>
            </a:r>
            <a:r>
              <a:rPr lang="cs-CZ" sz="2000" dirty="0" smtClean="0"/>
              <a:t>, bez </a:t>
            </a:r>
            <a:r>
              <a:rPr lang="cs-CZ" sz="2000" dirty="0" err="1" smtClean="0"/>
              <a:t>kalymu</a:t>
            </a:r>
            <a:r>
              <a:rPr lang="cs-CZ" sz="2000" dirty="0" smtClean="0"/>
              <a:t>, únos nevěsty</a:t>
            </a:r>
          </a:p>
          <a:p>
            <a:pPr>
              <a:buClr>
                <a:srgbClr val="FF0000"/>
              </a:buClr>
              <a:buFont typeface="Calibri" pitchFamily="34" charset="0"/>
              <a:buChar char="X"/>
            </a:pPr>
            <a:endParaRPr lang="cs-CZ" sz="2000" dirty="0" smtClean="0"/>
          </a:p>
          <a:p>
            <a:pPr>
              <a:buClr>
                <a:srgbClr val="FF0000"/>
              </a:buClr>
              <a:buFont typeface="Calibri" pitchFamily="34" charset="0"/>
              <a:buChar char="X"/>
            </a:pPr>
            <a:endParaRPr lang="cs-CZ" sz="2000" dirty="0"/>
          </a:p>
          <a:p>
            <a:pPr>
              <a:buClr>
                <a:srgbClr val="FF0000"/>
              </a:buClr>
              <a:buFont typeface="Calibri" pitchFamily="34" charset="0"/>
              <a:buChar char="X"/>
            </a:pPr>
            <a:r>
              <a:rPr lang="cs-CZ" sz="2000" dirty="0" smtClean="0"/>
              <a:t>Etnicky nejednotné sňatky, </a:t>
            </a:r>
            <a:r>
              <a:rPr lang="cs-CZ" sz="2000" dirty="0" err="1" smtClean="0"/>
              <a:t>sňatky</a:t>
            </a:r>
            <a:r>
              <a:rPr lang="cs-CZ" sz="2000" dirty="0" smtClean="0"/>
              <a:t> bez souhlasu rodičů, sňatky mezi bohatými a chudými</a:t>
            </a:r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Svatby</a:t>
            </a:r>
            <a:br>
              <a:rPr lang="cs-CZ" dirty="0" smtClean="0"/>
            </a:br>
            <a:r>
              <a:rPr lang="cs-CZ" sz="3100" u="sng" dirty="0" smtClean="0"/>
              <a:t>Kazachstán</a:t>
            </a:r>
            <a:endParaRPr lang="cs-CZ" sz="3100" u="sng" dirty="0"/>
          </a:p>
        </p:txBody>
      </p:sp>
      <p:pic>
        <p:nvPicPr>
          <p:cNvPr id="14338" name="Picture 2" descr="https://encrypted-tbn0.gstatic.com/images?q=tbn:ANd9GcSPnTXSGlFlduWFiKlU61-qgHlwm_WHTgdDJcFIn4pMBR7giOWXoX6Bdt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6672"/>
            <a:ext cx="2380591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Prolínání turkických a muslimských tradic</a:t>
            </a:r>
          </a:p>
          <a:p>
            <a:r>
              <a:rPr lang="cs-CZ" dirty="0" smtClean="0"/>
              <a:t>Předkládání jídla (masa) zemřelým</a:t>
            </a:r>
          </a:p>
          <a:p>
            <a:r>
              <a:rPr lang="cs-CZ" dirty="0" smtClean="0"/>
              <a:t>Pohřební slavnosti v odstupu několika dnů až jednoho roku od pohřbu</a:t>
            </a:r>
          </a:p>
          <a:p>
            <a:r>
              <a:rPr lang="cs-CZ" dirty="0" smtClean="0"/>
              <a:t>Zákaz připravování jídla v domě zemřelého po 3 dny</a:t>
            </a:r>
          </a:p>
          <a:p>
            <a:r>
              <a:rPr lang="cs-CZ" dirty="0" smtClean="0"/>
              <a:t>Očistné obřady</a:t>
            </a:r>
          </a:p>
          <a:p>
            <a:r>
              <a:rPr lang="cs-CZ" dirty="0" smtClean="0"/>
              <a:t>Podle muslimské tradice se pohřeb koná třetí den po smrti</a:t>
            </a:r>
          </a:p>
          <a:p>
            <a:r>
              <a:rPr lang="cs-CZ" dirty="0" smtClean="0"/>
              <a:t>Vynášení na „</a:t>
            </a:r>
            <a:r>
              <a:rPr lang="cs-CZ" dirty="0" err="1" smtClean="0"/>
              <a:t>tabutě</a:t>
            </a:r>
            <a:r>
              <a:rPr lang="cs-CZ" dirty="0" smtClean="0"/>
              <a:t>“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Turkmenistán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Pohřeb dítěte – vypouštění holubů</a:t>
            </a:r>
          </a:p>
          <a:p>
            <a:r>
              <a:rPr lang="cs-CZ" dirty="0" smtClean="0"/>
              <a:t>Sunnitský islám </a:t>
            </a:r>
            <a:r>
              <a:rPr lang="cs-CZ" dirty="0" smtClean="0">
                <a:sym typeface="Wingdings 3"/>
              </a:rPr>
              <a:t> na pohřbu pouze muži</a:t>
            </a:r>
          </a:p>
          <a:p>
            <a:r>
              <a:rPr lang="cs-CZ" dirty="0" smtClean="0">
                <a:sym typeface="Wingdings 3"/>
              </a:rPr>
              <a:t>40 dnů po smrti – smuteční obřady, modlitby, smuteční hostina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Turkmenistán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KOKAISL, Petr, PARGAČ, Jan a kol. </a:t>
            </a:r>
            <a:r>
              <a:rPr lang="cs-CZ" sz="2000" i="1" dirty="0"/>
              <a:t>Lidé z hor a lidé z pouští: Tádžikistán a Turkmenistán. Střípky kulturních proměn Střední Asie.</a:t>
            </a:r>
            <a:r>
              <a:rPr lang="cs-CZ" sz="2000" dirty="0"/>
              <a:t> 1. </a:t>
            </a:r>
            <a:r>
              <a:rPr lang="cs-CZ" sz="2000" dirty="0" err="1"/>
              <a:t>vyd</a:t>
            </a:r>
            <a:r>
              <a:rPr lang="cs-CZ" sz="2000" dirty="0"/>
              <a:t>. Praha: Filozofická fakulta Univerzity Karlovy, 2007. 351 s. ISBN 978-80-7308-167-6.</a:t>
            </a:r>
          </a:p>
          <a:p>
            <a:r>
              <a:rPr lang="cs-CZ" sz="2000" dirty="0"/>
              <a:t>KOKAISL, Petr, PARGAČ, Jan a kol. </a:t>
            </a:r>
            <a:r>
              <a:rPr lang="cs-CZ" sz="2000" i="1" dirty="0"/>
              <a:t>Pastevecká společnost v proměnách času:Kyrgyzstán a Kazachstán. </a:t>
            </a:r>
            <a:r>
              <a:rPr lang="cs-CZ" sz="2000" dirty="0"/>
              <a:t> 1. </a:t>
            </a:r>
            <a:r>
              <a:rPr lang="cs-CZ" sz="2000" dirty="0" err="1"/>
              <a:t>vyd</a:t>
            </a:r>
            <a:r>
              <a:rPr lang="cs-CZ" sz="2000" dirty="0"/>
              <a:t>. Praha: Filozofická fakulta Univerzity Karlovy, 2006. 296 s. ISBN 80-7308-119-9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KOKAISL, Petr a kol. Manželství a rodina obyvatel Kavkazu a Střední Asie. Praha, Nostalgie, 2011, 196 s. ISBN 978-80-254-9365-6</a:t>
            </a:r>
            <a:endParaRPr lang="cs-CZ" sz="2000" dirty="0" smtClean="0"/>
          </a:p>
          <a:p>
            <a:r>
              <a:rPr lang="cs-CZ" sz="2000" dirty="0" smtClean="0"/>
              <a:t>Svatba a slzy: Tradiční únosy nevěst v Kyrgyzstánu</a:t>
            </a:r>
            <a:r>
              <a:rPr lang="en-US" sz="2000" dirty="0" smtClean="0"/>
              <a:t>[</a:t>
            </a:r>
            <a:r>
              <a:rPr lang="cs-CZ" sz="2000" dirty="0" smtClean="0"/>
              <a:t>online</a:t>
            </a:r>
            <a:r>
              <a:rPr lang="en-US" sz="2000" dirty="0" smtClean="0"/>
              <a:t>]</a:t>
            </a:r>
            <a:r>
              <a:rPr lang="cs-CZ" sz="2000" dirty="0" smtClean="0"/>
              <a:t>. Dostupný z</a:t>
            </a:r>
            <a:r>
              <a:rPr lang="cs-CZ" sz="2000" dirty="0" smtClean="0"/>
              <a:t>: http://</a:t>
            </a:r>
            <a:r>
              <a:rPr lang="cs-CZ" sz="2000" dirty="0" smtClean="0"/>
              <a:t>www.</a:t>
            </a:r>
            <a:r>
              <a:rPr lang="cs-CZ" sz="2000" dirty="0" err="1" smtClean="0"/>
              <a:t>stoplusjednicka.cz</a:t>
            </a:r>
            <a:r>
              <a:rPr lang="cs-CZ" sz="2000" dirty="0" smtClean="0"/>
              <a:t>/svatba-slzy-</a:t>
            </a:r>
            <a:r>
              <a:rPr lang="cs-CZ" sz="2000" dirty="0" err="1" smtClean="0"/>
              <a:t>tradicni</a:t>
            </a:r>
            <a:r>
              <a:rPr lang="cs-CZ" sz="2000" dirty="0" smtClean="0"/>
              <a:t>-</a:t>
            </a:r>
            <a:r>
              <a:rPr lang="cs-CZ" sz="2000" dirty="0" err="1" smtClean="0"/>
              <a:t>unosy</a:t>
            </a:r>
            <a:r>
              <a:rPr lang="cs-CZ" sz="2000" dirty="0" smtClean="0"/>
              <a:t>-</a:t>
            </a:r>
            <a:r>
              <a:rPr lang="cs-CZ" sz="2000" dirty="0" err="1" smtClean="0"/>
              <a:t>nevest</a:t>
            </a:r>
            <a:r>
              <a:rPr lang="cs-CZ" sz="2000" dirty="0" smtClean="0"/>
              <a:t>-v-</a:t>
            </a:r>
            <a:r>
              <a:rPr lang="cs-CZ" sz="2000" dirty="0" err="1" smtClean="0"/>
              <a:t>kyrgyzstanu</a:t>
            </a:r>
            <a:endParaRPr lang="cs-CZ" sz="2000" dirty="0" smtClean="0"/>
          </a:p>
          <a:p>
            <a:r>
              <a:rPr lang="cs-CZ" sz="2000" dirty="0" smtClean="0"/>
              <a:t>Kyrgyzstán zpřísnil tresty za vynucené </a:t>
            </a:r>
            <a:r>
              <a:rPr lang="cs-CZ" sz="2000" dirty="0" smtClean="0"/>
              <a:t>sňatky</a:t>
            </a:r>
            <a:r>
              <a:rPr lang="en-US" sz="2000" dirty="0" smtClean="0"/>
              <a:t>[</a:t>
            </a:r>
            <a:r>
              <a:rPr lang="cs-CZ" sz="2000" dirty="0" smtClean="0"/>
              <a:t>online</a:t>
            </a:r>
            <a:r>
              <a:rPr lang="en-US" sz="2000" dirty="0" smtClean="0"/>
              <a:t>]</a:t>
            </a:r>
            <a:r>
              <a:rPr lang="cs-CZ" sz="2000" dirty="0" smtClean="0"/>
              <a:t>. </a:t>
            </a:r>
            <a:r>
              <a:rPr lang="cs-CZ" sz="2000" dirty="0" smtClean="0"/>
              <a:t>Dostupný z:http://www.lidovky.cz/kyrgyzstan-pritvrzuje-tresty-za-vynucene-snatky-fsy-/zpravy-svet.aspx?c=A130127_081312_ln_zahranici_hm</a:t>
            </a:r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5843" name="Picture 3" descr="C:\Users\jana\Desktop\Nur-Astana_Mosqu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713209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Základem svatby byla smlouva (dohoda) mezi rodinami</a:t>
            </a:r>
          </a:p>
          <a:p>
            <a:pPr>
              <a:buNone/>
            </a:pPr>
            <a:r>
              <a:rPr lang="cs-CZ" sz="2000" u="sng" dirty="0" smtClean="0"/>
              <a:t>Svatba má 7 částí:</a:t>
            </a:r>
            <a:endParaRPr lang="cs-CZ" sz="2000" dirty="0" smtClean="0"/>
          </a:p>
          <a:p>
            <a:pPr>
              <a:buNone/>
            </a:pPr>
            <a:endParaRPr lang="cs-CZ" sz="1600" b="1" dirty="0" smtClean="0"/>
          </a:p>
          <a:p>
            <a:pPr>
              <a:buClr>
                <a:srgbClr val="CC0099"/>
              </a:buClr>
              <a:buFont typeface="Wingdings" pitchFamily="2" charset="2"/>
              <a:buChar char="v"/>
            </a:pPr>
            <a:r>
              <a:rPr lang="cs-CZ" sz="1800" b="1" dirty="0" smtClean="0"/>
              <a:t>První svatba – </a:t>
            </a:r>
            <a:r>
              <a:rPr lang="cs-CZ" sz="1800" dirty="0" smtClean="0"/>
              <a:t>koná se u nevěsty, domlouvá se výše </a:t>
            </a:r>
            <a:r>
              <a:rPr lang="cs-CZ" sz="1800" dirty="0" err="1" smtClean="0"/>
              <a:t>kalymu</a:t>
            </a:r>
            <a:endParaRPr lang="cs-CZ" sz="1800" b="1" dirty="0" smtClean="0"/>
          </a:p>
          <a:p>
            <a:pPr>
              <a:buClr>
                <a:srgbClr val="CC0099"/>
              </a:buClr>
              <a:buFont typeface="Wingdings" pitchFamily="2" charset="2"/>
              <a:buChar char="v"/>
            </a:pPr>
            <a:r>
              <a:rPr lang="cs-CZ" sz="1800" b="1" dirty="0" smtClean="0"/>
              <a:t>Druhá svatba – </a:t>
            </a:r>
            <a:r>
              <a:rPr lang="cs-CZ" sz="1800" dirty="0" smtClean="0"/>
              <a:t>koná se u ženicha</a:t>
            </a:r>
            <a:endParaRPr lang="cs-CZ" sz="1800" b="1" dirty="0" smtClean="0"/>
          </a:p>
          <a:p>
            <a:pPr>
              <a:buClr>
                <a:srgbClr val="CC0099"/>
              </a:buClr>
              <a:buFont typeface="Wingdings" pitchFamily="2" charset="2"/>
              <a:buChar char="v"/>
            </a:pPr>
            <a:r>
              <a:rPr lang="cs-CZ" sz="1800" b="1" dirty="0" smtClean="0"/>
              <a:t>Třetí svatba – </a:t>
            </a:r>
            <a:r>
              <a:rPr lang="cs-CZ" sz="1800" dirty="0" smtClean="0"/>
              <a:t>u ženicha- rozlučková slavnost, ženich si jede pro nevěstu</a:t>
            </a:r>
          </a:p>
          <a:p>
            <a:pPr>
              <a:buClr>
                <a:srgbClr val="CC0099"/>
              </a:buClr>
              <a:buFont typeface="Wingdings" pitchFamily="2" charset="2"/>
              <a:buChar char="v"/>
            </a:pPr>
            <a:r>
              <a:rPr lang="cs-CZ" sz="1800" b="1" dirty="0" smtClean="0"/>
              <a:t>Čtvrtá svatba – </a:t>
            </a:r>
            <a:r>
              <a:rPr lang="cs-CZ" sz="1800" dirty="0" smtClean="0"/>
              <a:t>veliká příprava na příchod hostů – nákupy, porážka berana, sázky na koně, nevěsta a ženich se neúčastní</a:t>
            </a:r>
          </a:p>
          <a:p>
            <a:pPr>
              <a:buClr>
                <a:srgbClr val="CC0099"/>
              </a:buClr>
              <a:buFont typeface="Wingdings" pitchFamily="2" charset="2"/>
              <a:buChar char="v"/>
            </a:pPr>
            <a:r>
              <a:rPr lang="cs-CZ" sz="1800" b="1" dirty="0" smtClean="0"/>
              <a:t>Pátá svatba – </a:t>
            </a:r>
            <a:r>
              <a:rPr lang="cs-CZ" sz="1800" dirty="0" smtClean="0"/>
              <a:t>podobá se třetí svatbě, pohoštění hradí příbuzní</a:t>
            </a:r>
          </a:p>
          <a:p>
            <a:pPr>
              <a:buClr>
                <a:srgbClr val="CC0099"/>
              </a:buClr>
              <a:buFont typeface="Wingdings" pitchFamily="2" charset="2"/>
              <a:buChar char="v"/>
            </a:pPr>
            <a:r>
              <a:rPr lang="cs-CZ" sz="1800" b="1" dirty="0" smtClean="0"/>
              <a:t>Šestá svatba – </a:t>
            </a:r>
            <a:r>
              <a:rPr lang="cs-CZ" sz="1800" dirty="0" smtClean="0"/>
              <a:t>u nevěsty, ženich přiváží dárky, o půlnoci přichází </a:t>
            </a:r>
            <a:r>
              <a:rPr lang="cs-CZ" sz="1800" dirty="0" err="1" smtClean="0"/>
              <a:t>mulla</a:t>
            </a:r>
            <a:r>
              <a:rPr lang="cs-CZ" sz="1800" dirty="0" smtClean="0"/>
              <a:t> a ujímá se oficiálně obřadu – po obřadu si ženich nevěstu odvede do své jurty</a:t>
            </a:r>
          </a:p>
          <a:p>
            <a:pPr>
              <a:buClr>
                <a:srgbClr val="CC0099"/>
              </a:buClr>
              <a:buFont typeface="Wingdings" pitchFamily="2" charset="2"/>
              <a:buChar char="v"/>
            </a:pPr>
            <a:r>
              <a:rPr lang="cs-CZ" sz="1800" b="1" dirty="0" smtClean="0"/>
              <a:t>Sedmá svatba – </a:t>
            </a:r>
            <a:r>
              <a:rPr lang="cs-CZ" sz="1800" dirty="0" smtClean="0"/>
              <a:t>druhý den ráno – koná se v novém domově novomanželů</a:t>
            </a:r>
            <a:endParaRPr lang="cs-CZ" sz="18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svatby</a:t>
            </a:r>
            <a:endParaRPr lang="cs-CZ" dirty="0"/>
          </a:p>
        </p:txBody>
      </p:sp>
      <p:sp>
        <p:nvSpPr>
          <p:cNvPr id="15362" name="AutoShape 2" descr="data:image/jpeg;base64,/9j/4AAQSkZJRgABAQAAAQABAAD/2wCEAAkGBhQSERUUEhQVFRUWGBcYGBgYGBwYGBsaGRwXGh4YGhgXHSYfGBojHRQVHy8gIycpLCwsFR4xNTAqNSYrLCkBCQoKDgwOGg8PGiokHyQsLCksLCwsKSwsKSwsLCwsLCwsKSwsLCwsLCwsLCwsKSwsKSwsLCwsLCwpLCwsLCwpLP/AABEIALYBFQMBIgACEQEDEQH/xAAcAAABBQEBAQAAAAAAAAAAAAAFAAIDBAYBBwj/xABFEAACAQIEAwYDBgQEBAUFAQABAhEAAwQSITEFQVEGEyJhcYEykaFCUrHB0fAHFCNiFTNy4SSywvEWc4KSojRDU4PSJf/EABgBAAMBAQAAAAAAAAAAAAAAAAABAgME/8QAKhEAAgICAgIBAgYDAQAAAAAAAAECESExAxJBURNhoQQiMkKR0VJxgTP/2gAMAwEAAhEDEQA/AH8MxRzhesjbnHP1ozgsZIg666f9uXOszw+2S5FuMwDMJJG0frRjh15rZkoxXyjU6nckedZd7eRuKWgwsxmMAEtt9PwqKzfBMEhsyxr9BFOuYxmSFtwpOhLDmZ00odfxbK2UqARtJJM7jl+FPskRTNFgyWWdBP4DShXG8MbiAmdCTpyA39q7axN0W5i3CqJ+ImB0EjWorOPe8lyCFyeEg2ztrsc/z0qu6q0OmZnEWFbUk1Zt8OlSEBY6bdB/3oVbkuQNZZh+/rWj7NxbctdOgRpAMmTlIHlsflVduSqvAdY7A1/CNbPiDLtp1mo58OaND7aj61pMQ1q/dBFzKuRYJMchOh85qEY+zafVGvLlXxB1CzJEbb86hOaNLQDW4I2nbarmB4qEkAQDpAjU8p899K02P4Bh7oLYYochU3HLHKqz4jtBMTAHShAsLbtkYO13l7YPcYLv92fhB+6JPU0pPqsgl2ZHdhyALJLkTHPzLDkPM1mOO9orFg92ArNrISGymebExPzp/EeDcbcMptMituLZVZ9SDJ+dDeH/AMKcYTN7DsR0D2xPmSWpdmstv/g+luqX/TlvtdqpQQR3c7bmZIULsJiDz15UT4Z26um8q3GvqkvmZXzsFB8AUOIJ5z9r2ohZ7F8RtsDas21hlZQz2yQyiF2OoPQ1K3YviDLBW0vhVYzDYnMw56g6g9KT5pt6+7L+KCDmH4jZxCLOIwz3CJyPFp+YENMQeUxzoXxHCZSVnJciQjwJH3kYeG4PQmhHE/4YY++FNxrQOpbxDcn+1egGnKrPCv4ccQsafzNoJzRg1xD/AOhhp6iqWVb2Q0kyNMI07a9JH6xXXxRGjTpWqwvBbtm0Rdvi5AYAhMoVd41JJj3NBMZw1x4jaGSCQQ2bOOUECBUteRJ+Abb4gVMmJ9KmxWOEdfhM+w/Qn3qG5egQbOpA1IYkTpso5b+1VuIKwiQIyLtvMf70WmLIR4fY70gxKjfr6e9arDYoquVvCDAAG3i0j2E1lOzrju2LKD4gBO+0+nJvlWot4W2wJAA+Ex+ehmNaqqJlk0UAL0XbQGTQpml2YA8vUbD9ais5GuNbKZchMEPc1/8Al71T4jjQl1UJYTmJIYyMpgb1ckQivxjjXdeEHxGcoI3j7Z8qzmGxDBixY6k5tYJ/M+9F+JWrOXOVLuTEljMTvNQiyhE5QrAdZ5Az9a55pt2bRaSCFq4jqCLr7if6hzDc6TsZkVOLgnKb18amD3gI05eIUGyAFYUf3D10385JqHH3tG8XhU6Tr+94ojJpldQwrFwU71vImCNJ32nWNqmw/HmtJbVUB3LidQQYJ168+orOI0a8gRprz1nTbanXL/igEExMaHUee+1UpEyiaWzxFGLvmytkuTpI1aAD7V3H8R7xGtyW28IEeEQDHKdKzWFunnqZjQ6QD5ekUxeMkuSABuYnqaeNCS8mi4ZiLdvMosnqcwBMy3Np+kUqHYDipbNIEjqA3Nuu1KszTJDwqyFdWF61qCDL8iDGhA5xRJzlAy3rTkHkw126+9ef8S4lcQhcphjo24jXWfau8Exz3ripqF6859T1rZKOyPzaN/hcZlXK0gKNI1Gp20mq/E72YM6CCd+v0/etQcNwxGYkhwC2jA7Lry50cudmHuKO7AOknUxr0n0rn5H6Kgl5BlzizBVAJIYAkddtNdtjXcJx1FJCWgpaJI55TuZ56mPSpbvALtsjNbYxtAzA7/hNTW8qCWXKSdiP151n38UaNIBYR1DsSNmJJkbmTt7jyp9g5M65pUwR5ySaJ4nFKZGX000oXdxOsHyHy22rojzSaM/jVkNvSJWQJGuo1ot2V4McTcKHwKviZug2GXzM/Wh2DwrXLgRFlmB9NT8XkB15V6Z2b4GMOhGhZtWPI7QB5CPzq43LYm1FBDDYJEti3bXLbGw5k9WncmmXuEW3+NFPnFXwKlVdKuVaMk82Am4Eyf5Nwr/a3iX9RTBj3t6X7eX+9NU9+YrQZKTJUV6K7lGzldQVIYHWRUotae1Vr3BhOe03dNvp8J/1L0po4qbemIXLt4x8B/T0NF+w3ofesTQ3H4tLQl2joOZPkKkucTe8SuGXQGDdb4fVR9qm2OBojZ2JuXDqWbr5DYUXeil9QM+FuYgguDbs/d2ZvXp+x51cxOFm2bY0XTTlpt6UWuDfSqz+lUvqZuXo8vucbaxiu7uWHDCcsOpDLrBUtE6H10qld7c4fvXDreUtlkMo0iRvm1FekcS4fbuAhlDCCNd4PKdx7V5t2n/lcPc7u/gzlAhXQhhB6loKmOprJwV4RopWEU7XYQJ4rmWRpmR1B89RHP61BguMWS8i/ZIAIX+oAdTyDRQFsZw66mRrt8AgBQbc5IiApExoOpqxwjhGGAFvD3rV0Xmg95mDaD4VGWTNS4pLTLN/w7iCaarMDUEHceR3qNclwEuvi8YB2OWdPpXnWN/h3DnuMRaH9hbUE8tTPzp97sri8o7tWtkfdZ2VvM8hMfKaKXsKNXjWS3lWSVE6E1Bcx5RWEbadTqJ96x+HTG2nH8x3624Pw/1DOw3n7UU7iXEsXaOmd1PMb9IK5TBpNO6sZpkxR165NPpr61X4haIZvETPl1AiqHA72JxFpnBXMpKhHRATAmJhTy0obe7YEMVuIuYaQVKx/wC1m/Cl0k3QWjSYW94J1GsaaRod6YYM5jB5c/YdKqWuM5bIuXLRNp9QytpG0kMqwCfwNQJx+w4iXHTQN/yM0fKkosbqgphbvhmDIBknQyAQNvWqo1BmTy/7eenOnJi7c6vlMicyuvLYgpHTWa7hblsz/VtljrGYfrTySkFeDAw0A6wdQeealV7h90GQIgJbGhB2nXeuUqE2WcT2MtCybbNcZSS0sQIbnEDWlwLsTbtqHUEk5W6ARynUwfQbedXv/EecmbLRPxFgSPaI+VSYXjrLbVQkwI1beOdZfIauNjn4MFadArFzAJ00213o1hcQEGhEaCZIEfnWWvYu6xk6RsNwP1M1EuLcsdSIj61D5W9gopGmx/Fgq+Egnb01rP8AHuId6EKwYYzr1Ec9dxVZWZmJYnp8qcNOh5+81HzD6lK9dBnlodddx5fOlhuFvduZUEk7chy36DzoxgsGbjZUEtMekc+kVtuDcCSyogSx3b8h5Cuvh/PnwZyl0M5wTB/y/jVc4WVuwPED1H9vlWxwV9HUFCCPL8+lOw+CVWcqILmWPUxFVb/A1BL2mNp/L4T6rzrqtrBjiTCEdKQehX+I3LWl9NObpqPcCiNi+lwSjBh5GfnU3YdaLFc96RMUJu41sQSlglVBIa7+STufOndCUbJMfxbK2S2DcufdGwP9xG1V7HDGc5sQ2c7hBoi+Ufa9av4XCLaXKggc+pJ3JPM10mpr2XrQNfhfdybDC2TPh3Qn05e1NHFdct5TbPU6ofRqJnWoblkMMpAYcwdqK8oCs7e/4VXvbVG2Ce3raOZdT3bcv9J5VTxHHQBlVWa6THdwZB6nyouticSPiGNW2snfkOZoM3BRdS534k3RBB5DlHnR3B8HObvLpzXPovlHv7VYvYcHlVJNktpaPBe1nYO9hpdJe3BJMyy9Z6jz+dD+wi//AOjhv/MH4Gve8VgAwKkAgjnr8xWGXsAtnGWr9qVVbgLIdoggwd+dVJ4pjTRj/wCKgjHf/rXbTm36CsrZ4pdT4Llxf9LEfga1f8WP/rh/5S/QtWKmiH6UOTyHMP2zxixGIuabSc3/ADTVxf4g4sGS1tvW2v5AVmk2pEUNL0NNpbPSOzGP/nM127btB1IUFQROh6kxv+FaLFYCzdk3bNt4G5UT+RrLfw8wjCwzZCZeRpyAXl8619htNTHLUfqK4eTEnR1xSccgtOzFkEwHAIjKXJtqpI0VTOmu1D7n8PrQPeWGZbitmVWhkzLqAQQDEitW5EmYy7fhTsHbnSYMk0lKS8kuMaMnxHs5cvAm9cCXBs9tWjzBEzQk9ksVsuMVhzBZ/wAHETW4v2yWYAyZmfKK7ZwmonUQP1/AgU1ySiP44vYM7HWDldbmDYlQnim34vi128vrXKOcHwsM8aaJ0/urtNSTyS+H6lTCcRzeFY1kCW+unKrDY4ADUaaDofl50Xw/Z62jAKtsGDrBJiYjxE9d6I4fhCjUQPRUH4LWMYJPLE5fQzVjGO8wCAZ3E1OmBuclY+YUia064QdT86ebK9PWTVtRZKbMweFXSZyxqdyBvptNEeBcAIcC5kZYMidvOQPzorbw0qoVRqwmNIGup+X1rQYewF2q+PgjIUuRxIOG8IS0CEUCd/P50Ry05F60+K7lUVSOZuyKK7TmECuEVI6YxloVxDhFoTcnuSN3U5fmNjRHFYlbalnIAHP8vM0JtYZr5Fy6MqfZtnYwdGbz8qiTNIqiiXv3UGYNcszyhXcDY+lFsBxS0QEUhCNMhGUj0q6pEaVBisClwQ6g/j7EUlFrKKbTLJFQPboe3Drlv/JuEiZyPqI6TvXbPGwPDeBtN5mVPowo7exUXQhpxrveCMxOkTPL50Cu4l8UStklbWzXY+LyWk6QkhmP4qzObWHGZtmf7Kjnrzrlns6iqCSTc37yfED5DYDyonhcCtlciCB+J6k05qpL2Nv0DBi2tQt6SNhcA0/9Q+z67VaYg/v61M2og/7UObBNb1teJedsnT1QnY+VUm0ZtWPuJVe9hww1q1h8QtwSN+YO6+o5Vx7NWpJknmP8Qew5xBFy2YuKuWDswH56mvMcT2dvIW8BYIJZgNAP7ulfSV6yG3FZDtH2eW4j25Kd5ALLoSAZAP3lmJHpUttaLjT2eHhT09641snYfv8AOtzd7L3kUo1iyxE5bslT8gYPoRQzF9mnthALZLqua4ytl8TzlRTrMBZ9zUfIro162jc9l+GRhLThiTlGo8MeWlFDdugEd4WH9wDf81QcBw/dYRCWuFmCyLhJA8oOgovhU/4e/cyibeQqORJ5eR8wayTt0TLCspPeZY7yyhBO4lCfYGOlMW5bB2uIYI5OPqB+NcbtGlxntvbg2yqyGBkuYGh1Ak1ax+B7tyqknLpO3qII2puKQlORBhUta/1gCdPEpX6gkVbw+BkQrIemVwSfYkdKpdySNh7iPqKmGD2lCNP3v+tT1TRfeS2GuBcIaXLKw0Tl0L9KVM7OKPHq+ydf7uhpUlGKVD+WQ+5xK2rS9xBv9odQa4vaSwv/ANwH0BNUrXYe0IkuTtuBt6CiGH7LWF2SfUk/jWOC8FS52vsrMBm5/DH4mrXA+N/zZItJ6sTIEc9NfbcmidjhFoQBbUA9APT86JcL4ZawqZbaqiiSepY7kn7THStuPj7K3oic0tF7C2Ao/E8zt+m1TW7gJIB1G/l6+dVlR7mmqJ1+2R/0D6nyq7btgCAIH71rrT8Iwa9nQKeTXVWugUySJqhxeLW2ud2gfUnoB1ruPxK21zMfQDcnkAOtUcNgmdhdvjUapb3CevV/Os2zWhmHwrXmF28IA+C0eX9zf3USjrtUg86jfXlS0A024phFPK07LpSwwK+XrVPiGItrbJuxk2giZ9utS8U4ilpJbc/Co3b0/Wsljr1wXU7xUuXGLFbOaFRBrmcDXblz58qzk6KSH2uGNd8QIs2WIyW3Y+M+QnnHtRvD8T7oBLtvugJClfEh+VZW0/e3FOIfvRczorKZRSNwqkDKRsCJmKbg+KXUGl1grtlVbg70AjQKxbUExMVN0Vs3lq+rLmUhgdiKay1k8DxW0SDrhrni1BmyzIYOg211g0cXixSO9EKdrieJD8tq2UiGi2RNMqRbgbVSCOo2pOKpMzaZQxOBDnMDlcbMB9D94GmW8VqFuDIx2P2W9GPPyOtXoply0rCGAYHcHaivQfRld7dVMVhFcQ4BHQ/j5VI+a11e2J/1L6feFPFxWEg5gf37UXY0qM1icAUOQ+Jd1neB9kHqN9eVAruGCOQWJLsWJYegygDaIj51tsekqdQI1DbZSNdzyjfyrC8Q4suIur3YORVILxILmNE+8BEA86x5ONSwaxlQVtcQU2RucpMkgjaRoSIOtFeAYbPhLqiAWy76iQJkwRpQm1dNzDxlbMvqragEGOXuKOcFZlwz5RmIYAjRSdNY0gnWo4sSoU8xwYx7FkX1YrdD3mtd5qAAyXig8LiYLDXXYitXxR2F65oCZ1iJ08pnShGNw63TYYEGb1rKWgaC4SRPM6ERz1ojxsjvWkkEnTcaepEGqcrQqK9oqGG6kctNR7ia3FvD6QR+/esQ9mR4j/T3OpnTXlI5VuLF/wAIJB1C+fn+db/hnlmPKtEtrBoCfApmOXrSqTJmMjp+bV2tJLJCWAazwV851NZ/HdvMMmdbTG7eEgIqtq0gATHnVC72su3GPcFJtQGfKR4vEDlBnN7TWfwPCi2Itu5Gtz49ypMwSo8436HyrghC3k67PQm4y1q4hKhpWLig+IETOQMZ8JGvkDB0rQcPZboW4GDg6rE5R7HXN5n5VhcUXtXWDwAs3LjJaz+FgoyPHiB8DtnY69Nau4G64Zgl7JcW5c79mDLAFwnMoY902ZWSQ2uUiNK6k6JaPQFTz0qQLWP/APFOItgtetIEz5VZmFk5AAe8LEshEkAAHntV6321thC9y3eRAVGbKGHi+EjKc0Hl4daqMkjNxZpap4/HC2J1Zj8Kj4ifL9aH3u1lgKYfxAA5GBtkA/abvAMq+ZqThjIxzm4l24eakEKPurB0A2nmaUpXhDUfY/C4Il+9vQX+yvK2Og8/OrpNdL/uKaWo0UNNylNdjpXRUgMah3FOLi0AoGa43woNz5nyn986fxTiuQi3bGa62yxMebdKbw7hHdEuxL3Wklo2n7I8hUP6DWMsGXuF3QrXiBcxJ+CSISegOhIrM4lGsu1y7bvByQwdzBJ+AmVnwgEEg8ulejMCOVVbrrqGyweRj6g70qH2PPcQe5uO62oVACCSxkHUm2fhB123qG5ebvnZbdvMuUrmEM4P2sxPKeQJrU8S7O4doKMtsg5gJDJ5yjGPltQvE4S3cuBcTibAtqNctxJc8pB/yx5CoKtEfDrVy/eKWiotoQXcR4cw8SjSGM861mB4elm33azHOTJM9TVSzx7B21yresqByUiPWFn51Fb7VYd8xts1wJ8RRGYCepiORq1gh2yxe4SAc1l+7OsgaoZ6io/8UKeG+pT+8CUPvyqvhO1CXgxsI75f9CSfLMwJ+VC7Xau5fDLasKGhsofMwfKDMMiZeRjxanSaMDo1XeAid526fOmtoJ5c6wVvEYhrtu0jujMQcQLCQloEEqmY5iraLJ2E1X4jdVHRsSmIZWUo9u7mZLdwsApDuVVwddJin2aF1NXju1GHR8nehnOyIC7nyASZNAL/AGkLg3MLaaAwVy3MzE9ypzE6+WxocoCKpDPmUFu5sqt8JBMXCZi2COQbcnWnWMaLc3s6Pbytmt2kNkywkG6NWysJEjSYpXZVEHFLd686JfuPcFzvSttT3KhFAh3XVk8RYQ07c6hVSXNtbbo5ACIrm3nBzAu4QEKoA15zzI0ok3B8/fEWUtWntIBcJyqUZlYdYbIXVvMCuJZtrk7pFZkZirBe7UwIWbY8VxwpiTANOw0RcO8IzN4Qyg6mfCEAGoiRmIGYaazAgii/8/8A04DZhmMwTMRoRUOM4ey4e/dusATbbVo6gAt08gP1rE22yqWN1QACfBqSAVG6kCZYfOok3eAik1k3uD7m5ct5pJV1K6EAMpJUxEDc60/GKSWKkRJ02HpOxrJcB4lfYlra3AsjxXW1McggBPzgVrLatEwCP7TG++mmtS5eGKqIsLhDnjJlkbx4dYHLQ79K2HDjoF7xS3Ppv+Qge1AODYcm6NTIM5WEER61rkw6MRKidOVdP4d7ZjyjrMzrHwjb1alTrFmHYKNAF/F+tKqlNpiSweV28Qi7Biw8yADprA9/nRDhOJa5eS34Ydo+EaTzPWqFu3pz+lWbFwrdRhoVZTO3Py965rZvSNNibRUG1fBKmArr8WUTAOxuID4su4PI1x8PiYYW2t3rd17kxHhRlYhnU+Jml4gCf6SDStNctpdUhgCDyPvqOh13oZe7NoWDKRvs6yYAiMw8R5bzW7WSUzOYfhbrcC2bNsBbQcW8SC9x1DFcstK2QQJgRBiarWMW5xJyF1CN3pBRL8XLhYjvBZOdlAzAHMSpC1qLeGxNvLDFhqGhg8DlAuQY9zpVPD47uWN1sPaDzEhO5cz0JlZ0GmlZsoGYls14LaN9r9uyVNm8mUYi2SS4lifF4iQD0p2E4OmKuWytrEJatnIA6Wwi5RldZVhcMkasCfE00R72zmBi7bud4t7P/nTHhy5lJ8ENljYSKq4LCWld2GOOXu7tuyCpXu+9JYkt9og6ijA9FHiZS3ikzXXwyg/5TreCOgMSpt3DPyFOZruZu5ulQ5OQ4nEPb8JOnd2cwaByZzr0q7w/h5tKrDFYd7ttDatliciITJaCSblwnqQKZa4Hhlvi417DXgyRdN7xuWkkuuuhMxB2ApMCnxzEtYtYhbgxMpC2rhuXZbb+obmbLBOmQD86u2UZ1VP+ItW+6Je9duOjC5HhKuXKsp102iqXHeC4e6CuGv2EXQ+I3HIIOyjVUGm4E6RprRbhWBwVtSbjYZnGzLbYKNNyjFgD6RS2AGNpiim5ca4qlc97B3HYxO122CDr95ee9UrlhcRiYs4i8yrvbtW8RoOWds/hbzFG7HD7Slry4uwuJLyrIMtrKAF7tlHxK2521M03iXDO8a4bWNsWv5juzfGYmHTY23BBHoaKAZ2k7MKQvd/zKrkGZrYuXP8A3Z7gG3QE9aFjh+Gupa7pGvupae7ttZRhAA724xIAHMgzWm4lhM1229nHWlyWu7Oc5uUFx4oLHfWoLnDLAS3Y/mrQwqHM6h/HdYkkh2mAhJmBToVmcs8Atv3rzgrt1Ui1ZtsAgadQwkFzEjUmTUN7D2LOLw7the7BRg63MttWePiCktlA6mBWm4Vw3BWBcR7mGeyzF1BQZxmI0LaiBBiKHcQ4RhjDpf7tFYMMmHedNZL65jG06eRpMorA2yGbvBZvZ/AMNle6U+44s+Ameddwb96zoj2wztkdcTYyMzDX4rbBWcTz19aP4filmxZMi8c0jOLAtnWI+ALGpXXzFVlWzbtG1/LXHW44LNedZZyYzEk5pBAHWkAJwmPTDO3fwLi3e77q2iIMjbPDKWdSJG9M4tiCb74e2cQt7vUAAuNDox8ZgDLbULsfSiGL4kcyZUw5j4WytddYBIgGCdRFPvW8S1wh7t3LoJVVtARofFuwIA26mgRRxHAXZXXDC5bsWnWEzm2185v6jFzr5KTuTXON8AsvaAN7uyR8N2813Jm3yqDrcG08pq0ez5ZSCFJaYLuzsJ3BiBpyq0nZ8Smqgr91FXqBrvtFA8AzAXVt2HRBcuyIZ1VLGwAOWAJOo8RBMVy1c2W1atkraChgDdYqI8JMKCJA3J1rS2OC2wScubNuW8Uxtq20VZKINJHouvtO1IVmaXg929BvnLoCAYYo2p8CjwpvuZjlRe3gLdkFiMpOsmS5mNp1G1TXb8fCI5SdW9Og9aqX11HMgjXnTRLYP7SYT+YthCMqEk5Z1zLzZhuddtqzPDOyhs3XuwGJWBmMjceUE6TJBPnWuu3pe2vMs/yAH0qYHyonfsqLKNqG0uW5PWJ/COlS3nW2ubNlUDWT+TVPaUAyBrT2RSIKg+oFZqNDZU7N8Za45YiQDIiJ1661prGOGYHXlQbD2VXRVC+gj8KkvXDHhXMekxPlJrSE5QREoWHMHxBDeuqGEhbRIG4BzwT65T8qVYnsHfujF47vwVc/y56iMtwCCvLSPY0q13klqsFK3im+7+FSWizMAAdSB+X51ds4QDcVC3EVX/LEkfa5b8utSkBu8M4KiD5e4MGrds6wYNBEdioxFkZlcZnt85GhK+emo50QwONS5qh1nUbMPUVswRYe3HMxTnQkQQCN9RI+RmpX60kM1nQ7Bb8Jts+bLDAbgleUfZMdPkKiHAUKsua54t/GTvmncf3HejDLvXYgVPUdgS72fDADO8qZnwGdQRuukRGldudnVYg57gYDeV5gKfs7nKCfMmi6rrTmUedKg7Ao8FUOXzv4idAQNiYEgSYzfSm2+FKJGe7r5rvp4ttT4RvRdl29Pxpd0P3FFILBK8GVQQLlzXlCQPEWOkcyT7VXscDATJmYjQCUSAAWJ0jnJn2o53Q/cfnUfcc509B++tIdgS7wcW7WQO5AiNE2+HLGU/e3qA8FhRbBeACJOUQFBXKAEggzr6UW4o+VGuCPCVIBGmjDf50N4e1zvmDhQJumAoDSLg1JBMggjpvSGdXgi93kL3CNjqokZcsEZdoFK5wa3lhi5AmZuNqCuXWDtFFFXf2P4/rVLiXEVtLqSS0qoGpJidug3J6UrQJMZ/gFkjKUkA82YmSRvrrqBHpUp4XaA0trpJEgE6wxMnz1PpXcFj1uoroSQ2o3HtFWLiiP36U7RLTBOHxSMdLgJ1EBgZ1iIU+dWTZHQn2j6ms5wm+kWFHxAoG1PN7hMiOsaydorVuKLDRGF8h7kn8Ip49dfIAUqTUgbILjmRJn11qAiDFSXKp47iNtYLMNpIGp+m3vQPwPPXp+JoZjOIpbBzakiFUfETPIfrXRcvXhFtMi6+Jt46gc/YVKnDreHOY/1Lu+p123n7P41SVbJKVqbcPd0uXZS2nJVjMfoNT6CrSYkHSdfOhHGL5a/bdjJVWI5AT4RA6RI86uAyJollgXq4HO3Kq1jEbAwPWrRM1ID8+m9dnSNvSoiKer0FJk3AcC/e3nD6Otrwn7JXvNvWRSotwCPH7f9VdrRJUJoxvEL2QZRuw+Qobnj9Kku3cxY9SY9KrO/WnZDZuexeN/oldyGI9jr+tF8TgEc5h4X5Muje4+1WJ7L8UFu5lJAD6e42/T3rcq1V2wOiJcTfTRgLg2ldD7jrT7HGknxZk/1A8qtsBpXGt5jBAI8/8AcUdhklrGo3wsp96kc6UMu8Itn7GXXdTHvzpn+FROW5cXaBuKG0ASQ608fF5UHNm8PhuhvUR+XSl/NYgD4FPp/wB6VAF1NcmhC8Sujey378qX+MMN7T7xtv57bUUwC00i+lB/8Z1/y358tPSuPxwf/jfb98qlJ1obJePH/hr3+hj8tfyoVwu264i4GOha94YX76mfCSW0P2tR8qfxfi+axcBtsJtueZjQ+VNwlgribhzAyzysg/EEcHQAgkAjU7VEk7yVFhPF4pbaFnICjf0rNYMXrt7vbiuEh+7XwwFcRJWZEjnTeMPdxVxkteK1aEnTwXLikHIW+YqF+GXrt43LKXbDkPna78OojKoG4FT17Omx3SsWHW7h81xIKjxPaNzM0T8URofIVquH4hb1tXTUMJHX0PQ1nX4I+Z0RUBcFWvF/FlbLmhNTJIaD0NXeAWe5v3bSFTbYBwFM5MpiD0LDWiqBu8g3B3Ae5ERkcSxzR4LrAgE+E/ENRWkucStjd1/H8KzVkh1W2ygDOwnwhiBiU2IMgeKNQNRWkt8GsLuAfUs23ltVJLyTIpXu0NsaKGY+Qj8aYcZiLn+XaABnU/7xRi3btr8KDTyA/wB6Y2LMeED3k/jT/KSC/wDBL1z/ADLkDnl9/QCp7XDbFkaDMRH9xn1Og9pqS9fLbkk+fL2qubkDTYQfxocvQ0vIsRj2IhfCCY03I8z+lDbzany29vzqYvC9N9Tync+grK8Y7QjLcS3JMQWG5JIEJ6zGuvMACpH/AKOYrFh7hy/YhM3KRqdT5t9KJYPUCRPrQ3h+FZLSjY/ajaeY9tvai+FSAKpZJ8nb2HWDoPlVq1ZgCGYeRhh8uVQXNBVrDnwgxFHkBFG+9/8AH/eupab730pxNdzxSBbLfZbgri5fdr7vnyQuyoBn0XXz+gpUQ7NXJ7yI+z/10q0jVDayYdsIVJB3B19edVb1oxpRC1ayaM0gs0TvAgz9foae1kVKdoTQAzNtIBBBUxzB0rYcH7UlQO9BKkjWRKBphW6jSB10igGIsxMCqrqTBUlLg0B5EdGBkMPI0pXtDjWmerYbGq48JDAaGDt69PerPOfT8K8mt8Xezm3ssdmt/B8t006Zh5CtOvbMr3ZIV1YCWnbeTmQEE+HmB8Q1oU0ynBo3DCdf360mUetZ/B9s7LFR4gSJ0HeCIDbrtKkHUDf2orZ4ij/C68iRMROmzQYmdavsmRRYtrTLmHGgqS2T++lRviddjSwAksxzpG30P4/rTTip5GkLo5z8qTYDSPP8acG9fOm98Jrr3hE1Fjor8SGa1cXkUcb9Qfyms5hEH8yGzHxFeoHjsTsdCYWZHWKP415tvG5Vh8xFZvAhO+t7G5FkGQsgfy7Tl1krtMxvRdlJFXjdm5hrue0Slq7CmPhR2MF8u20+9WsDw+4uJGRb6ohYO9xyy3FI0I1iT5VoMZgluqUdQytuP3tWbtWHwt+33z5rPjyOzEhYEhcu0+ZpMd2QNwlkW6+IVQVDOt/vPEzAyuUA6CPKjvZfAlLAdviunvG0jVht7RQ7gfZ7vCt+8q5ZJW2FIU9GZSd+caVqF2/fnTBvwY3vrgtLIhDdAHn/AMUmpldDoeZrSqR+/esrjVK28zMuUXF0JAgfza76yYmZ0GtE/wDGrB0F1GI3CHOR5EJOtTIAsbmm9Qd4IjUzQXEdq7aErlckKGlgEWC2UQW1Pi02ofj+095fCiqrQcxAIyagZWdxlBIk/DoI6zRYJGjvXsoMkKOZOg9JNBMV2mtKHC+NhGkEDddAYltGB06isdxHixN4HM15hIXKxbQMYOY+FDoNFUnzqXhODxAcuStsFY+9cPQliZJEDoPCJBoux1Wx/G+MO7i2xJZdDbtgk5hB1EwmsjxSdNqfwngrBu8ujx8lHwoDy6s3maI8N4OltYRYP3jqx8z50Us4MD8a0jGtkSkvBBZskmauqtSKKkTCk+VVokrLaLN5DerqAbT7U/uo26AVM2CcCctCjJitIptTdIq8eHNE09bKxDL+daLhkyHNF7sza/zDy8P0zUqu8GVQGy7aafOlV/EkLuea8Q7XYW0SxuKWiDoGrH8Q/iiqtFhPD57T5eVYO7ekDX3pptg7fjTjwx2U5M9G7O9qbmKvANEdAN62d3hwb8a8U4JiWw95LijMJGZeoP5175w1Reto6GCVBKtOnlmGk1jy1FlJAa7gSNhVG/g41GZWGkqSNJ2kGY961zYVgPhPruKhfBzyrOoyKUnHRmO+dvjCXTlK+MZHjp3iQfmDV5eKBXLtauLOYESt63DEZhDBXAOQGZOWdqJXeE1Be4ORzMVHxvwy+68ol/nMoe8l8KmV1tBi9rxXDAW5l0lArQRrqDIqa3xvFZl7thcUFScrW7pKxqNTmzBtvLzoc3DzyAPt+nyqtc4Un2ra7ztz99aTU16GnB+zQ4jtXfS1may0lZAa00fFlZfAZBg5tdIjnTv/ABuBOZUgObeaWC5gJ1JGi8ttzFAcMpUQudRMwruv4GiVvHOBAe4PViwHpmrGc+SP7G/9Nf2Uowf7vsy1g+3iXFUhFBZXeO9JIVNyYt/TnpUR/iHazMCECqivm70QQ+wCi3ObqOVNTiTqSSc2beVU6dJjaqlnji3QSiKApgkW10+dQ+ad/wDnL7f2WuNPUl9y5xLtwEVgFTOMqlC5XS5oGBKawDJincMxYL4eEaWXDksNVzGyy/dhZHOdYqld4qx6kkEFiqEe+k71TtcTa3kUXGJVVEjwqAuwzeUmBrE6CmuaVfof2/sa4o/5I9FV+gplyyGEPbDKeREia86xfFLjT/WIA5lyZ9pn3/CoF4gTINwZdJYNM+Ub1XyTeo/ca4Yf5fZnpj3gBqQvuBVW7xeykZ7yD/1ev3ZrzNsSnim65EgGFn18REfI1EcTaUMS0zIA2OvXXy+lUnyel/I/ih7f8BjiD2XsOoxBzFmgCWibyPKzAXwqTHMzND7Lf1C6LeuEtnOYhVkKFmEExvpmA1qNeIrEIDoPQz6qBpqI3qFMc0eJcpBEm54tzzI1A1G9HWb80FRj+3+WPw9pkJbLaQgGIGYjoZYk6chIArtrhiXRmd3u+ZaRI3PkfKrGExfeZiW8S/EokAxrJHPTSucMwjLiE7lc1u6cuUSYblA9OfStFxmfZ5SwXMPgYgAQPKrtrCR+9KLX+D3V3XTruPpyo1Z7PIVEHXqDpNdEeF6o43NGbt4XyMVT47xq1hEDXC3i0AGpMdJj50c7Q8cXh9kl0mdo1n2rw3tFxh8Tc7x5A1AGsAbwB9a7OL8L2dsxly1g9CxP8QMMlsPaLO5IAQggidyeR9jW44NlvWkuo0yJr5xtg9Zr2T+E+PR8NkLwymImK6J/hYwWDNcjbN46Dmsef+4pyn7re29P7tgJBDD986a2U/EpH76ishnCxnxLNdtqp8vWui0fsNp03qRVPNZ+tAFrAWIkwNY/OlTsAigGJ5aUqzezRaPkO9wC4ACSnzP/APNPs8Kb+3TzP6UqVZts0Zes8MbcEaeZ/SvcOxeY4cGdo86VKs5spGiXD6+flSbCyDIBjy/CIilSrCkUNt8MX7JI+v41HcwJIG2pjzrtKhCRSv4TLv8ASov5IGlSqhi/w2edJuGedKlUNsBv+HDynSsrYwXd4i9bMFHGaDrt4tqVKka8f6ZEmOwQe02QAZIOug8UxoPTXrQY8ONy3maAo5LMlhvr0P0pUqDbjY5sNmQBTlIBJnxaAjRZ9RyqfAcHW5ciAsgGQZaWGmp0HXau0qTLk2i5icBaskrlZyN5Yga66AUsHhLb3Aptxv4hcYmesH9aVKqSwYKT9lfjHAgrqM2YAmJAGg8xzmtPd/h2ndBu9bvGAJY67iRzGo2k1ylXRwxUtkcnJJJUy/2O4IlvvA4Vr0w7gaEbADntvpRluDhWz2yEPpI+X6EVylXTGKSOOcm22SWeJkXO7uAEnmNR15wR9ah45ils2y6BlOvw/nSpVotmb0eOcW4jf4heAuMoUGAI2E7+Zo/xX+GdtcCzh/GomTtpSpV0ybi0kZ0ebXeElTuBVvBm7Z8SPBOmn/alSrok8EeT0XsP23diLV0EtyYRHuD+VenpdMCYINKlXFyI1iSLg1fWI9K73BXYyPOlSrC8lssYe4CNopUqVZPZot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64" name="AutoShape 4" descr="data:image/jpeg;base64,/9j/4AAQSkZJRgABAQAAAQABAAD/2wCEAAkGBhQSERUUEhQVFRUWGBcYGBgYGBwYGBsaGRwXGh4YGhgXHSYfGBojHRQVHy8gIycpLCwsFR4xNTAqNSYrLCkBCQoKDgwOGg8PGiokHyQsLCksLCwsKSwsKSwsLCwsLCwsKSwsLCwsLCwsLCwsKSwsKSwsLCwsLCwpLCwsLCwpLP/AABEIALYBFQMBIgACEQEDEQH/xAAcAAABBQEBAQAAAAAAAAAAAAAFAAIDBAYBBwj/xABFEAACAQIEAwYDBgQEBAUFAQABAhEAAwQSITEFQVEGEyJhcYEykaFCUrHB0fAHFCNiFTNy4SSywvEWc4KSojRDU4PSJf/EABgBAAMBAQAAAAAAAAAAAAAAAAABAgME/8QAKhEAAgICAgIBAgYDAQAAAAAAAAECESExAxJBURNhoQQiMkKR0VJxgTP/2gAMAwEAAhEDEQA/AH8MxRzhesjbnHP1ozgsZIg666f9uXOszw+2S5FuMwDMJJG0frRjh15rZkoxXyjU6nckedZd7eRuKWgwsxmMAEtt9PwqKzfBMEhsyxr9BFOuYxmSFtwpOhLDmZ00odfxbK2UqARtJJM7jl+FPskRTNFgyWWdBP4DShXG8MbiAmdCTpyA39q7axN0W5i3CqJ+ImB0EjWorOPe8lyCFyeEg2ztrsc/z0qu6q0OmZnEWFbUk1Zt8OlSEBY6bdB/3oVbkuQNZZh+/rWj7NxbctdOgRpAMmTlIHlsflVduSqvAdY7A1/CNbPiDLtp1mo58OaND7aj61pMQ1q/dBFzKuRYJMchOh85qEY+zafVGvLlXxB1CzJEbb86hOaNLQDW4I2nbarmB4qEkAQDpAjU8p899K02P4Bh7oLYYochU3HLHKqz4jtBMTAHShAsLbtkYO13l7YPcYLv92fhB+6JPU0pPqsgl2ZHdhyALJLkTHPzLDkPM1mOO9orFg92ArNrISGymebExPzp/EeDcbcMptMituLZVZ9SDJ+dDeH/AMKcYTN7DsR0D2xPmSWpdmstv/g+luqX/TlvtdqpQQR3c7bmZIULsJiDz15UT4Z26um8q3GvqkvmZXzsFB8AUOIJ5z9r2ohZ7F8RtsDas21hlZQz2yQyiF2OoPQ1K3YviDLBW0vhVYzDYnMw56g6g9KT5pt6+7L+KCDmH4jZxCLOIwz3CJyPFp+YENMQeUxzoXxHCZSVnJciQjwJH3kYeG4PQmhHE/4YY++FNxrQOpbxDcn+1egGnKrPCv4ccQsafzNoJzRg1xD/AOhhp6iqWVb2Q0kyNMI07a9JH6xXXxRGjTpWqwvBbtm0Rdvi5AYAhMoVd41JJj3NBMZw1x4jaGSCQQ2bOOUECBUteRJ+Abb4gVMmJ9KmxWOEdfhM+w/Qn3qG5egQbOpA1IYkTpso5b+1VuIKwiQIyLtvMf70WmLIR4fY70gxKjfr6e9arDYoquVvCDAAG3i0j2E1lOzrju2LKD4gBO+0+nJvlWot4W2wJAA+Ex+ehmNaqqJlk0UAL0XbQGTQpml2YA8vUbD9ais5GuNbKZchMEPc1/8Al71T4jjQl1UJYTmJIYyMpgb1ckQivxjjXdeEHxGcoI3j7Z8qzmGxDBixY6k5tYJ/M+9F+JWrOXOVLuTEljMTvNQiyhE5QrAdZ5Az9a55pt2bRaSCFq4jqCLr7if6hzDc6TsZkVOLgnKb18amD3gI05eIUGyAFYUf3D10385JqHH3tG8XhU6Tr+94ojJpldQwrFwU71vImCNJ32nWNqmw/HmtJbVUB3LidQQYJ168+orOI0a8gRprz1nTbanXL/igEExMaHUee+1UpEyiaWzxFGLvmytkuTpI1aAD7V3H8R7xGtyW28IEeEQDHKdKzWFunnqZjQ6QD5ekUxeMkuSABuYnqaeNCS8mi4ZiLdvMosnqcwBMy3Np+kUqHYDipbNIEjqA3Nuu1KszTJDwqyFdWF61qCDL8iDGhA5xRJzlAy3rTkHkw126+9ef8S4lcQhcphjo24jXWfau8Exz3ripqF6859T1rZKOyPzaN/hcZlXK0gKNI1Gp20mq/E72YM6CCd+v0/etQcNwxGYkhwC2jA7Lry50cudmHuKO7AOknUxr0n0rn5H6Kgl5BlzizBVAJIYAkddtNdtjXcJx1FJCWgpaJI55TuZ56mPSpbvALtsjNbYxtAzA7/hNTW8qCWXKSdiP151n38UaNIBYR1DsSNmJJkbmTt7jyp9g5M65pUwR5ySaJ4nFKZGX000oXdxOsHyHy22rojzSaM/jVkNvSJWQJGuo1ot2V4McTcKHwKviZug2GXzM/Wh2DwrXLgRFlmB9NT8XkB15V6Z2b4GMOhGhZtWPI7QB5CPzq43LYm1FBDDYJEti3bXLbGw5k9WncmmXuEW3+NFPnFXwKlVdKuVaMk82Am4Eyf5Nwr/a3iX9RTBj3t6X7eX+9NU9+YrQZKTJUV6K7lGzldQVIYHWRUotae1Vr3BhOe03dNvp8J/1L0po4qbemIXLt4x8B/T0NF+w3ofesTQ3H4tLQl2joOZPkKkucTe8SuGXQGDdb4fVR9qm2OBojZ2JuXDqWbr5DYUXeil9QM+FuYgguDbs/d2ZvXp+x51cxOFm2bY0XTTlpt6UWuDfSqz+lUvqZuXo8vucbaxiu7uWHDCcsOpDLrBUtE6H10qld7c4fvXDreUtlkMo0iRvm1FekcS4fbuAhlDCCNd4PKdx7V5t2n/lcPc7u/gzlAhXQhhB6loKmOprJwV4RopWEU7XYQJ4rmWRpmR1B89RHP61BguMWS8i/ZIAIX+oAdTyDRQFsZw66mRrt8AgBQbc5IiApExoOpqxwjhGGAFvD3rV0Xmg95mDaD4VGWTNS4pLTLN/w7iCaarMDUEHceR3qNclwEuvi8YB2OWdPpXnWN/h3DnuMRaH9hbUE8tTPzp97sri8o7tWtkfdZ2VvM8hMfKaKXsKNXjWS3lWSVE6E1Bcx5RWEbadTqJ96x+HTG2nH8x3624Pw/1DOw3n7UU7iXEsXaOmd1PMb9IK5TBpNO6sZpkxR165NPpr61X4haIZvETPl1AiqHA72JxFpnBXMpKhHRATAmJhTy0obe7YEMVuIuYaQVKx/wC1m/Cl0k3QWjSYW94J1GsaaRod6YYM5jB5c/YdKqWuM5bIuXLRNp9QytpG0kMqwCfwNQJx+w4iXHTQN/yM0fKkosbqgphbvhmDIBknQyAQNvWqo1BmTy/7eenOnJi7c6vlMicyuvLYgpHTWa7hblsz/VtljrGYfrTySkFeDAw0A6wdQeealV7h90GQIgJbGhB2nXeuUqE2WcT2MtCybbNcZSS0sQIbnEDWlwLsTbtqHUEk5W6ARynUwfQbedXv/EecmbLRPxFgSPaI+VSYXjrLbVQkwI1beOdZfIauNjn4MFadArFzAJ00213o1hcQEGhEaCZIEfnWWvYu6xk6RsNwP1M1EuLcsdSIj61D5W9gopGmx/Fgq+Egnb01rP8AHuId6EKwYYzr1Ec9dxVZWZmJYnp8qcNOh5+81HzD6lK9dBnlodddx5fOlhuFvduZUEk7chy36DzoxgsGbjZUEtMekc+kVtuDcCSyogSx3b8h5Cuvh/PnwZyl0M5wTB/y/jVc4WVuwPED1H9vlWxwV9HUFCCPL8+lOw+CVWcqILmWPUxFVb/A1BL2mNp/L4T6rzrqtrBjiTCEdKQehX+I3LWl9NObpqPcCiNi+lwSjBh5GfnU3YdaLFc96RMUJu41sQSlglVBIa7+STufOndCUbJMfxbK2S2DcufdGwP9xG1V7HDGc5sQ2c7hBoi+Ufa9av4XCLaXKggc+pJ3JPM10mpr2XrQNfhfdybDC2TPh3Qn05e1NHFdct5TbPU6ofRqJnWoblkMMpAYcwdqK8oCs7e/4VXvbVG2Ce3raOZdT3bcv9J5VTxHHQBlVWa6THdwZB6nyouticSPiGNW2snfkOZoM3BRdS534k3RBB5DlHnR3B8HObvLpzXPovlHv7VYvYcHlVJNktpaPBe1nYO9hpdJe3BJMyy9Z6jz+dD+wi//AOjhv/MH4Gve8VgAwKkAgjnr8xWGXsAtnGWr9qVVbgLIdoggwd+dVJ4pjTRj/wCKgjHf/rXbTm36CsrZ4pdT4Llxf9LEfga1f8WP/rh/5S/QtWKmiH6UOTyHMP2zxixGIuabSc3/ADTVxf4g4sGS1tvW2v5AVmk2pEUNL0NNpbPSOzGP/nM127btB1IUFQROh6kxv+FaLFYCzdk3bNt4G5UT+RrLfw8wjCwzZCZeRpyAXl8619htNTHLUfqK4eTEnR1xSccgtOzFkEwHAIjKXJtqpI0VTOmu1D7n8PrQPeWGZbitmVWhkzLqAQQDEitW5EmYy7fhTsHbnSYMk0lKS8kuMaMnxHs5cvAm9cCXBs9tWjzBEzQk9ksVsuMVhzBZ/wAHETW4v2yWYAyZmfKK7ZwmonUQP1/AgU1ySiP44vYM7HWDldbmDYlQnim34vi128vrXKOcHwsM8aaJ0/urtNSTyS+H6lTCcRzeFY1kCW+unKrDY4ADUaaDofl50Xw/Z62jAKtsGDrBJiYjxE9d6I4fhCjUQPRUH4LWMYJPLE5fQzVjGO8wCAZ3E1OmBuclY+YUia064QdT86ebK9PWTVtRZKbMweFXSZyxqdyBvptNEeBcAIcC5kZYMidvOQPzorbw0qoVRqwmNIGup+X1rQYewF2q+PgjIUuRxIOG8IS0CEUCd/P50Ry05F60+K7lUVSOZuyKK7TmECuEVI6YxloVxDhFoTcnuSN3U5fmNjRHFYlbalnIAHP8vM0JtYZr5Fy6MqfZtnYwdGbz8qiTNIqiiXv3UGYNcszyhXcDY+lFsBxS0QEUhCNMhGUj0q6pEaVBisClwQ6g/j7EUlFrKKbTLJFQPboe3Drlv/JuEiZyPqI6TvXbPGwPDeBtN5mVPowo7exUXQhpxrveCMxOkTPL50Cu4l8UStklbWzXY+LyWk6QkhmP4qzObWHGZtmf7Kjnrzrlns6iqCSTc37yfED5DYDyonhcCtlciCB+J6k05qpL2Nv0DBi2tQt6SNhcA0/9Q+z67VaYg/v61M2og/7UObBNb1teJedsnT1QnY+VUm0ZtWPuJVe9hww1q1h8QtwSN+YO6+o5Vx7NWpJknmP8Qew5xBFy2YuKuWDswH56mvMcT2dvIW8BYIJZgNAP7ulfSV6yG3FZDtH2eW4j25Kd5ALLoSAZAP3lmJHpUttaLjT2eHhT09641snYfv8AOtzd7L3kUo1iyxE5bslT8gYPoRQzF9mnthALZLqua4ytl8TzlRTrMBZ9zUfIro162jc9l+GRhLThiTlGo8MeWlFDdugEd4WH9wDf81QcBw/dYRCWuFmCyLhJA8oOgovhU/4e/cyibeQqORJ5eR8wayTt0TLCspPeZY7yyhBO4lCfYGOlMW5bB2uIYI5OPqB+NcbtGlxntvbg2yqyGBkuYGh1Ak1ax+B7tyqknLpO3qII2puKQlORBhUta/1gCdPEpX6gkVbw+BkQrIemVwSfYkdKpdySNh7iPqKmGD2lCNP3v+tT1TRfeS2GuBcIaXLKw0Tl0L9KVM7OKPHq+ydf7uhpUlGKVD+WQ+5xK2rS9xBv9odQa4vaSwv/ANwH0BNUrXYe0IkuTtuBt6CiGH7LWF2SfUk/jWOC8FS52vsrMBm5/DH4mrXA+N/zZItJ6sTIEc9NfbcmidjhFoQBbUA9APT86JcL4ZawqZbaqiiSepY7kn7THStuPj7K3oic0tF7C2Ao/E8zt+m1TW7gJIB1G/l6+dVlR7mmqJ1+2R/0D6nyq7btgCAIH71rrT8Iwa9nQKeTXVWugUySJqhxeLW2ud2gfUnoB1ruPxK21zMfQDcnkAOtUcNgmdhdvjUapb3CevV/Os2zWhmHwrXmF28IA+C0eX9zf3USjrtUg86jfXlS0A024phFPK07LpSwwK+XrVPiGItrbJuxk2giZ9utS8U4ilpJbc/Co3b0/Wsljr1wXU7xUuXGLFbOaFRBrmcDXblz58qzk6KSH2uGNd8QIs2WIyW3Y+M+QnnHtRvD8T7oBLtvugJClfEh+VZW0/e3FOIfvRczorKZRSNwqkDKRsCJmKbg+KXUGl1grtlVbg70AjQKxbUExMVN0Vs3lq+rLmUhgdiKay1k8DxW0SDrhrni1BmyzIYOg211g0cXixSO9EKdrieJD8tq2UiGi2RNMqRbgbVSCOo2pOKpMzaZQxOBDnMDlcbMB9D94GmW8VqFuDIx2P2W9GPPyOtXoply0rCGAYHcHaivQfRld7dVMVhFcQ4BHQ/j5VI+a11e2J/1L6feFPFxWEg5gf37UXY0qM1icAUOQ+Jd1neB9kHqN9eVAruGCOQWJLsWJYegygDaIj51tsekqdQI1DbZSNdzyjfyrC8Q4suIur3YORVILxILmNE+8BEA86x5ONSwaxlQVtcQU2RucpMkgjaRoSIOtFeAYbPhLqiAWy76iQJkwRpQm1dNzDxlbMvqragEGOXuKOcFZlwz5RmIYAjRSdNY0gnWo4sSoU8xwYx7FkX1YrdD3mtd5qAAyXig8LiYLDXXYitXxR2F65oCZ1iJ08pnShGNw63TYYEGb1rKWgaC4SRPM6ERz1ojxsjvWkkEnTcaepEGqcrQqK9oqGG6kctNR7ia3FvD6QR+/esQ9mR4j/T3OpnTXlI5VuLF/wAIJB1C+fn+db/hnlmPKtEtrBoCfApmOXrSqTJmMjp+bV2tJLJCWAazwV851NZ/HdvMMmdbTG7eEgIqtq0gATHnVC72su3GPcFJtQGfKR4vEDlBnN7TWfwPCi2Itu5Gtz49ypMwSo8436HyrghC3k67PQm4y1q4hKhpWLig+IETOQMZ8JGvkDB0rQcPZboW4GDg6rE5R7HXN5n5VhcUXtXWDwAs3LjJaz+FgoyPHiB8DtnY69Nau4G64Zgl7JcW5c79mDLAFwnMoY902ZWSQ2uUiNK6k6JaPQFTz0qQLWP/APFOItgtetIEz5VZmFk5AAe8LEshEkAAHntV6321thC9y3eRAVGbKGHi+EjKc0Hl4daqMkjNxZpap4/HC2J1Zj8Kj4ifL9aH3u1lgKYfxAA5GBtkA/abvAMq+ZqThjIxzm4l24eakEKPurB0A2nmaUpXhDUfY/C4Il+9vQX+yvK2Og8/OrpNdL/uKaWo0UNNylNdjpXRUgMah3FOLi0AoGa43woNz5nyn986fxTiuQi3bGa62yxMebdKbw7hHdEuxL3Wklo2n7I8hUP6DWMsGXuF3QrXiBcxJ+CSISegOhIrM4lGsu1y7bvByQwdzBJ+AmVnwgEEg8ulejMCOVVbrrqGyweRj6g70qH2PPcQe5uO62oVACCSxkHUm2fhB123qG5ebvnZbdvMuUrmEM4P2sxPKeQJrU8S7O4doKMtsg5gJDJ5yjGPltQvE4S3cuBcTibAtqNctxJc8pB/yx5CoKtEfDrVy/eKWiotoQXcR4cw8SjSGM861mB4elm33azHOTJM9TVSzx7B21yresqByUiPWFn51Fb7VYd8xts1wJ8RRGYCepiORq1gh2yxe4SAc1l+7OsgaoZ6io/8UKeG+pT+8CUPvyqvhO1CXgxsI75f9CSfLMwJ+VC7Xau5fDLasKGhsofMwfKDMMiZeRjxanSaMDo1XeAid526fOmtoJ5c6wVvEYhrtu0jujMQcQLCQloEEqmY5iraLJ2E1X4jdVHRsSmIZWUo9u7mZLdwsApDuVVwddJin2aF1NXju1GHR8nehnOyIC7nyASZNAL/AGkLg3MLaaAwVy3MzE9ypzE6+WxocoCKpDPmUFu5sqt8JBMXCZi2COQbcnWnWMaLc3s6Pbytmt2kNkywkG6NWysJEjSYpXZVEHFLd686JfuPcFzvSttT3KhFAh3XVk8RYQ07c6hVSXNtbbo5ACIrm3nBzAu4QEKoA15zzI0ok3B8/fEWUtWntIBcJyqUZlYdYbIXVvMCuJZtrk7pFZkZirBe7UwIWbY8VxwpiTANOw0RcO8IzN4Qyg6mfCEAGoiRmIGYaazAgii/8/8A04DZhmMwTMRoRUOM4ey4e/dusATbbVo6gAt08gP1rE22yqWN1QACfBqSAVG6kCZYfOok3eAik1k3uD7m5ct5pJV1K6EAMpJUxEDc60/GKSWKkRJ02HpOxrJcB4lfYlra3AsjxXW1McggBPzgVrLatEwCP7TG++mmtS5eGKqIsLhDnjJlkbx4dYHLQ79K2HDjoF7xS3Ppv+Qge1AODYcm6NTIM5WEER61rkw6MRKidOVdP4d7ZjyjrMzrHwjb1alTrFmHYKNAF/F+tKqlNpiSweV28Qi7Biw8yADprA9/nRDhOJa5eS34Ydo+EaTzPWqFu3pz+lWbFwrdRhoVZTO3Py965rZvSNNibRUG1fBKmArr8WUTAOxuID4su4PI1x8PiYYW2t3rd17kxHhRlYhnU+Jml4gCf6SDStNctpdUhgCDyPvqOh13oZe7NoWDKRvs6yYAiMw8R5bzW7WSUzOYfhbrcC2bNsBbQcW8SC9x1DFcstK2QQJgRBiarWMW5xJyF1CN3pBRL8XLhYjvBZOdlAzAHMSpC1qLeGxNvLDFhqGhg8DlAuQY9zpVPD47uWN1sPaDzEhO5cz0JlZ0GmlZsoGYls14LaN9r9uyVNm8mUYi2SS4lifF4iQD0p2E4OmKuWytrEJatnIA6Wwi5RldZVhcMkasCfE00R72zmBi7bud4t7P/nTHhy5lJ8ENljYSKq4LCWld2GOOXu7tuyCpXu+9JYkt9og6ijA9FHiZS3ikzXXwyg/5TreCOgMSpt3DPyFOZruZu5ulQ5OQ4nEPb8JOnd2cwaByZzr0q7w/h5tKrDFYd7ttDatliciITJaCSblwnqQKZa4Hhlvi417DXgyRdN7xuWkkuuuhMxB2ApMCnxzEtYtYhbgxMpC2rhuXZbb+obmbLBOmQD86u2UZ1VP+ItW+6Je9duOjC5HhKuXKsp102iqXHeC4e6CuGv2EXQ+I3HIIOyjVUGm4E6RprRbhWBwVtSbjYZnGzLbYKNNyjFgD6RS2AGNpiim5ca4qlc97B3HYxO122CDr95ee9UrlhcRiYs4i8yrvbtW8RoOWds/hbzFG7HD7Slry4uwuJLyrIMtrKAF7tlHxK2521M03iXDO8a4bWNsWv5juzfGYmHTY23BBHoaKAZ2k7MKQvd/zKrkGZrYuXP8A3Z7gG3QE9aFjh+Gupa7pGvupae7ttZRhAA724xIAHMgzWm4lhM1229nHWlyWu7Oc5uUFx4oLHfWoLnDLAS3Y/mrQwqHM6h/HdYkkh2mAhJmBToVmcs8Atv3rzgrt1Ui1ZtsAgadQwkFzEjUmTUN7D2LOLw7the7BRg63MttWePiCktlA6mBWm4Vw3BWBcR7mGeyzF1BQZxmI0LaiBBiKHcQ4RhjDpf7tFYMMmHedNZL65jG06eRpMorA2yGbvBZvZ/AMNle6U+44s+Ameddwb96zoj2wztkdcTYyMzDX4rbBWcTz19aP4filmxZMi8c0jOLAtnWI+ALGpXXzFVlWzbtG1/LXHW44LNedZZyYzEk5pBAHWkAJwmPTDO3fwLi3e77q2iIMjbPDKWdSJG9M4tiCb74e2cQt7vUAAuNDox8ZgDLbULsfSiGL4kcyZUw5j4WytddYBIgGCdRFPvW8S1wh7t3LoJVVtARofFuwIA26mgRRxHAXZXXDC5bsWnWEzm2185v6jFzr5KTuTXON8AsvaAN7uyR8N2813Jm3yqDrcG08pq0ez5ZSCFJaYLuzsJ3BiBpyq0nZ8Smqgr91FXqBrvtFA8AzAXVt2HRBcuyIZ1VLGwAOWAJOo8RBMVy1c2W1atkraChgDdYqI8JMKCJA3J1rS2OC2wScubNuW8Uxtq20VZKINJHouvtO1IVmaXg929BvnLoCAYYo2p8CjwpvuZjlRe3gLdkFiMpOsmS5mNp1G1TXb8fCI5SdW9Og9aqX11HMgjXnTRLYP7SYT+YthCMqEk5Z1zLzZhuddtqzPDOyhs3XuwGJWBmMjceUE6TJBPnWuu3pe2vMs/yAH0qYHyonfsqLKNqG0uW5PWJ/COlS3nW2ubNlUDWT+TVPaUAyBrT2RSIKg+oFZqNDZU7N8Za45YiQDIiJ1661prGOGYHXlQbD2VXRVC+gj8KkvXDHhXMekxPlJrSE5QREoWHMHxBDeuqGEhbRIG4BzwT65T8qVYnsHfujF47vwVc/y56iMtwCCvLSPY0q13klqsFK3im+7+FSWizMAAdSB+X51ds4QDcVC3EVX/LEkfa5b8utSkBu8M4KiD5e4MGrds6wYNBEdioxFkZlcZnt85GhK+emo50QwONS5qh1nUbMPUVswRYe3HMxTnQkQQCN9RI+RmpX60kM1nQ7Bb8Jts+bLDAbgleUfZMdPkKiHAUKsua54t/GTvmncf3HejDLvXYgVPUdgS72fDADO8qZnwGdQRuukRGldudnVYg57gYDeV5gKfs7nKCfMmi6rrTmUedKg7Ao8FUOXzv4idAQNiYEgSYzfSm2+FKJGe7r5rvp4ttT4RvRdl29Pxpd0P3FFILBK8GVQQLlzXlCQPEWOkcyT7VXscDATJmYjQCUSAAWJ0jnJn2o53Q/cfnUfcc509B++tIdgS7wcW7WQO5AiNE2+HLGU/e3qA8FhRbBeACJOUQFBXKAEggzr6UW4o+VGuCPCVIBGmjDf50N4e1zvmDhQJumAoDSLg1JBMggjpvSGdXgi93kL3CNjqokZcsEZdoFK5wa3lhi5AmZuNqCuXWDtFFFXf2P4/rVLiXEVtLqSS0qoGpJidug3J6UrQJMZ/gFkjKUkA82YmSRvrrqBHpUp4XaA0trpJEgE6wxMnz1PpXcFj1uoroSQ2o3HtFWLiiP36U7RLTBOHxSMdLgJ1EBgZ1iIU+dWTZHQn2j6ms5wm+kWFHxAoG1PN7hMiOsaydorVuKLDRGF8h7kn8Ip49dfIAUqTUgbILjmRJn11qAiDFSXKp47iNtYLMNpIGp+m3vQPwPPXp+JoZjOIpbBzakiFUfETPIfrXRcvXhFtMi6+Jt46gc/YVKnDreHOY/1Lu+p123n7P41SVbJKVqbcPd0uXZS2nJVjMfoNT6CrSYkHSdfOhHGL5a/bdjJVWI5AT4RA6RI86uAyJollgXq4HO3Kq1jEbAwPWrRM1ID8+m9dnSNvSoiKer0FJk3AcC/e3nD6Otrwn7JXvNvWRSotwCPH7f9VdrRJUJoxvEL2QZRuw+Qobnj9Kku3cxY9SY9KrO/WnZDZuexeN/oldyGI9jr+tF8TgEc5h4X5Muje4+1WJ7L8UFu5lJAD6e42/T3rcq1V2wOiJcTfTRgLg2ldD7jrT7HGknxZk/1A8qtsBpXGt5jBAI8/8AcUdhklrGo3wsp96kc6UMu8Itn7GXXdTHvzpn+FROW5cXaBuKG0ASQ608fF5UHNm8PhuhvUR+XSl/NYgD4FPp/wB6VAF1NcmhC8Sujey378qX+MMN7T7xtv57bUUwC00i+lB/8Z1/y358tPSuPxwf/jfb98qlJ1obJePH/hr3+hj8tfyoVwu264i4GOha94YX76mfCSW0P2tR8qfxfi+axcBtsJtueZjQ+VNwlgribhzAyzysg/EEcHQAgkAjU7VEk7yVFhPF4pbaFnICjf0rNYMXrt7vbiuEh+7XwwFcRJWZEjnTeMPdxVxkteK1aEnTwXLikHIW+YqF+GXrt43LKXbDkPna78OojKoG4FT17Omx3SsWHW7h81xIKjxPaNzM0T8URofIVquH4hb1tXTUMJHX0PQ1nX4I+Z0RUBcFWvF/FlbLmhNTJIaD0NXeAWe5v3bSFTbYBwFM5MpiD0LDWiqBu8g3B3Ae5ERkcSxzR4LrAgE+E/ENRWkucStjd1/H8KzVkh1W2ygDOwnwhiBiU2IMgeKNQNRWkt8GsLuAfUs23ltVJLyTIpXu0NsaKGY+Qj8aYcZiLn+XaABnU/7xRi3btr8KDTyA/wB6Y2LMeED3k/jT/KSC/wDBL1z/ADLkDnl9/QCp7XDbFkaDMRH9xn1Og9pqS9fLbkk+fL2qubkDTYQfxocvQ0vIsRj2IhfCCY03I8z+lDbzany29vzqYvC9N9Tync+grK8Y7QjLcS3JMQWG5JIEJ6zGuvMACpH/AKOYrFh7hy/YhM3KRqdT5t9KJYPUCRPrQ3h+FZLSjY/ajaeY9tvai+FSAKpZJ8nb2HWDoPlVq1ZgCGYeRhh8uVQXNBVrDnwgxFHkBFG+9/8AH/eupab730pxNdzxSBbLfZbgri5fdr7vnyQuyoBn0XXz+gpUQ7NXJ7yI+z/10q0jVDayYdsIVJB3B19edVb1oxpRC1ayaM0gs0TvAgz9foae1kVKdoTQAzNtIBBBUxzB0rYcH7UlQO9BKkjWRKBphW6jSB10igGIsxMCqrqTBUlLg0B5EdGBkMPI0pXtDjWmerYbGq48JDAaGDt69PerPOfT8K8mt8Xezm3ssdmt/B8t006Zh5CtOvbMr3ZIV1YCWnbeTmQEE+HmB8Q1oU0ynBo3DCdf360mUetZ/B9s7LFR4gSJ0HeCIDbrtKkHUDf2orZ4ij/C68iRMROmzQYmdavsmRRYtrTLmHGgqS2T++lRviddjSwAksxzpG30P4/rTTip5GkLo5z8qTYDSPP8acG9fOm98Jrr3hE1Fjor8SGa1cXkUcb9Qfyms5hEH8yGzHxFeoHjsTsdCYWZHWKP415tvG5Vh8xFZvAhO+t7G5FkGQsgfy7Tl1krtMxvRdlJFXjdm5hrue0Slq7CmPhR2MF8u20+9WsDw+4uJGRb6ohYO9xyy3FI0I1iT5VoMZgluqUdQytuP3tWbtWHwt+33z5rPjyOzEhYEhcu0+ZpMd2QNwlkW6+IVQVDOt/vPEzAyuUA6CPKjvZfAlLAdviunvG0jVht7RQ7gfZ7vCt+8q5ZJW2FIU9GZSd+caVqF2/fnTBvwY3vrgtLIhDdAHn/AMUmpldDoeZrSqR+/esrjVK28zMuUXF0JAgfza76yYmZ0GtE/wDGrB0F1GI3CHOR5EJOtTIAsbmm9Qd4IjUzQXEdq7aErlckKGlgEWC2UQW1Pi02ofj+095fCiqrQcxAIyagZWdxlBIk/DoI6zRYJGjvXsoMkKOZOg9JNBMV2mtKHC+NhGkEDddAYltGB06isdxHixN4HM15hIXKxbQMYOY+FDoNFUnzqXhODxAcuStsFY+9cPQliZJEDoPCJBoux1Wx/G+MO7i2xJZdDbtgk5hB1EwmsjxSdNqfwngrBu8ujx8lHwoDy6s3maI8N4OltYRYP3jqx8z50Us4MD8a0jGtkSkvBBZskmauqtSKKkTCk+VVokrLaLN5DerqAbT7U/uo26AVM2CcCctCjJitIptTdIq8eHNE09bKxDL+daLhkyHNF7sza/zDy8P0zUqu8GVQGy7aafOlV/EkLuea8Q7XYW0SxuKWiDoGrH8Q/iiqtFhPD57T5eVYO7ekDX3pptg7fjTjwx2U5M9G7O9qbmKvANEdAN62d3hwb8a8U4JiWw95LijMJGZeoP5175w1Reto6GCVBKtOnlmGk1jy1FlJAa7gSNhVG/g41GZWGkqSNJ2kGY961zYVgPhPruKhfBzyrOoyKUnHRmO+dvjCXTlK+MZHjp3iQfmDV5eKBXLtauLOYESt63DEZhDBXAOQGZOWdqJXeE1Be4ORzMVHxvwy+68ol/nMoe8l8KmV1tBi9rxXDAW5l0lArQRrqDIqa3xvFZl7thcUFScrW7pKxqNTmzBtvLzoc3DzyAPt+nyqtc4Un2ra7ztz99aTU16GnB+zQ4jtXfS1may0lZAa00fFlZfAZBg5tdIjnTv/ABuBOZUgObeaWC5gJ1JGi8ttzFAcMpUQudRMwruv4GiVvHOBAe4PViwHpmrGc+SP7G/9Nf2Uowf7vsy1g+3iXFUhFBZXeO9JIVNyYt/TnpUR/iHazMCECqivm70QQ+wCi3ObqOVNTiTqSSc2beVU6dJjaqlnji3QSiKApgkW10+dQ+ad/wDnL7f2WuNPUl9y5xLtwEVgFTOMqlC5XS5oGBKawDJincMxYL4eEaWXDksNVzGyy/dhZHOdYqld4qx6kkEFiqEe+k71TtcTa3kUXGJVVEjwqAuwzeUmBrE6CmuaVfof2/sa4o/5I9FV+gplyyGEPbDKeREia86xfFLjT/WIA5lyZ9pn3/CoF4gTINwZdJYNM+Ub1XyTeo/ca4Yf5fZnpj3gBqQvuBVW7xeykZ7yD/1ev3ZrzNsSnim65EgGFn18REfI1EcTaUMS0zIA2OvXXy+lUnyel/I/ih7f8BjiD2XsOoxBzFmgCWibyPKzAXwqTHMzND7Lf1C6LeuEtnOYhVkKFmEExvpmA1qNeIrEIDoPQz6qBpqI3qFMc0eJcpBEm54tzzI1A1G9HWb80FRj+3+WPw9pkJbLaQgGIGYjoZYk6chIArtrhiXRmd3u+ZaRI3PkfKrGExfeZiW8S/EokAxrJHPTSucMwjLiE7lc1u6cuUSYblA9OfStFxmfZ5SwXMPgYgAQPKrtrCR+9KLX+D3V3XTruPpyo1Z7PIVEHXqDpNdEeF6o43NGbt4XyMVT47xq1hEDXC3i0AGpMdJj50c7Q8cXh9kl0mdo1n2rw3tFxh8Tc7x5A1AGsAbwB9a7OL8L2dsxly1g9CxP8QMMlsPaLO5IAQggidyeR9jW44NlvWkuo0yJr5xtg9Zr2T+E+PR8NkLwymImK6J/hYwWDNcjbN46Dmsef+4pyn7re29P7tgJBDD986a2U/EpH76ishnCxnxLNdtqp8vWui0fsNp03qRVPNZ+tAFrAWIkwNY/OlTsAigGJ5aUqzezRaPkO9wC4ACSnzP/APNPs8Kb+3TzP6UqVZts0Zes8MbcEaeZ/SvcOxeY4cGdo86VKs5spGiXD6+flSbCyDIBjy/CIilSrCkUNt8MX7JI+v41HcwJIG2pjzrtKhCRSv4TLv8ASov5IGlSqhi/w2edJuGedKlUNsBv+HDynSsrYwXd4i9bMFHGaDrt4tqVKka8f6ZEmOwQe02QAZIOug8UxoPTXrQY8ONy3maAo5LMlhvr0P0pUqDbjY5sNmQBTlIBJnxaAjRZ9RyqfAcHW5ciAsgGQZaWGmp0HXau0qTLk2i5icBaskrlZyN5Yga66AUsHhLb3Aptxv4hcYmesH9aVKqSwYKT9lfjHAgrqM2YAmJAGg8xzmtPd/h2ndBu9bvGAJY67iRzGo2k1ylXRwxUtkcnJJJUy/2O4IlvvA4Vr0w7gaEbADntvpRluDhWz2yEPpI+X6EVylXTGKSOOcm22SWeJkXO7uAEnmNR15wR9ah45ils2y6BlOvw/nSpVotmb0eOcW4jf4heAuMoUGAI2E7+Zo/xX+GdtcCzh/GomTtpSpV0ybi0kZ0ebXeElTuBVvBm7Z8SPBOmn/alSrok8EeT0XsP23diLV0EtyYRHuD+VenpdMCYINKlXFyI1iSLg1fWI9K73BXYyPOlSrC8lssYe4CNopUqVZPZot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6" name="Picture 6" descr="http://jurta.sweb.cz/krasna_ju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2088232" cy="1373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://2.bp.blogspot.com/-XVt_qGlwU9A/UBfHgZFaM1I/AAAAAAAAAPA/k4bX2qn8qic/s1600/kazakh-bridal-attir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12241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Svatební šaty</a:t>
            </a:r>
            <a:endParaRPr lang="cs-CZ" dirty="0"/>
          </a:p>
        </p:txBody>
      </p:sp>
      <p:pic>
        <p:nvPicPr>
          <p:cNvPr id="5" name="Obrázek 4" descr="http://www.topzine.cz/wp-content/uploads/2011/07/kazachstan_svatb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12776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www.topzine.cz/wp-content/uploads/2011/07/svateb%C4%8Dan%C3%A9_Kazachst%C3%A1n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://urbaskovi.eu/svatby/svatby_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293096"/>
            <a:ext cx="37444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://urbaskovi.eu/svatby/nauryz_svatba_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365104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Původní zvyk – nevěsta souhlasila</a:t>
            </a:r>
          </a:p>
          <a:p>
            <a:r>
              <a:rPr lang="cs-CZ" sz="2000" dirty="0" smtClean="0"/>
              <a:t>Dnes jsou nuceni k sňatkům proti své vůli</a:t>
            </a:r>
          </a:p>
          <a:p>
            <a:r>
              <a:rPr lang="cs-CZ" sz="2000" dirty="0" smtClean="0"/>
              <a:t>Za tři roky 24 000 unesených nevěst</a:t>
            </a:r>
          </a:p>
          <a:p>
            <a:r>
              <a:rPr lang="cs-CZ" sz="2000" dirty="0" smtClean="0"/>
              <a:t>Z důvodu patriarchálního uspořádání a z důvodu</a:t>
            </a:r>
          </a:p>
          <a:p>
            <a:pPr>
              <a:buNone/>
            </a:pPr>
            <a:r>
              <a:rPr lang="cs-CZ" sz="2000" dirty="0" smtClean="0"/>
              <a:t>      neplacení </a:t>
            </a:r>
            <a:r>
              <a:rPr lang="cs-CZ" sz="2000" dirty="0" err="1" smtClean="0"/>
              <a:t>kalymu</a:t>
            </a:r>
            <a:endParaRPr lang="cs-CZ" sz="2000" dirty="0" smtClean="0"/>
          </a:p>
          <a:p>
            <a:r>
              <a:rPr lang="cs-CZ" sz="2000" dirty="0" smtClean="0"/>
              <a:t>Únosy jsou protizákonné (3 roky vězení?)</a:t>
            </a:r>
          </a:p>
          <a:p>
            <a:r>
              <a:rPr lang="cs-CZ" sz="2000" dirty="0" smtClean="0"/>
              <a:t>Nahlášeno jen 150 případů za 12 let</a:t>
            </a:r>
          </a:p>
          <a:p>
            <a:r>
              <a:rPr lang="cs-CZ" sz="2000" dirty="0" smtClean="0"/>
              <a:t>Rozpad manželství, sebevraždy</a:t>
            </a:r>
          </a:p>
          <a:p>
            <a:r>
              <a:rPr lang="cs-CZ" sz="2000" dirty="0" smtClean="0"/>
              <a:t>„ Žena která vstupuje do manželství s pláčem prožije šťastný život“</a:t>
            </a:r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Únosy nevěst v </a:t>
            </a:r>
            <a:r>
              <a:rPr lang="cs-CZ" dirty="0" err="1" smtClean="0"/>
              <a:t>Kyrgystánu</a:t>
            </a:r>
            <a:endParaRPr lang="cs-CZ" dirty="0"/>
          </a:p>
        </p:txBody>
      </p:sp>
      <p:pic>
        <p:nvPicPr>
          <p:cNvPr id="4" name="Obrázek 3" descr="http://www.stoplusjednicka.cz/sites/default/files/clanky/2013/11/kyrgy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268760"/>
            <a:ext cx="27363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805264"/>
          </a:xfrm>
        </p:spPr>
        <p:txBody>
          <a:bodyPr/>
          <a:lstStyle/>
          <a:p>
            <a:r>
              <a:rPr lang="cs-CZ" dirty="0" smtClean="0"/>
              <a:t>Kyrgyzové v minulosti úzce spjati s obřady okolo narození </a:t>
            </a:r>
            <a:r>
              <a:rPr lang="cs-CZ" dirty="0" err="1" smtClean="0"/>
              <a:t>dítětě</a:t>
            </a:r>
            <a:endParaRPr lang="cs-CZ" dirty="0" smtClean="0"/>
          </a:p>
          <a:p>
            <a:r>
              <a:rPr lang="cs-CZ" dirty="0" smtClean="0"/>
              <a:t>Týkaly </a:t>
            </a:r>
            <a:r>
              <a:rPr lang="cs-CZ" dirty="0" smtClean="0"/>
              <a:t>se už </a:t>
            </a:r>
            <a:r>
              <a:rPr lang="cs-CZ" dirty="0" smtClean="0"/>
              <a:t>ženy, která otěhotněla</a:t>
            </a:r>
          </a:p>
          <a:p>
            <a:r>
              <a:rPr lang="cs-CZ" dirty="0" smtClean="0"/>
              <a:t>Zvyk </a:t>
            </a:r>
            <a:r>
              <a:rPr lang="cs-CZ" i="1" dirty="0" err="1" smtClean="0"/>
              <a:t>sujunčuloo</a:t>
            </a:r>
            <a:r>
              <a:rPr lang="cs-CZ" dirty="0" smtClean="0"/>
              <a:t> – kdo zprávu o narození oznámil jako první, obdržel dárek</a:t>
            </a:r>
          </a:p>
          <a:p>
            <a:r>
              <a:rPr lang="cs-CZ" dirty="0" smtClean="0"/>
              <a:t>Velká hostina – </a:t>
            </a:r>
            <a:r>
              <a:rPr lang="cs-CZ" i="1" dirty="0" err="1" smtClean="0"/>
              <a:t>toj</a:t>
            </a:r>
            <a:endParaRPr lang="cs-CZ" i="1" dirty="0" smtClean="0"/>
          </a:p>
          <a:p>
            <a:r>
              <a:rPr lang="cs-CZ" dirty="0" smtClean="0"/>
              <a:t>Ceremonie kladení do kolíbky – </a:t>
            </a:r>
            <a:r>
              <a:rPr lang="cs-CZ" i="1" dirty="0" err="1" smtClean="0"/>
              <a:t>bešikke</a:t>
            </a:r>
            <a:r>
              <a:rPr lang="cs-CZ" i="1" dirty="0" smtClean="0"/>
              <a:t> </a:t>
            </a:r>
            <a:r>
              <a:rPr lang="cs-CZ" i="1" dirty="0" err="1" smtClean="0"/>
              <a:t>salu</a:t>
            </a:r>
            <a:endParaRPr lang="cs-CZ" i="1" dirty="0" smtClean="0"/>
          </a:p>
          <a:p>
            <a:r>
              <a:rPr lang="cs-CZ" dirty="0" smtClean="0"/>
              <a:t>Rodinný svátek </a:t>
            </a:r>
            <a:r>
              <a:rPr lang="cs-CZ" i="1" dirty="0" err="1" smtClean="0"/>
              <a:t>tušoo</a:t>
            </a:r>
            <a:r>
              <a:rPr lang="cs-CZ" i="1" dirty="0" smtClean="0"/>
              <a:t> </a:t>
            </a:r>
            <a:r>
              <a:rPr lang="cs-CZ" i="1" dirty="0" err="1" smtClean="0"/>
              <a:t>kesuu</a:t>
            </a:r>
            <a:r>
              <a:rPr lang="cs-CZ" i="1" dirty="0" smtClean="0"/>
              <a:t> </a:t>
            </a:r>
            <a:r>
              <a:rPr lang="cs-CZ" dirty="0" smtClean="0"/>
              <a:t>– spojen s prvními kroky dítěte</a:t>
            </a:r>
          </a:p>
          <a:p>
            <a:r>
              <a:rPr lang="cs-CZ" dirty="0" smtClean="0"/>
              <a:t>Jména – starodávná, se skrytým významem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smtClean="0"/>
              <a:t>Narození dítěte – Kyrgyzstán I.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oleb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933" y="332656"/>
            <a:ext cx="7752134" cy="61099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oleb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957" y="285109"/>
            <a:ext cx="7320086" cy="60767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Dnes velké rozdíly mezi městy a venkovem</a:t>
            </a:r>
          </a:p>
          <a:p>
            <a:r>
              <a:rPr lang="cs-CZ" dirty="0" smtClean="0"/>
              <a:t>Města – tradice mizí</a:t>
            </a:r>
          </a:p>
          <a:p>
            <a:r>
              <a:rPr lang="cs-CZ" dirty="0" smtClean="0"/>
              <a:t>Na venkově mnoho dodržováno dodnes</a:t>
            </a:r>
          </a:p>
          <a:p>
            <a:r>
              <a:rPr lang="cs-CZ" dirty="0" smtClean="0"/>
              <a:t>Někde jméno vybíráno stále rodiči muže, nyní však většinou podle Koránu</a:t>
            </a:r>
          </a:p>
          <a:p>
            <a:r>
              <a:rPr lang="cs-CZ" dirty="0" smtClean="0"/>
              <a:t>Chlapec ve věku 3, 4, či 5 let – muslimský obřad obřezání </a:t>
            </a:r>
            <a:r>
              <a:rPr lang="cs-CZ" i="1" dirty="0" err="1" smtClean="0"/>
              <a:t>surnattoj</a:t>
            </a:r>
            <a:endParaRPr lang="cs-CZ" i="1" dirty="0" smtClean="0"/>
          </a:p>
          <a:p>
            <a:r>
              <a:rPr lang="cs-CZ" dirty="0" smtClean="0"/>
              <a:t>U děvčat ve veku 5 a 6 let </a:t>
            </a:r>
            <a:r>
              <a:rPr lang="cs-CZ" i="1" dirty="0" err="1" smtClean="0"/>
              <a:t>čačordu</a:t>
            </a:r>
            <a:r>
              <a:rPr lang="cs-CZ" dirty="0" smtClean="0"/>
              <a:t> – zaplétají se jim copánky, stává se z nich mladá žena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Narození dítěte – Kyrgyzstán II.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</TotalTime>
  <Words>1024</Words>
  <Application>Microsoft Office PowerPoint</Application>
  <PresentationFormat>Předvádění na obrazovce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Papír</vt:lpstr>
      <vt:lpstr>  Rodinné obřady ve Střední Asii</vt:lpstr>
      <vt:lpstr>Svatby Kazachstán</vt:lpstr>
      <vt:lpstr>Fáze svatby</vt:lpstr>
      <vt:lpstr>Svatební šaty</vt:lpstr>
      <vt:lpstr>Únosy nevěst v Kyrgystánu</vt:lpstr>
      <vt:lpstr>Narození dítěte – Kyrgyzstán I.</vt:lpstr>
      <vt:lpstr>Snímek 7</vt:lpstr>
      <vt:lpstr>Snímek 8</vt:lpstr>
      <vt:lpstr>Narození dítěte – Kyrgyzstán II.</vt:lpstr>
      <vt:lpstr>Narození dítěte - Tádžikistán</vt:lpstr>
      <vt:lpstr>Narození dítěte – Turkmenistán</vt:lpstr>
      <vt:lpstr>Rozvody</vt:lpstr>
      <vt:lpstr>Pohřeb ve Střední Asii</vt:lpstr>
      <vt:lpstr>Kyrgyzstán</vt:lpstr>
      <vt:lpstr>Kyrgyzstán</vt:lpstr>
      <vt:lpstr>Kyrgyzstán - současnost</vt:lpstr>
      <vt:lpstr>Tádžikistán</vt:lpstr>
      <vt:lpstr>Tádžikistán</vt:lpstr>
      <vt:lpstr>Tádžikistán - současnost</vt:lpstr>
      <vt:lpstr>Turkmenistán</vt:lpstr>
      <vt:lpstr>Turkmenistán</vt:lpstr>
      <vt:lpstr>Zdroje</vt:lpstr>
      <vt:lpstr>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Rodinné obřady ve Střední Asii</dc:title>
  <dc:creator>jana</dc:creator>
  <cp:lastModifiedBy>jana</cp:lastModifiedBy>
  <cp:revision>40</cp:revision>
  <dcterms:created xsi:type="dcterms:W3CDTF">2014-03-09T17:49:33Z</dcterms:created>
  <dcterms:modified xsi:type="dcterms:W3CDTF">2014-03-09T20:35:39Z</dcterms:modified>
</cp:coreProperties>
</file>