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6" r:id="rId3"/>
    <p:sldId id="264" r:id="rId4"/>
    <p:sldId id="265" r:id="rId5"/>
    <p:sldId id="266" r:id="rId6"/>
    <p:sldId id="274" r:id="rId7"/>
    <p:sldId id="268" r:id="rId8"/>
    <p:sldId id="269" r:id="rId9"/>
    <p:sldId id="270" r:id="rId10"/>
    <p:sldId id="271" r:id="rId11"/>
    <p:sldId id="267" r:id="rId12"/>
    <p:sldId id="272" r:id="rId13"/>
    <p:sldId id="273" r:id="rId14"/>
    <p:sldId id="275" r:id="rId15"/>
    <p:sldId id="281" r:id="rId16"/>
    <p:sldId id="276" r:id="rId17"/>
    <p:sldId id="280" r:id="rId18"/>
    <p:sldId id="278" r:id="rId19"/>
    <p:sldId id="279" r:id="rId20"/>
    <p:sldId id="282" r:id="rId21"/>
    <p:sldId id="283" r:id="rId22"/>
    <p:sldId id="284" r:id="rId23"/>
    <p:sldId id="286" r:id="rId24"/>
    <p:sldId id="285" r:id="rId25"/>
    <p:sldId id="288" r:id="rId26"/>
    <p:sldId id="287" r:id="rId27"/>
    <p:sldId id="289" r:id="rId28"/>
    <p:sldId id="290" r:id="rId29"/>
    <p:sldId id="291" r:id="rId30"/>
    <p:sldId id="297" r:id="rId31"/>
    <p:sldId id="298" r:id="rId32"/>
    <p:sldId id="292" r:id="rId33"/>
    <p:sldId id="293" r:id="rId34"/>
    <p:sldId id="294" r:id="rId35"/>
    <p:sldId id="295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9553-DE28-4D48-B24A-65AFA955DD5F}" type="datetimeFigureOut">
              <a:rPr lang="cs-CZ" smtClean="0"/>
              <a:t>11.12.2014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B8816BC-15D7-4C64-B8AD-17B84FB8CF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9553-DE28-4D48-B24A-65AFA955DD5F}" type="datetimeFigureOut">
              <a:rPr lang="cs-CZ" smtClean="0"/>
              <a:t>11.12.2014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16BC-15D7-4C64-B8AD-17B84FB8CF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9553-DE28-4D48-B24A-65AFA955DD5F}" type="datetimeFigureOut">
              <a:rPr lang="cs-CZ" smtClean="0"/>
              <a:t>11.12.2014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16BC-15D7-4C64-B8AD-17B84FB8CF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9553-DE28-4D48-B24A-65AFA955DD5F}" type="datetimeFigureOut">
              <a:rPr lang="cs-CZ" smtClean="0"/>
              <a:t>11.12.2014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16BC-15D7-4C64-B8AD-17B84FB8CF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9553-DE28-4D48-B24A-65AFA955DD5F}" type="datetimeFigureOut">
              <a:rPr lang="cs-CZ" smtClean="0"/>
              <a:t>11.12.2014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16BC-15D7-4C64-B8AD-17B84FB8CF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9553-DE28-4D48-B24A-65AFA955DD5F}" type="datetimeFigureOut">
              <a:rPr lang="cs-CZ" smtClean="0"/>
              <a:t>11.12.2014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16BC-15D7-4C64-B8AD-17B84FB8CF68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9553-DE28-4D48-B24A-65AFA955DD5F}" type="datetimeFigureOut">
              <a:rPr lang="cs-CZ" smtClean="0"/>
              <a:t>11.12.2014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16BC-15D7-4C64-B8AD-17B84FB8CF68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9553-DE28-4D48-B24A-65AFA955DD5F}" type="datetimeFigureOut">
              <a:rPr lang="cs-CZ" smtClean="0"/>
              <a:t>11.12.2014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16BC-15D7-4C64-B8AD-17B84FB8CF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9553-DE28-4D48-B24A-65AFA955DD5F}" type="datetimeFigureOut">
              <a:rPr lang="cs-CZ" smtClean="0"/>
              <a:t>11.12.2014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16BC-15D7-4C64-B8AD-17B84FB8CF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9553-DE28-4D48-B24A-65AFA955DD5F}" type="datetimeFigureOut">
              <a:rPr lang="cs-CZ" smtClean="0"/>
              <a:t>11.12.2014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16BC-15D7-4C64-B8AD-17B84FB8CF68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9553-DE28-4D48-B24A-65AFA955DD5F}" type="datetimeFigureOut">
              <a:rPr lang="cs-CZ" smtClean="0"/>
              <a:t>11.12.2014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16BC-15D7-4C64-B8AD-17B84FB8CF68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8929553-DE28-4D48-B24A-65AFA955DD5F}" type="datetimeFigureOut">
              <a:rPr lang="cs-CZ" smtClean="0"/>
              <a:t>11.12.2014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AB8816BC-15D7-4C64-B8AD-17B84FB8CF68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16632"/>
            <a:ext cx="8640960" cy="11430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dirty="0" smtClean="0"/>
              <a:t>Osvícenecké reformy a proměny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51520" y="1556792"/>
            <a:ext cx="8640960" cy="1296144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dirty="0" smtClean="0">
                <a:solidFill>
                  <a:srgbClr val="FFC000"/>
                </a:solidFill>
              </a:rPr>
              <a:t>Rakousko-Uhersko</a:t>
            </a:r>
            <a:r>
              <a:rPr lang="cs-CZ" dirty="0" smtClean="0"/>
              <a:t> </a:t>
            </a:r>
          </a:p>
          <a:p>
            <a:pPr algn="ctr"/>
            <a:r>
              <a:rPr lang="cs-CZ" dirty="0" smtClean="0"/>
              <a:t>Vs. </a:t>
            </a:r>
          </a:p>
          <a:p>
            <a:pPr algn="ctr"/>
            <a:r>
              <a:rPr lang="cs-CZ" dirty="0" smtClean="0">
                <a:solidFill>
                  <a:srgbClr val="92D050"/>
                </a:solidFill>
              </a:rPr>
              <a:t>Rusko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55921" y="3284984"/>
            <a:ext cx="8640960" cy="11430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dirty="0" smtClean="0">
                <a:solidFill>
                  <a:srgbClr val="FFC000"/>
                </a:solidFill>
              </a:rPr>
              <a:t>Marie Terezie, Josef II.</a:t>
            </a:r>
          </a:p>
          <a:p>
            <a:pPr algn="ctr"/>
            <a:r>
              <a:rPr lang="cs-CZ" dirty="0" smtClean="0"/>
              <a:t>Vs.</a:t>
            </a:r>
          </a:p>
          <a:p>
            <a:pPr algn="ctr"/>
            <a:r>
              <a:rPr lang="cs-CZ" dirty="0" smtClean="0">
                <a:solidFill>
                  <a:srgbClr val="92D050"/>
                </a:solidFill>
              </a:rPr>
              <a:t>Petr I. Veliký, Kateřina II. veliká</a:t>
            </a:r>
            <a:endParaRPr lang="cs-CZ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) </a:t>
            </a:r>
            <a:r>
              <a:rPr lang="cs-CZ" dirty="0" smtClean="0"/>
              <a:t>Státní reformy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CÍRKEV:</a:t>
            </a:r>
          </a:p>
          <a:p>
            <a:r>
              <a:rPr lang="cs-CZ" dirty="0" smtClean="0"/>
              <a:t>Pravoslavná</a:t>
            </a:r>
          </a:p>
          <a:p>
            <a:r>
              <a:rPr lang="cs-CZ" dirty="0" smtClean="0"/>
              <a:t>Pod státním dohledem, omezen počet klášterů a zdanění příjmů</a:t>
            </a:r>
          </a:p>
          <a:p>
            <a:endParaRPr lang="cs-CZ" dirty="0"/>
          </a:p>
          <a:p>
            <a:r>
              <a:rPr lang="cs-CZ" dirty="0" smtClean="0"/>
              <a:t>Založení svatého synodu = sbor kněží = 9 biskupů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86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) </a:t>
            </a:r>
            <a:r>
              <a:rPr lang="cs-CZ" dirty="0" smtClean="0"/>
              <a:t>Hospodářské reformy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 smtClean="0"/>
              <a:t>Podpora manufaktur a podnikání</a:t>
            </a:r>
          </a:p>
          <a:p>
            <a:r>
              <a:rPr lang="cs-CZ" dirty="0" smtClean="0"/>
              <a:t>Zakládání nevolnických manufaktur</a:t>
            </a:r>
          </a:p>
          <a:p>
            <a:r>
              <a:rPr lang="cs-CZ" dirty="0" smtClean="0"/>
              <a:t>Celní ochrana, budování vodních cest a sítí kanálů</a:t>
            </a:r>
            <a:endParaRPr lang="cs-CZ" dirty="0"/>
          </a:p>
          <a:p>
            <a:r>
              <a:rPr lang="cs-CZ" dirty="0" smtClean="0"/>
              <a:t>Obchodní styky se západem – zvaní cizích odborníků</a:t>
            </a:r>
          </a:p>
          <a:p>
            <a:r>
              <a:rPr lang="cs-CZ" dirty="0" smtClean="0"/>
              <a:t>Vývoz kůže, plátna, lodních lan, lnu, konopí, obilí, medu apod.</a:t>
            </a:r>
          </a:p>
          <a:p>
            <a:r>
              <a:rPr lang="cs-CZ" dirty="0" smtClean="0"/>
              <a:t>Zákaz dovozu zboží, které bylo současně vyráběno v Rusku</a:t>
            </a:r>
          </a:p>
          <a:p>
            <a:r>
              <a:rPr lang="cs-CZ" dirty="0" smtClean="0"/>
              <a:t>Prodej nerostných surovin do zahraničí</a:t>
            </a:r>
          </a:p>
          <a:p>
            <a:r>
              <a:rPr lang="cs-CZ" b="1" dirty="0" smtClean="0"/>
              <a:t>Zavedení stříbrného rublu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544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4) Školské reformy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Podpora vzdělání</a:t>
            </a:r>
          </a:p>
          <a:p>
            <a:r>
              <a:rPr lang="cs-CZ" dirty="0" smtClean="0"/>
              <a:t>Zakládání odborných škol</a:t>
            </a:r>
          </a:p>
          <a:p>
            <a:r>
              <a:rPr lang="cs-CZ" dirty="0" smtClean="0"/>
              <a:t>Výchova státních úředníků, důstojníků, inženýrů</a:t>
            </a:r>
          </a:p>
          <a:p>
            <a:endParaRPr lang="cs-CZ" dirty="0"/>
          </a:p>
          <a:p>
            <a:r>
              <a:rPr lang="cs-CZ" b="1" dirty="0" smtClean="0"/>
              <a:t>Ruská akademie věd </a:t>
            </a:r>
            <a:r>
              <a:rPr lang="cs-CZ" dirty="0" smtClean="0"/>
              <a:t>(1725)</a:t>
            </a:r>
          </a:p>
          <a:p>
            <a:pPr marL="68580" indent="0">
              <a:buNone/>
            </a:pPr>
            <a:endParaRPr lang="cs-CZ" dirty="0"/>
          </a:p>
          <a:p>
            <a:r>
              <a:rPr lang="cs-CZ" dirty="0" smtClean="0"/>
              <a:t>Zjednodušení ruské azbuky ⇨ graždanka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51658"/>
            <a:ext cx="1911262" cy="274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7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5) Kulturní reformy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628800"/>
            <a:ext cx="5184576" cy="37338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Změna životního stylu šlechty a bohatých měšťanů (obydlí, oděv, zábava) podle západních vzorů</a:t>
            </a:r>
          </a:p>
          <a:p>
            <a:endParaRPr lang="cs-CZ" dirty="0"/>
          </a:p>
          <a:p>
            <a:r>
              <a:rPr lang="cs-CZ" b="1" dirty="0" smtClean="0"/>
              <a:t>První ruské noviny </a:t>
            </a:r>
            <a:r>
              <a:rPr lang="cs-CZ" dirty="0" smtClean="0"/>
              <a:t>(1703) </a:t>
            </a:r>
          </a:p>
          <a:p>
            <a:r>
              <a:rPr lang="cs-CZ" dirty="0" smtClean="0"/>
              <a:t>Zřízení tiskáren, vydávání publikací, různých spisů a překladů</a:t>
            </a:r>
          </a:p>
          <a:p>
            <a:endParaRPr lang="cs-CZ" dirty="0"/>
          </a:p>
          <a:p>
            <a:r>
              <a:rPr lang="cs-CZ" b="1" dirty="0" smtClean="0"/>
              <a:t>Zavedení juliánského kalendáře</a:t>
            </a:r>
          </a:p>
          <a:p>
            <a:endParaRPr lang="cs-CZ" dirty="0"/>
          </a:p>
          <a:p>
            <a:r>
              <a:rPr lang="cs-CZ" dirty="0" smtClean="0"/>
              <a:t>Divadlo, první nemocnice, muzeum</a:t>
            </a:r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500" y="1700808"/>
            <a:ext cx="3120625" cy="367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9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Kateřina II. veliká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Ruská carevna</a:t>
            </a:r>
          </a:p>
          <a:p>
            <a:r>
              <a:rPr lang="cs-CZ" dirty="0" smtClean="0"/>
              <a:t>Doba vlády: 1762 </a:t>
            </a:r>
            <a:r>
              <a:rPr lang="cs-CZ" dirty="0" smtClean="0"/>
              <a:t>– 1796</a:t>
            </a:r>
          </a:p>
          <a:p>
            <a:endParaRPr lang="cs-CZ" dirty="0"/>
          </a:p>
          <a:p>
            <a:r>
              <a:rPr lang="cs-CZ" dirty="0" smtClean="0"/>
              <a:t>Manžel Petr III.</a:t>
            </a:r>
          </a:p>
          <a:p>
            <a:r>
              <a:rPr lang="cs-CZ" dirty="0" smtClean="0"/>
              <a:t>Nešťastné manželství</a:t>
            </a:r>
          </a:p>
          <a:p>
            <a:r>
              <a:rPr lang="cs-CZ" dirty="0" smtClean="0"/>
              <a:t>Převrat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66" y="1484784"/>
            <a:ext cx="2934561" cy="414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5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Rozšíření Ruska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00200"/>
            <a:ext cx="4534272" cy="4349080"/>
          </a:xfrm>
        </p:spPr>
        <p:txBody>
          <a:bodyPr>
            <a:normAutofit/>
          </a:bodyPr>
          <a:lstStyle/>
          <a:p>
            <a:r>
              <a:rPr lang="cs-CZ" dirty="0" smtClean="0"/>
              <a:t>Připojení části Polska</a:t>
            </a:r>
          </a:p>
          <a:p>
            <a:endParaRPr lang="cs-CZ" dirty="0"/>
          </a:p>
          <a:p>
            <a:pPr marL="68580" indent="0">
              <a:buNone/>
            </a:pPr>
            <a:endParaRPr lang="cs-CZ" dirty="0" smtClean="0"/>
          </a:p>
          <a:p>
            <a:r>
              <a:rPr lang="cs-CZ" dirty="0"/>
              <a:t>Připojení Krymu (patřil Turkům)</a:t>
            </a:r>
          </a:p>
          <a:p>
            <a:r>
              <a:rPr lang="cs-CZ" dirty="0" smtClean="0"/>
              <a:t>Definitivní dosažení Černého moře</a:t>
            </a:r>
            <a:endParaRPr lang="cs-CZ" dirty="0"/>
          </a:p>
          <a:p>
            <a:r>
              <a:rPr lang="cs-CZ" dirty="0" smtClean="0"/>
              <a:t>Založení přístavního města Sevastopol na Krymském poloostrově</a:t>
            </a:r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60" y="332656"/>
            <a:ext cx="3449947" cy="33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60" y="3789040"/>
            <a:ext cx="3473495" cy="262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1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církev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556991"/>
          </a:xfrm>
        </p:spPr>
        <p:txBody>
          <a:bodyPr/>
          <a:lstStyle/>
          <a:p>
            <a:pPr marL="68580" indent="0">
              <a:buNone/>
            </a:pPr>
            <a:endParaRPr lang="cs-CZ" dirty="0" smtClean="0"/>
          </a:p>
          <a:p>
            <a:r>
              <a:rPr lang="cs-CZ" dirty="0" smtClean="0"/>
              <a:t>Šíření pravoslaví</a:t>
            </a:r>
          </a:p>
          <a:p>
            <a:r>
              <a:rPr lang="cs-CZ" dirty="0" smtClean="0"/>
              <a:t>Potlačení jiného než ortodoxního křesťanství</a:t>
            </a:r>
          </a:p>
          <a:p>
            <a:r>
              <a:rPr lang="cs-CZ" dirty="0" smtClean="0"/>
              <a:t>Omezení působnosti katolických kněží</a:t>
            </a:r>
          </a:p>
          <a:p>
            <a:r>
              <a:rPr lang="cs-CZ" dirty="0" smtClean="0"/>
              <a:t>Poskytnutí azylu jezuitům</a:t>
            </a:r>
          </a:p>
          <a:p>
            <a:endParaRPr lang="cs-CZ" dirty="0"/>
          </a:p>
          <a:p>
            <a:r>
              <a:rPr lang="cs-CZ" dirty="0" smtClean="0"/>
              <a:t>Konfiskace církevní půdy (1764)</a:t>
            </a:r>
          </a:p>
          <a:p>
            <a:r>
              <a:rPr lang="cs-CZ" dirty="0" smtClean="0"/>
              <a:t>Včlenění církve do státní správy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26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Šlechta x nevolníci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Podpora šlechty</a:t>
            </a:r>
          </a:p>
          <a:p>
            <a:r>
              <a:rPr lang="cs-CZ" dirty="0" smtClean="0"/>
              <a:t>Zrušení </a:t>
            </a:r>
            <a:r>
              <a:rPr lang="cs-CZ" dirty="0"/>
              <a:t>povinnosti doživotní služby státu u </a:t>
            </a:r>
            <a:r>
              <a:rPr lang="cs-CZ" dirty="0" smtClean="0"/>
              <a:t>šlechty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Vydání listiny práv, svobod a výsad ruského </a:t>
            </a:r>
            <a:r>
              <a:rPr lang="cs-CZ" b="1" dirty="0" smtClean="0"/>
              <a:t>panstva:</a:t>
            </a:r>
          </a:p>
          <a:p>
            <a:r>
              <a:rPr lang="cs-CZ" dirty="0" smtClean="0"/>
              <a:t>Osvobození šlechty od daní</a:t>
            </a:r>
          </a:p>
          <a:p>
            <a:r>
              <a:rPr lang="cs-CZ" dirty="0" smtClean="0"/>
              <a:t>Zostření podmínek pro rolníky</a:t>
            </a:r>
          </a:p>
          <a:p>
            <a:r>
              <a:rPr lang="cs-CZ" dirty="0" smtClean="0"/>
              <a:t>Odsouzení volnomyšlenkářství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81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Kultura, vzdělanost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Období hojnosti a rozvoje</a:t>
            </a:r>
          </a:p>
          <a:p>
            <a:endParaRPr lang="cs-CZ" dirty="0"/>
          </a:p>
          <a:p>
            <a:r>
              <a:rPr lang="cs-CZ" dirty="0" smtClean="0"/>
              <a:t>Návštěvy zahraničních velikánů</a:t>
            </a:r>
          </a:p>
          <a:p>
            <a:endParaRPr lang="cs-CZ" dirty="0"/>
          </a:p>
          <a:p>
            <a:r>
              <a:rPr lang="cs-CZ" dirty="0" smtClean="0"/>
              <a:t>Otevřeních nových univerzit a odborných škol</a:t>
            </a:r>
          </a:p>
          <a:p>
            <a:r>
              <a:rPr lang="cs-CZ" dirty="0" smtClean="0"/>
              <a:t>Dopisování s francouzskými filozofy</a:t>
            </a:r>
          </a:p>
          <a:p>
            <a:endParaRPr lang="cs-CZ" dirty="0"/>
          </a:p>
          <a:p>
            <a:r>
              <a:rPr lang="cs-CZ" dirty="0" smtClean="0"/>
              <a:t>Tvrdé stíhání volnomyšlenkářství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46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a Měnové reformy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Rozdělení do nových státních celků – gubernií = </a:t>
            </a:r>
            <a:r>
              <a:rPr lang="cs-CZ" dirty="0" smtClean="0"/>
              <a:t>50 (1775)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Výběr nových daní a zvyšování daní (až 3x)</a:t>
            </a:r>
            <a:endParaRPr lang="cs-CZ" dirty="0"/>
          </a:p>
          <a:p>
            <a:r>
              <a:rPr lang="cs-CZ" dirty="0" smtClean="0"/>
              <a:t>Tisk první papírové rubly a zlehčení kovových mincí (1769)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42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osvícenství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Filozofické hnutí</a:t>
            </a:r>
          </a:p>
          <a:p>
            <a:r>
              <a:rPr lang="cs-CZ" dirty="0" smtClean="0"/>
              <a:t>Počátky: 17. století - Anglie</a:t>
            </a:r>
          </a:p>
          <a:p>
            <a:r>
              <a:rPr lang="cs-CZ" dirty="0" smtClean="0"/>
              <a:t>Vrchol: 18. století – Francie, Německo</a:t>
            </a:r>
          </a:p>
          <a:p>
            <a:endParaRPr lang="cs-CZ" dirty="0"/>
          </a:p>
          <a:p>
            <a:r>
              <a:rPr lang="cs-CZ" dirty="0" smtClean="0"/>
              <a:t>Základem je ROZUM</a:t>
            </a:r>
          </a:p>
          <a:p>
            <a:r>
              <a:rPr lang="cs-CZ" dirty="0" smtClean="0"/>
              <a:t>Důraz na: lidskou svobodu, rovnost, toleranci a přirozené principy práva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1104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1282154"/>
          </a:xfrm>
        </p:spPr>
        <p:txBody>
          <a:bodyPr/>
          <a:lstStyle/>
          <a:p>
            <a:pPr algn="ctr"/>
            <a:r>
              <a:rPr lang="cs-CZ" dirty="0" smtClean="0"/>
              <a:t>Rakousko-Uhersko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68" y="1628799"/>
            <a:ext cx="5424264" cy="341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804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Habsburská monarchie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00201"/>
            <a:ext cx="5110336" cy="3733800"/>
          </a:xfrm>
        </p:spPr>
        <p:txBody>
          <a:bodyPr/>
          <a:lstStyle/>
          <a:p>
            <a:r>
              <a:rPr lang="cs-CZ" dirty="0" smtClean="0"/>
              <a:t>Karel VI. - Otec Marie Terezie</a:t>
            </a:r>
          </a:p>
          <a:p>
            <a:r>
              <a:rPr lang="cs-CZ" dirty="0"/>
              <a:t>Vyhlášení Pragmatické sankce</a:t>
            </a:r>
          </a:p>
          <a:p>
            <a:r>
              <a:rPr lang="cs-CZ" dirty="0" smtClean="0"/>
              <a:t>19. dubna 1713, Vídeň</a:t>
            </a:r>
          </a:p>
          <a:p>
            <a:r>
              <a:rPr lang="cs-CZ" dirty="0" smtClean="0"/>
              <a:t>Cíl: Ochránění trůnu pro své potomky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501008"/>
            <a:ext cx="396929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826178" y="3501008"/>
            <a:ext cx="2914174" cy="24482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 smtClean="0"/>
              <a:t>Pragmatická sankce podepsaná panovníkem Karlem VI.</a:t>
            </a:r>
          </a:p>
        </p:txBody>
      </p:sp>
    </p:spTree>
    <p:extLst>
      <p:ext uri="{BB962C8B-B14F-4D97-AF65-F5344CB8AC3E}">
        <p14:creationId xmlns:p14="http://schemas.microsoft.com/office/powerpoint/2010/main" val="2357671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Marie Terezie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Nástup na trůn (1740)</a:t>
            </a:r>
          </a:p>
          <a:p>
            <a:pPr marL="68580" indent="0">
              <a:buNone/>
            </a:pPr>
            <a:endParaRPr lang="cs-CZ" dirty="0"/>
          </a:p>
          <a:p>
            <a:r>
              <a:rPr lang="cs-CZ" dirty="0"/>
              <a:t>Z</a:t>
            </a:r>
            <a:r>
              <a:rPr lang="cs-CZ" dirty="0" smtClean="0"/>
              <a:t>ačátek první Slezské války (1740)</a:t>
            </a:r>
            <a:endParaRPr lang="cs-CZ" dirty="0"/>
          </a:p>
          <a:p>
            <a:r>
              <a:rPr lang="cs-CZ" dirty="0" smtClean="0"/>
              <a:t>Ztráta Slezska a Kladska</a:t>
            </a:r>
            <a:endParaRPr lang="cs-CZ" dirty="0"/>
          </a:p>
          <a:p>
            <a:r>
              <a:rPr lang="cs-CZ" dirty="0" smtClean="0"/>
              <a:t>Zbytek dědictví uhájen</a:t>
            </a:r>
          </a:p>
          <a:p>
            <a:endParaRPr lang="cs-CZ" dirty="0"/>
          </a:p>
          <a:p>
            <a:r>
              <a:rPr lang="cs-CZ" dirty="0"/>
              <a:t>D</a:t>
            </a:r>
            <a:r>
              <a:rPr lang="cs-CZ" dirty="0" smtClean="0"/>
              <a:t>ruhá Slezská válka (1748)</a:t>
            </a:r>
          </a:p>
          <a:p>
            <a:endParaRPr lang="cs-CZ" dirty="0"/>
          </a:p>
          <a:p>
            <a:r>
              <a:rPr lang="cs-CZ" dirty="0" smtClean="0"/>
              <a:t>Získání císařského titulu pro svého manžela F. Š. Lotrinského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6104"/>
            <a:ext cx="2880320" cy="391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526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Sedmiletá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7772400" cy="3733800"/>
          </a:xfrm>
        </p:spPr>
        <p:txBody>
          <a:bodyPr/>
          <a:lstStyle/>
          <a:p>
            <a:r>
              <a:rPr lang="cs-CZ" dirty="0" smtClean="0"/>
              <a:t>1756 - 1763</a:t>
            </a:r>
            <a:endParaRPr lang="cs-CZ" dirty="0"/>
          </a:p>
          <a:p>
            <a:r>
              <a:rPr lang="cs-CZ" dirty="0" smtClean="0"/>
              <a:t>Musí začít s reformami ve vojenství, aby měla sílu na Prusko</a:t>
            </a:r>
          </a:p>
          <a:p>
            <a:r>
              <a:rPr lang="cs-CZ" dirty="0" smtClean="0"/>
              <a:t>Musí získat spojence (zákulisní jednání)</a:t>
            </a:r>
          </a:p>
          <a:p>
            <a:r>
              <a:rPr lang="cs-CZ" dirty="0" smtClean="0"/>
              <a:t>Habsburkové + Rusko + Francie X Prusko</a:t>
            </a:r>
            <a:r>
              <a:rPr lang="cs-CZ" dirty="0"/>
              <a:t> </a:t>
            </a:r>
            <a:r>
              <a:rPr lang="cs-CZ" dirty="0" smtClean="0"/>
              <a:t>+ Anglie </a:t>
            </a:r>
          </a:p>
          <a:p>
            <a:endParaRPr lang="cs-CZ" dirty="0" smtClean="0"/>
          </a:p>
          <a:p>
            <a:r>
              <a:rPr lang="cs-CZ" dirty="0" smtClean="0"/>
              <a:t>Slezsko a Kladsko opět nezískala</a:t>
            </a:r>
          </a:p>
          <a:p>
            <a:r>
              <a:rPr lang="cs-CZ" dirty="0" smtClean="0"/>
              <a:t>Po této válce ví, že musí začít s reformami</a:t>
            </a:r>
          </a:p>
          <a:p>
            <a:r>
              <a:rPr lang="cs-CZ" dirty="0" smtClean="0"/>
              <a:t>Vychází z myšlenek osvícenství</a:t>
            </a:r>
          </a:p>
          <a:p>
            <a:pPr marL="68580" indent="0">
              <a:buNone/>
            </a:pPr>
            <a:endParaRPr lang="cs-CZ" dirty="0" smtClean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2"/>
            <a:ext cx="366682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785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PŘÍČINY:</a:t>
            </a:r>
          </a:p>
          <a:p>
            <a:r>
              <a:rPr lang="cs-CZ" dirty="0" smtClean="0"/>
              <a:t>Prohrála válku</a:t>
            </a:r>
          </a:p>
          <a:p>
            <a:r>
              <a:rPr lang="cs-CZ" dirty="0" smtClean="0"/>
              <a:t>Má velké dluhy</a:t>
            </a:r>
          </a:p>
          <a:p>
            <a:endParaRPr lang="cs-CZ" dirty="0"/>
          </a:p>
          <a:p>
            <a:r>
              <a:rPr lang="cs-CZ" dirty="0" smtClean="0"/>
              <a:t>CÍLE:</a:t>
            </a:r>
          </a:p>
          <a:p>
            <a:r>
              <a:rPr lang="cs-CZ" dirty="0"/>
              <a:t>B</a:t>
            </a:r>
            <a:r>
              <a:rPr lang="cs-CZ" dirty="0" smtClean="0"/>
              <a:t>ýt </a:t>
            </a:r>
            <a:r>
              <a:rPr lang="cs-CZ" dirty="0"/>
              <a:t>vyspělejší než Prusko</a:t>
            </a:r>
          </a:p>
          <a:p>
            <a:r>
              <a:rPr lang="cs-CZ" dirty="0" smtClean="0"/>
              <a:t>Zvýšit výrobu</a:t>
            </a:r>
          </a:p>
          <a:p>
            <a:r>
              <a:rPr lang="cs-CZ" dirty="0" smtClean="0"/>
              <a:t>Nastartovat hospodářství</a:t>
            </a:r>
          </a:p>
          <a:p>
            <a:r>
              <a:rPr lang="cs-CZ" dirty="0" smtClean="0"/>
              <a:t>Dostat se z dluhů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6858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39" y="620688"/>
            <a:ext cx="365599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537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1) STÁTNÍ REFORMY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Vytvoření státní rady</a:t>
            </a:r>
            <a:endParaRPr lang="en-GB" dirty="0" smtClean="0"/>
          </a:p>
          <a:p>
            <a:endParaRPr lang="cs-CZ" dirty="0" smtClean="0"/>
          </a:p>
          <a:p>
            <a:r>
              <a:rPr lang="cs-CZ" dirty="0" smtClean="0"/>
              <a:t>Rozdělení do Gubernií</a:t>
            </a:r>
            <a:endParaRPr lang="en-GB" dirty="0" smtClean="0"/>
          </a:p>
          <a:p>
            <a:endParaRPr lang="cs-CZ" dirty="0" smtClean="0"/>
          </a:p>
          <a:p>
            <a:r>
              <a:rPr lang="cs-CZ" dirty="0" smtClean="0"/>
              <a:t>Zřízení úřadů</a:t>
            </a:r>
            <a:endParaRPr lang="en-GB" dirty="0" smtClean="0"/>
          </a:p>
          <a:p>
            <a:endParaRPr lang="cs-CZ" dirty="0" smtClean="0"/>
          </a:p>
          <a:p>
            <a:r>
              <a:rPr lang="cs-CZ" dirty="0" smtClean="0"/>
              <a:t>Centralizace </a:t>
            </a:r>
            <a:endParaRPr lang="en-GB" dirty="0" smtClean="0"/>
          </a:p>
          <a:p>
            <a:endParaRPr lang="cs-CZ" dirty="0" smtClean="0"/>
          </a:p>
          <a:p>
            <a:r>
              <a:rPr lang="cs-CZ" dirty="0"/>
              <a:t>Česko-rakouská dvorská </a:t>
            </a:r>
            <a:r>
              <a:rPr lang="cs-CZ" dirty="0" smtClean="0"/>
              <a:t>kancelář - </a:t>
            </a:r>
            <a:r>
              <a:rPr lang="cs-CZ" dirty="0"/>
              <a:t>jeden úřad řídí české i rakouské </a:t>
            </a:r>
            <a:r>
              <a:rPr lang="cs-CZ" dirty="0" smtClean="0"/>
              <a:t>země – potlačení národních zájmů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8529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2) Hospodářské reformy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Nejprve na reformy získat peníze ⇨ DECENÁLNÍ RECES</a:t>
            </a:r>
            <a:endParaRPr lang="en-GB" dirty="0" smtClean="0"/>
          </a:p>
          <a:p>
            <a:endParaRPr lang="cs-CZ" dirty="0" smtClean="0"/>
          </a:p>
          <a:p>
            <a:r>
              <a:rPr lang="en-GB" dirty="0" smtClean="0"/>
              <a:t>BANKOCETLE </a:t>
            </a:r>
            <a:r>
              <a:rPr lang="cs-CZ" dirty="0" smtClean="0"/>
              <a:t>– papírové peníze</a:t>
            </a:r>
          </a:p>
          <a:p>
            <a:endParaRPr lang="cs-CZ" dirty="0"/>
          </a:p>
          <a:p>
            <a:r>
              <a:rPr lang="cs-CZ" dirty="0" smtClean="0"/>
              <a:t>Zefektivnění výběru daní díky sčítání obyvatel a soupisu poddanské půdy (rustikál) </a:t>
            </a:r>
          </a:p>
          <a:p>
            <a:endParaRPr lang="cs-CZ" dirty="0"/>
          </a:p>
          <a:p>
            <a:r>
              <a:rPr lang="cs-CZ" dirty="0" smtClean="0"/>
              <a:t>Očíslování domů, jména ulic</a:t>
            </a:r>
          </a:p>
          <a:p>
            <a:endParaRPr lang="cs-CZ" dirty="0" smtClean="0"/>
          </a:p>
          <a:p>
            <a:r>
              <a:rPr lang="cs-CZ" dirty="0" smtClean="0"/>
              <a:t>TEREZIÁNSKÝ KATASTR</a:t>
            </a:r>
          </a:p>
          <a:p>
            <a:endParaRPr lang="cs-CZ" dirty="0"/>
          </a:p>
          <a:p>
            <a:r>
              <a:rPr lang="cs-CZ" dirty="0" smtClean="0"/>
              <a:t>Politika merkantilismu</a:t>
            </a:r>
          </a:p>
          <a:p>
            <a:endParaRPr lang="cs-CZ" dirty="0"/>
          </a:p>
          <a:p>
            <a:r>
              <a:rPr lang="cs-CZ" dirty="0" smtClean="0"/>
              <a:t>Rozšiřování manufaktur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3399228" cy="261991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52" y="332656"/>
            <a:ext cx="108755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5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2) Hospodářské reformy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Omezení monopolů šlechty</a:t>
            </a:r>
          </a:p>
          <a:p>
            <a:endParaRPr lang="cs-CZ" dirty="0"/>
          </a:p>
          <a:p>
            <a:r>
              <a:rPr lang="cs-CZ" dirty="0" smtClean="0"/>
              <a:t>Zestátnění pošt</a:t>
            </a:r>
          </a:p>
          <a:p>
            <a:endParaRPr lang="cs-CZ" dirty="0"/>
          </a:p>
          <a:p>
            <a:r>
              <a:rPr lang="cs-CZ" dirty="0" smtClean="0"/>
              <a:t>Zavedení jednotné míry váhy a hlavně jednotné měny v celé říši</a:t>
            </a:r>
          </a:p>
          <a:p>
            <a:endParaRPr lang="cs-CZ" dirty="0"/>
          </a:p>
          <a:p>
            <a:r>
              <a:rPr lang="cs-CZ" dirty="0" smtClean="0"/>
              <a:t>Rušení cla</a:t>
            </a:r>
          </a:p>
          <a:p>
            <a:endParaRPr lang="cs-CZ" dirty="0"/>
          </a:p>
          <a:p>
            <a:r>
              <a:rPr lang="cs-CZ" dirty="0" smtClean="0"/>
              <a:t>Robotní patent</a:t>
            </a:r>
          </a:p>
          <a:p>
            <a:endParaRPr lang="cs-CZ" dirty="0"/>
          </a:p>
          <a:p>
            <a:r>
              <a:rPr lang="cs-CZ" dirty="0" err="1" smtClean="0"/>
              <a:t>Raabizace</a:t>
            </a:r>
            <a:r>
              <a:rPr lang="cs-CZ" dirty="0" smtClean="0"/>
              <a:t> – pozemková reforma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01008"/>
            <a:ext cx="3019425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3) Školní reforma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Roku 1774</a:t>
            </a:r>
          </a:p>
          <a:p>
            <a:endParaRPr lang="cs-CZ" dirty="0"/>
          </a:p>
          <a:p>
            <a:r>
              <a:rPr lang="cs-CZ" dirty="0" smtClean="0"/>
              <a:t>Zavedena povinná školní docházka</a:t>
            </a:r>
          </a:p>
          <a:p>
            <a:endParaRPr lang="cs-CZ" dirty="0"/>
          </a:p>
          <a:p>
            <a:r>
              <a:rPr lang="cs-CZ" dirty="0" smtClean="0"/>
              <a:t>Chce mít vzdělané občany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157" y="2996952"/>
            <a:ext cx="4385225" cy="321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43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4) Církevní reformy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 oslabit moc církve</a:t>
            </a:r>
          </a:p>
          <a:p>
            <a:endParaRPr lang="cs-CZ" dirty="0"/>
          </a:p>
          <a:p>
            <a:r>
              <a:rPr lang="cs-CZ" dirty="0" smtClean="0"/>
              <a:t>Zrušení Jezuitského řádu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604724" cy="288032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91" y="3140968"/>
            <a:ext cx="174335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8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Petr i. veliký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Ruský car</a:t>
            </a:r>
          </a:p>
          <a:p>
            <a:r>
              <a:rPr lang="cs-CZ" dirty="0" smtClean="0"/>
              <a:t>Doba vlády: 1682 – 1725</a:t>
            </a:r>
          </a:p>
          <a:p>
            <a:endParaRPr lang="cs-CZ" dirty="0" smtClean="0"/>
          </a:p>
          <a:p>
            <a:r>
              <a:rPr lang="cs-CZ" dirty="0" smtClean="0"/>
              <a:t>Studijní cesty po západní Evropě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230857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4152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0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5)  Vojenské reformy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Zvýšení počtu vojáků</a:t>
            </a:r>
          </a:p>
          <a:p>
            <a:endParaRPr lang="cs-CZ" dirty="0"/>
          </a:p>
          <a:p>
            <a:r>
              <a:rPr lang="cs-CZ" dirty="0" smtClean="0"/>
              <a:t>Jednotný způsob výcviku</a:t>
            </a:r>
          </a:p>
          <a:p>
            <a:endParaRPr lang="cs-CZ" dirty="0"/>
          </a:p>
          <a:p>
            <a:r>
              <a:rPr lang="cs-CZ" dirty="0" smtClean="0"/>
              <a:t>Zavedení vojenských škol a akademií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9599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6) Právní reformy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Nový trestní zákoník - sjednocení</a:t>
            </a:r>
          </a:p>
          <a:p>
            <a:endParaRPr lang="cs-CZ" dirty="0"/>
          </a:p>
          <a:p>
            <a:r>
              <a:rPr lang="cs-CZ" dirty="0"/>
              <a:t>Ř</a:t>
            </a:r>
            <a:r>
              <a:rPr lang="cs-CZ" dirty="0" smtClean="0"/>
              <a:t>ád hrdelní </a:t>
            </a:r>
            <a:r>
              <a:rPr lang="cs-CZ" sz="2400" dirty="0" smtClean="0"/>
              <a:t>(</a:t>
            </a:r>
            <a:r>
              <a:rPr lang="cs-CZ" dirty="0" smtClean="0"/>
              <a:t>1768)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Systém TORTURY</a:t>
            </a:r>
          </a:p>
          <a:p>
            <a:endParaRPr lang="cs-CZ" dirty="0"/>
          </a:p>
          <a:p>
            <a:r>
              <a:rPr lang="cs-CZ" dirty="0" err="1" smtClean="0"/>
              <a:t>Presumkce</a:t>
            </a:r>
            <a:r>
              <a:rPr lang="cs-CZ" dirty="0" smtClean="0"/>
              <a:t> </a:t>
            </a:r>
            <a:r>
              <a:rPr lang="cs-CZ" dirty="0" smtClean="0"/>
              <a:t>viny</a:t>
            </a:r>
          </a:p>
          <a:p>
            <a:endParaRPr lang="cs-CZ" dirty="0"/>
          </a:p>
          <a:p>
            <a:r>
              <a:rPr lang="cs-CZ" dirty="0" smtClean="0"/>
              <a:t>Konec upalování čarodějnic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755" y="1700808"/>
            <a:ext cx="3765820" cy="359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182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Josef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3733800"/>
          </a:xfrm>
        </p:spPr>
        <p:txBody>
          <a:bodyPr/>
          <a:lstStyle/>
          <a:p>
            <a:r>
              <a:rPr lang="cs-CZ" dirty="0" smtClean="0"/>
              <a:t>Nejstarší syn Marie Terezie</a:t>
            </a:r>
          </a:p>
          <a:p>
            <a:endParaRPr lang="cs-CZ" dirty="0"/>
          </a:p>
          <a:p>
            <a:r>
              <a:rPr lang="cs-CZ" dirty="0" smtClean="0"/>
              <a:t>Jeho matka dokázala během 20 let splatit všechny dluhy - může začít řešit další problémy</a:t>
            </a:r>
          </a:p>
          <a:p>
            <a:r>
              <a:rPr lang="cs-CZ" dirty="0" smtClean="0"/>
              <a:t>Odhodlal se i k reformě, na kterou si Marie Terezie netroufla       </a:t>
            </a:r>
            <a:r>
              <a:rPr lang="cs-CZ" dirty="0" smtClean="0">
                <a:latin typeface="Lucida Sans Unicode"/>
                <a:cs typeface="Lucida Sans Unicode"/>
              </a:rPr>
              <a:t>⇨ </a:t>
            </a:r>
            <a:r>
              <a:rPr lang="cs-CZ" dirty="0" smtClean="0"/>
              <a:t>roku 1781 ruší nevolnictví</a:t>
            </a:r>
          </a:p>
          <a:p>
            <a:pPr marL="68580" indent="0">
              <a:buNone/>
            </a:pPr>
            <a:endParaRPr lang="cs-CZ" dirty="0" smtClean="0"/>
          </a:p>
          <a:p>
            <a:r>
              <a:rPr lang="cs-CZ" dirty="0" smtClean="0"/>
              <a:t>Poddanství nadále přetrvává               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06" y="332656"/>
            <a:ext cx="2197807" cy="22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1) Hospodářské reformy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DOMINIKÁL – soupis i šlechtické půdy</a:t>
            </a:r>
          </a:p>
          <a:p>
            <a:endParaRPr lang="cs-CZ" dirty="0"/>
          </a:p>
          <a:p>
            <a:r>
              <a:rPr lang="cs-CZ" dirty="0" smtClean="0"/>
              <a:t>JOSEFÍNSKÝ KATASTR – vyměření veškeré půdy (s tím měla šlechta problém)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00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2) Církevní reformy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00201"/>
            <a:ext cx="4534272" cy="3733800"/>
          </a:xfrm>
        </p:spPr>
        <p:txBody>
          <a:bodyPr/>
          <a:lstStyle/>
          <a:p>
            <a:r>
              <a:rPr lang="cs-CZ" dirty="0" smtClean="0"/>
              <a:t>TOLERANČNÍ PATENT (1781)</a:t>
            </a:r>
          </a:p>
          <a:p>
            <a:endParaRPr lang="cs-CZ" dirty="0"/>
          </a:p>
          <a:p>
            <a:r>
              <a:rPr lang="cs-CZ" dirty="0" smtClean="0"/>
              <a:t>Pokus o zdanění církve – z jejich peněz výstavba nemocnic, sirotčinců…</a:t>
            </a:r>
          </a:p>
          <a:p>
            <a:endParaRPr lang="cs-CZ" dirty="0"/>
          </a:p>
          <a:p>
            <a:r>
              <a:rPr lang="cs-CZ" dirty="0" smtClean="0"/>
              <a:t>Odstranění diskriminace židů </a:t>
            </a:r>
            <a:r>
              <a:rPr lang="cs-CZ" dirty="0"/>
              <a:t>(</a:t>
            </a:r>
            <a:r>
              <a:rPr lang="cs-CZ" dirty="0" smtClean="0"/>
              <a:t>1797)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51" y="3789040"/>
            <a:ext cx="3066281" cy="201622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2"/>
            <a:ext cx="2088232" cy="295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7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3) Státní reformy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Aby zefektivnil státní správu nechává v celé říši zavést NĚMČINU</a:t>
            </a:r>
          </a:p>
          <a:p>
            <a:endParaRPr lang="cs-CZ" dirty="0"/>
          </a:p>
          <a:p>
            <a:r>
              <a:rPr lang="cs-CZ" dirty="0" smtClean="0"/>
              <a:t>Zavedl nové úřady</a:t>
            </a:r>
          </a:p>
          <a:p>
            <a:endParaRPr lang="cs-CZ" dirty="0"/>
          </a:p>
          <a:p>
            <a:r>
              <a:rPr lang="cs-CZ" dirty="0" smtClean="0"/>
              <a:t>PROBLÉM – státy mají pocit, že je porušována jejich národní svébytnost = začátek národních obrození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56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Reformy – příčiny a 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PŘÍČINY:</a:t>
            </a:r>
          </a:p>
          <a:p>
            <a:r>
              <a:rPr lang="cs-CZ" dirty="0" smtClean="0"/>
              <a:t>Hospodářská zaostalost</a:t>
            </a:r>
          </a:p>
          <a:p>
            <a:r>
              <a:rPr lang="cs-CZ" dirty="0" smtClean="0"/>
              <a:t>Zemědělský stát</a:t>
            </a:r>
          </a:p>
          <a:p>
            <a:r>
              <a:rPr lang="cs-CZ" dirty="0" smtClean="0"/>
              <a:t>Zaostalá armáda, státní správa, málo manufaktur</a:t>
            </a:r>
          </a:p>
          <a:p>
            <a:r>
              <a:rPr lang="cs-CZ" dirty="0" smtClean="0"/>
              <a:t>Není přístup k moři</a:t>
            </a:r>
          </a:p>
          <a:p>
            <a:pPr marL="68580" indent="0">
              <a:buNone/>
            </a:pPr>
            <a:endParaRPr lang="cs-CZ" dirty="0" smtClean="0"/>
          </a:p>
          <a:p>
            <a:r>
              <a:rPr lang="cs-CZ" dirty="0" smtClean="0"/>
              <a:t>CÍLE:</a:t>
            </a:r>
          </a:p>
          <a:p>
            <a:r>
              <a:rPr lang="cs-CZ" dirty="0" smtClean="0"/>
              <a:t>Likvidace stavovských institucí, oslabení vlivu církve</a:t>
            </a:r>
          </a:p>
          <a:p>
            <a:r>
              <a:rPr lang="cs-CZ" dirty="0" smtClean="0"/>
              <a:t>Vybudování státní byrokracie a armády</a:t>
            </a:r>
          </a:p>
          <a:p>
            <a:r>
              <a:rPr lang="cs-CZ" dirty="0" smtClean="0"/>
              <a:t>Posílení absolutismu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92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1) Vojenské reformy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Založení armády a vojenského námořnictva</a:t>
            </a:r>
          </a:p>
          <a:p>
            <a:r>
              <a:rPr lang="cs-CZ" dirty="0" smtClean="0"/>
              <a:t>Zřízení stálého vojska</a:t>
            </a:r>
          </a:p>
          <a:p>
            <a:r>
              <a:rPr lang="cs-CZ" dirty="0" smtClean="0"/>
              <a:t>Nejvíce financí</a:t>
            </a:r>
            <a:endParaRPr lang="cs-CZ" dirty="0"/>
          </a:p>
          <a:p>
            <a:r>
              <a:rPr lang="cs-CZ" dirty="0" smtClean="0"/>
              <a:t>Severní válka ⇨ trvalý přístup k Baltskému moři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7"/>
            <a:ext cx="2542596" cy="290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2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548680"/>
            <a:ext cx="7772400" cy="3733800"/>
          </a:xfrm>
        </p:spPr>
        <p:txBody>
          <a:bodyPr/>
          <a:lstStyle/>
          <a:p>
            <a:r>
              <a:rPr lang="cs-CZ" dirty="0"/>
              <a:t> Založení města </a:t>
            </a:r>
            <a:r>
              <a:rPr lang="cs-CZ" dirty="0" err="1"/>
              <a:t>Sankt-Petěrburg</a:t>
            </a:r>
            <a:r>
              <a:rPr lang="cs-CZ" dirty="0"/>
              <a:t> (Petrohrad)</a:t>
            </a:r>
          </a:p>
          <a:p>
            <a:pPr marL="6858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6195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19331"/>
            <a:ext cx="426059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499992" y="3933055"/>
            <a:ext cx="4260592" cy="2448273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Při položení základního kamene </a:t>
            </a:r>
            <a:r>
              <a:rPr lang="cs-CZ" dirty="0" err="1" smtClean="0"/>
              <a:t>Sankt-Petěrburgu</a:t>
            </a:r>
            <a:r>
              <a:rPr lang="cs-CZ" dirty="0" smtClean="0"/>
              <a:t> použil Petr Veliký obřadní sekeru.</a:t>
            </a:r>
          </a:p>
          <a:p>
            <a:r>
              <a:rPr lang="cs-CZ" dirty="0" smtClean="0"/>
              <a:t>Zedníci a tesaři pracovali podle územního plánu. Umělecká podoba výstavby města nevypovídá nic o strašlivých pracovních podmínkách , které způsobily smrt tisíců dělníků.</a:t>
            </a:r>
          </a:p>
          <a:p>
            <a:r>
              <a:rPr lang="cs-CZ" dirty="0" smtClean="0"/>
              <a:t>Petr Veliký své plány realizoval s nemilosrdnou rozhodností a přeměnil bažinaté mokřiny při ústí řeky Něvy na elegantní hlavní město.</a:t>
            </a:r>
          </a:p>
        </p:txBody>
      </p:sp>
    </p:spTree>
    <p:extLst>
      <p:ext uri="{BB962C8B-B14F-4D97-AF65-F5344CB8AC3E}">
        <p14:creationId xmlns:p14="http://schemas.microsoft.com/office/powerpoint/2010/main" val="41489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) </a:t>
            </a:r>
            <a:r>
              <a:rPr lang="cs-CZ" dirty="0" smtClean="0"/>
              <a:t>Státní reformy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00201"/>
            <a:ext cx="4462264" cy="3733800"/>
          </a:xfrm>
        </p:spPr>
        <p:txBody>
          <a:bodyPr/>
          <a:lstStyle/>
          <a:p>
            <a:r>
              <a:rPr lang="cs-CZ" dirty="0" smtClean="0"/>
              <a:t>Posílení samoděržaví</a:t>
            </a:r>
          </a:p>
          <a:p>
            <a:r>
              <a:rPr lang="cs-CZ" b="1" dirty="0" smtClean="0"/>
              <a:t>ZEMĚ ROZDĚLENÁ:</a:t>
            </a:r>
          </a:p>
          <a:p>
            <a:r>
              <a:rPr lang="cs-CZ" dirty="0"/>
              <a:t>N</a:t>
            </a:r>
            <a:r>
              <a:rPr lang="cs-CZ" dirty="0" smtClean="0"/>
              <a:t>a gubernie (správní celky) spravované gubernátory (1708)</a:t>
            </a:r>
          </a:p>
          <a:p>
            <a:r>
              <a:rPr lang="cs-CZ" dirty="0" smtClean="0"/>
              <a:t>Na vejvodství</a:t>
            </a:r>
          </a:p>
          <a:p>
            <a:r>
              <a:rPr lang="cs-CZ" dirty="0" smtClean="0"/>
              <a:t>Města dostala vlastní samosprávu, v čele s nejbohatším kupectvem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98104"/>
            <a:ext cx="3538481" cy="438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4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) </a:t>
            </a:r>
            <a:r>
              <a:rPr lang="cs-CZ" dirty="0" smtClean="0"/>
              <a:t>Státní reformy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00200"/>
            <a:ext cx="7990656" cy="3845023"/>
          </a:xfrm>
        </p:spPr>
        <p:txBody>
          <a:bodyPr>
            <a:normAutofit/>
          </a:bodyPr>
          <a:lstStyle/>
          <a:p>
            <a:r>
              <a:rPr lang="cs-CZ" b="1" dirty="0" smtClean="0"/>
              <a:t>VZNIK CENTRÁLNÍ CELOSTÁTNÍ SPRÁVY:</a:t>
            </a:r>
          </a:p>
          <a:p>
            <a:r>
              <a:rPr lang="cs-CZ" dirty="0" smtClean="0"/>
              <a:t>SENÁT = hlavní administrativní a právní autorita v zemi, poradní sbor cara, sestavování nařízení, státní rada, nejvyšší instituce a soudní dvůr</a:t>
            </a:r>
          </a:p>
          <a:p>
            <a:r>
              <a:rPr lang="cs-CZ" dirty="0" smtClean="0"/>
              <a:t>KOLEGIA = ministerstva – řízení jednotlivých oborů státní správy</a:t>
            </a:r>
          </a:p>
          <a:p>
            <a:r>
              <a:rPr lang="cs-CZ" dirty="0" smtClean="0"/>
              <a:t>Zánik bojarů (bojarské dumy) = carský poradní sbor aristokratů</a:t>
            </a:r>
          </a:p>
          <a:p>
            <a:endParaRPr lang="cs-CZ" dirty="0" smtClean="0"/>
          </a:p>
          <a:p>
            <a:r>
              <a:rPr lang="cs-CZ" dirty="0" smtClean="0"/>
              <a:t>Vznik tajné kanceláře – kontrola státních úředníků a poddaných</a:t>
            </a:r>
          </a:p>
          <a:p>
            <a:r>
              <a:rPr lang="cs-CZ" dirty="0" smtClean="0"/>
              <a:t>Povinnost šlechtice sloužit státu</a:t>
            </a:r>
          </a:p>
          <a:p>
            <a:pPr marL="6858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94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) </a:t>
            </a:r>
            <a:r>
              <a:rPr lang="cs-CZ" dirty="0" smtClean="0"/>
              <a:t>Státní reformy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00201"/>
            <a:ext cx="8280920" cy="3733800"/>
          </a:xfrm>
        </p:spPr>
        <p:txBody>
          <a:bodyPr/>
          <a:lstStyle/>
          <a:p>
            <a:r>
              <a:rPr lang="cs-CZ" b="1" dirty="0" smtClean="0"/>
              <a:t>DALŠÍ REFORMY:</a:t>
            </a:r>
          </a:p>
          <a:p>
            <a:r>
              <a:rPr lang="cs-CZ" dirty="0" smtClean="0"/>
              <a:t>Evidence obyvatel na venkově</a:t>
            </a:r>
          </a:p>
          <a:p>
            <a:r>
              <a:rPr lang="cs-CZ" dirty="0" smtClean="0"/>
              <a:t>Zavedení nových daní: daň z hlavy („duše“) pro každého muže nevolníka, daň z vousů a daň z rakví…</a:t>
            </a:r>
          </a:p>
          <a:p>
            <a:r>
              <a:rPr lang="cs-CZ" dirty="0" smtClean="0"/>
              <a:t>Zavedení nových dávek, nepřímých daní</a:t>
            </a:r>
          </a:p>
          <a:p>
            <a:r>
              <a:rPr lang="cs-CZ" dirty="0" smtClean="0"/>
              <a:t>Šlechta nemusela odvádět daně</a:t>
            </a:r>
          </a:p>
          <a:p>
            <a:r>
              <a:rPr lang="cs-CZ" dirty="0" smtClean="0"/>
              <a:t>Nové povinnosti: práce mužiků na stavbách opevnění, kanálů a měst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13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Městská zábava</Template>
  <TotalTime>821</TotalTime>
  <Words>1109</Words>
  <Application>Microsoft Office PowerPoint</Application>
  <PresentationFormat>Předvádění na obrazovce (4:3)</PresentationFormat>
  <Paragraphs>266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Urban Pop</vt:lpstr>
      <vt:lpstr>Prezentace aplikace PowerPoint</vt:lpstr>
      <vt:lpstr>osvícenství</vt:lpstr>
      <vt:lpstr>Petr i. veliký</vt:lpstr>
      <vt:lpstr>Reformy – příčiny a cíle</vt:lpstr>
      <vt:lpstr>1) Vojenské reformy</vt:lpstr>
      <vt:lpstr>Prezentace aplikace PowerPoint</vt:lpstr>
      <vt:lpstr>2) Státní reformy</vt:lpstr>
      <vt:lpstr>2) Státní reformy</vt:lpstr>
      <vt:lpstr>2) Státní reformy</vt:lpstr>
      <vt:lpstr>2) Státní reformy</vt:lpstr>
      <vt:lpstr>3) Hospodářské reformy</vt:lpstr>
      <vt:lpstr>4) Školské reformy</vt:lpstr>
      <vt:lpstr>5) Kulturní reformy</vt:lpstr>
      <vt:lpstr>Kateřina II. veliká</vt:lpstr>
      <vt:lpstr>Rozšíření Ruska</vt:lpstr>
      <vt:lpstr>církev</vt:lpstr>
      <vt:lpstr>Šlechta x nevolníci</vt:lpstr>
      <vt:lpstr>Kultura, vzdělanost</vt:lpstr>
      <vt:lpstr>Správní a Měnové reformy</vt:lpstr>
      <vt:lpstr>Rakousko-Uhersko </vt:lpstr>
      <vt:lpstr>Habsburská monarchie</vt:lpstr>
      <vt:lpstr>Marie Terezie</vt:lpstr>
      <vt:lpstr>Sedmiletá válka</vt:lpstr>
      <vt:lpstr>Reformy</vt:lpstr>
      <vt:lpstr>1) STÁTNÍ REFORMY</vt:lpstr>
      <vt:lpstr> 2) Hospodářské reformy</vt:lpstr>
      <vt:lpstr> 2) Hospodářské reformy</vt:lpstr>
      <vt:lpstr>3) Školní reforma</vt:lpstr>
      <vt:lpstr>4) Církevní reformy</vt:lpstr>
      <vt:lpstr>5)  Vojenské reformy</vt:lpstr>
      <vt:lpstr>6) Právní reformy</vt:lpstr>
      <vt:lpstr>Josef II.</vt:lpstr>
      <vt:lpstr>1) Hospodářské reformy</vt:lpstr>
      <vt:lpstr>2) Církevní reformy</vt:lpstr>
      <vt:lpstr>3) Státní reformy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Sova</dc:creator>
  <cp:lastModifiedBy>Pavel Sova</cp:lastModifiedBy>
  <cp:revision>61</cp:revision>
  <dcterms:created xsi:type="dcterms:W3CDTF">2014-12-04T11:07:36Z</dcterms:created>
  <dcterms:modified xsi:type="dcterms:W3CDTF">2014-12-11T20:47:26Z</dcterms:modified>
</cp:coreProperties>
</file>