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  <p:sldMasterId id="2147483666" r:id="rId2"/>
  </p:sldMasterIdLst>
  <p:notesMasterIdLst>
    <p:notesMasterId r:id="rId23"/>
  </p:notesMasterIdLst>
  <p:sldIdLst>
    <p:sldId id="257" r:id="rId3"/>
    <p:sldId id="258" r:id="rId4"/>
    <p:sldId id="259" r:id="rId5"/>
    <p:sldId id="260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 snapToGrid="0">
      <p:cViewPr varScale="1">
        <p:scale>
          <a:sx n="93" d="100"/>
          <a:sy n="93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037499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9301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8920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3659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2002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0274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2287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1014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4958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4377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4955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4899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8031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SzPct val="100000"/>
              <a:defRPr sz="4800"/>
            </a:lvl1pPr>
            <a:lvl2pPr algn="ctr" rtl="0">
              <a:spcBef>
                <a:spcPts val="0"/>
              </a:spcBef>
              <a:buSzPct val="100000"/>
              <a:defRPr sz="4800"/>
            </a:lvl2pPr>
            <a:lvl3pPr algn="ctr" rtl="0">
              <a:spcBef>
                <a:spcPts val="0"/>
              </a:spcBef>
              <a:buSzPct val="100000"/>
              <a:defRPr sz="4800"/>
            </a:lvl3pPr>
            <a:lvl4pPr algn="ctr" rtl="0">
              <a:spcBef>
                <a:spcPts val="0"/>
              </a:spcBef>
              <a:buSzPct val="100000"/>
              <a:defRPr sz="4800"/>
            </a:lvl4pPr>
            <a:lvl5pPr algn="ctr" rtl="0">
              <a:spcBef>
                <a:spcPts val="0"/>
              </a:spcBef>
              <a:buSzPct val="100000"/>
              <a:defRPr sz="4800"/>
            </a:lvl5pPr>
            <a:lvl6pPr algn="ctr" rtl="0">
              <a:spcBef>
                <a:spcPts val="0"/>
              </a:spcBef>
              <a:buSzPct val="100000"/>
              <a:defRPr sz="4800"/>
            </a:lvl6pPr>
            <a:lvl7pPr algn="ctr" rtl="0">
              <a:spcBef>
                <a:spcPts val="0"/>
              </a:spcBef>
              <a:buSzPct val="100000"/>
              <a:defRPr sz="4800"/>
            </a:lvl7pPr>
            <a:lvl8pPr algn="ctr" rtl="0">
              <a:spcBef>
                <a:spcPts val="0"/>
              </a:spcBef>
              <a:buSzPct val="100000"/>
              <a:defRPr sz="4800"/>
            </a:lvl8pPr>
            <a:lvl9pPr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c.czu.cz/cs/?r=544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cholar.google.cz/" TargetMode="External"/><Relationship Id="rId5" Type="http://schemas.openxmlformats.org/officeDocument/2006/relationships/hyperlink" Target="http://skc.nkp.cz/" TargetMode="External"/><Relationship Id="rId4" Type="http://schemas.openxmlformats.org/officeDocument/2006/relationships/hyperlink" Target="http://www.mlp.cz/cz/sluzby/databaze-v-knihovn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ks.re/wiki1/doku.php?id=aktivni_fotbalovi_fanousci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c.czu.cz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hyperlink" Target="http://infozdroje.sic.czu.cz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Jak na zdroje a metodologii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Komunikace mezi kulturami 2015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SIC </a:t>
            </a:r>
            <a:r>
              <a:rPr lang="cs-CZ" dirty="0" err="1"/>
              <a:t>Infozdroje</a:t>
            </a:r>
            <a:r>
              <a:rPr lang="cs-CZ" dirty="0"/>
              <a:t> – EBSCO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11700" y="3780889"/>
            <a:ext cx="8520599" cy="78798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v</a:t>
            </a:r>
            <a:r>
              <a:rPr lang="cs-CZ" sz="1400" dirty="0" smtClean="0"/>
              <a:t>ýsledek hledání najde počet nalezených výsledků k vašemu zadanému klíčovém slovu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vlevo „upřesnit výsledky“ můžete zadat vaše upřesňující požadavky a „výsledky hledání“ si dále odfiltrovat</a:t>
            </a:r>
            <a:endParaRPr lang="cs-CZ" sz="1400" dirty="0"/>
          </a:p>
        </p:txBody>
      </p:sp>
      <p:grpSp>
        <p:nvGrpSpPr>
          <p:cNvPr id="9" name="Skupina 8"/>
          <p:cNvGrpSpPr/>
          <p:nvPr/>
        </p:nvGrpSpPr>
        <p:grpSpPr>
          <a:xfrm>
            <a:off x="1058238" y="1017724"/>
            <a:ext cx="6157817" cy="2714625"/>
            <a:chOff x="1058238" y="1017724"/>
            <a:chExt cx="6157817" cy="2714625"/>
          </a:xfrm>
        </p:grpSpPr>
        <p:pic>
          <p:nvPicPr>
            <p:cNvPr id="4" name="Obrázek 3"/>
            <p:cNvPicPr/>
            <p:nvPr/>
          </p:nvPicPr>
          <p:blipFill rotWithShape="1">
            <a:blip r:embed="rId2"/>
            <a:srcRect t="10879" b="5313"/>
            <a:stretch/>
          </p:blipFill>
          <p:spPr bwMode="auto">
            <a:xfrm>
              <a:off x="1455335" y="1017724"/>
              <a:ext cx="5760720" cy="27146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" name="Přímá spojnice se šipkou 5"/>
            <p:cNvCxnSpPr/>
            <p:nvPr/>
          </p:nvCxnSpPr>
          <p:spPr>
            <a:xfrm flipH="1">
              <a:off x="3965825" y="1417834"/>
              <a:ext cx="616449" cy="3082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Přímá spojnice se šipkou 7"/>
            <p:cNvCxnSpPr/>
            <p:nvPr/>
          </p:nvCxnSpPr>
          <p:spPr>
            <a:xfrm>
              <a:off x="1058238" y="1428108"/>
              <a:ext cx="397097" cy="2671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496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SIC </a:t>
            </a:r>
            <a:r>
              <a:rPr lang="cs-CZ" dirty="0" err="1"/>
              <a:t>Infozdroje</a:t>
            </a:r>
            <a:r>
              <a:rPr lang="cs-CZ" dirty="0"/>
              <a:t> – EBSCO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11700" y="3782220"/>
            <a:ext cx="8520599" cy="88045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výsledky můžete omezit na plné texty, dále např. jazyk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u</a:t>
            </a:r>
            <a:r>
              <a:rPr lang="cs-CZ" sz="1400" dirty="0" smtClean="0"/>
              <a:t>rčit si časové rozmezí, kdy byl daný článek vydán</a:t>
            </a:r>
            <a:endParaRPr lang="cs-CZ" sz="1400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750013" y="986235"/>
            <a:ext cx="6702346" cy="2733675"/>
            <a:chOff x="750013" y="986235"/>
            <a:chExt cx="6702346" cy="2733675"/>
          </a:xfrm>
        </p:grpSpPr>
        <p:pic>
          <p:nvPicPr>
            <p:cNvPr id="4" name="Obrázek 3"/>
            <p:cNvPicPr/>
            <p:nvPr/>
          </p:nvPicPr>
          <p:blipFill rotWithShape="1">
            <a:blip r:embed="rId2"/>
            <a:srcRect t="10587" b="5019"/>
            <a:stretch/>
          </p:blipFill>
          <p:spPr bwMode="auto">
            <a:xfrm>
              <a:off x="1691639" y="986235"/>
              <a:ext cx="5760720" cy="27336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8" name="Přímá spojnice se šipkou 7"/>
            <p:cNvCxnSpPr/>
            <p:nvPr/>
          </p:nvCxnSpPr>
          <p:spPr>
            <a:xfrm>
              <a:off x="842481" y="1232899"/>
              <a:ext cx="849158" cy="1232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Přímá spojnice se šipkou 9"/>
            <p:cNvCxnSpPr/>
            <p:nvPr/>
          </p:nvCxnSpPr>
          <p:spPr>
            <a:xfrm flipV="1">
              <a:off x="750013" y="2845942"/>
              <a:ext cx="941626" cy="102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Přímá spojnice se šipkou 11"/>
            <p:cNvCxnSpPr/>
            <p:nvPr/>
          </p:nvCxnSpPr>
          <p:spPr>
            <a:xfrm>
              <a:off x="1027416" y="1767155"/>
              <a:ext cx="664223" cy="719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730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SIC </a:t>
            </a:r>
            <a:r>
              <a:rPr lang="cs-CZ" dirty="0" err="1"/>
              <a:t>Infozdroje</a:t>
            </a:r>
            <a:r>
              <a:rPr lang="cs-CZ" dirty="0"/>
              <a:t> – EBSCO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11700" y="3882540"/>
            <a:ext cx="8520599" cy="83935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„zdroje obsahu“ říkají, v jakém zdroji/časopisu/poskytovateli se vaše klíčové slovo nejvíce vyskytuje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s</a:t>
            </a:r>
            <a:r>
              <a:rPr lang="cs-CZ" sz="1400" dirty="0" smtClean="0"/>
              <a:t>louží k tomu, že už se pak můžete zaměřit jen na jeden zdroj a vyhledávat pouze v něm</a:t>
            </a:r>
            <a:endParaRPr lang="cs-CZ" sz="1400" dirty="0"/>
          </a:p>
        </p:txBody>
      </p:sp>
      <p:grpSp>
        <p:nvGrpSpPr>
          <p:cNvPr id="7" name="Skupina 6"/>
          <p:cNvGrpSpPr/>
          <p:nvPr/>
        </p:nvGrpSpPr>
        <p:grpSpPr>
          <a:xfrm>
            <a:off x="616449" y="1017724"/>
            <a:ext cx="6835910" cy="2711795"/>
            <a:chOff x="616449" y="1017724"/>
            <a:chExt cx="6835910" cy="2711795"/>
          </a:xfrm>
        </p:grpSpPr>
        <p:pic>
          <p:nvPicPr>
            <p:cNvPr id="4" name="Obrázek 3"/>
            <p:cNvPicPr/>
            <p:nvPr/>
          </p:nvPicPr>
          <p:blipFill rotWithShape="1">
            <a:blip r:embed="rId2"/>
            <a:srcRect t="10879" b="5901"/>
            <a:stretch/>
          </p:blipFill>
          <p:spPr bwMode="auto">
            <a:xfrm>
              <a:off x="1691639" y="1017724"/>
              <a:ext cx="5760720" cy="271179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" name="Přímá spojnice se šipkou 5"/>
            <p:cNvCxnSpPr/>
            <p:nvPr/>
          </p:nvCxnSpPr>
          <p:spPr>
            <a:xfrm flipV="1">
              <a:off x="616449" y="1921267"/>
              <a:ext cx="1075190" cy="2774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403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Další databáze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Infozdroje SIC - ProQuest, J-Stor (zemědělské)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SIC kurzy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http://www.sic.czu.cz/cs/?r=5449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MLP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http://www.mlp.cz/cz/sluzby/databaze-v-knihovne/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NKP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http://skc.nkp.cz/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i strejda Google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https://scholar.google.cz/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books.google.com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theses.cz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 t="9527"/>
          <a:stretch/>
        </p:blipFill>
        <p:spPr>
          <a:xfrm>
            <a:off x="0" y="431515"/>
            <a:ext cx="9262300" cy="4529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 t="8974"/>
          <a:stretch/>
        </p:blipFill>
        <p:spPr>
          <a:xfrm>
            <a:off x="0" y="452062"/>
            <a:ext cx="9989700" cy="4585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080826" cy="529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524200" cy="565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00" y="224175"/>
            <a:ext cx="9143998" cy="4796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Metodologie - KVL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57200" y="9635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en" sz="1800" dirty="0"/>
              <a:t>seminárka - alespoň 1 respondent + adekvace metod (=výhody a nevýhody výzkumu)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en" sz="1800" dirty="0"/>
              <a:t>jeden z typů - rozhovor (rozdíl v určení důležitosti otázek)</a:t>
            </a:r>
          </a:p>
          <a:p>
            <a:pPr marL="914400" lvl="1" indent="-342900" rtl="0">
              <a:spcBef>
                <a:spcPts val="0"/>
              </a:spcBef>
              <a:buSzPct val="100000"/>
              <a:buChar char="-"/>
            </a:pPr>
            <a:r>
              <a:rPr lang="en" sz="1800" dirty="0"/>
              <a:t>řízený</a:t>
            </a:r>
          </a:p>
          <a:p>
            <a:pPr marL="914400" lvl="1" indent="-342900" rtl="0">
              <a:spcBef>
                <a:spcPts val="0"/>
              </a:spcBef>
              <a:buSzPct val="100000"/>
              <a:buChar char="-"/>
            </a:pPr>
            <a:r>
              <a:rPr lang="cs-CZ" sz="1800" dirty="0"/>
              <a:t>n</a:t>
            </a:r>
            <a:r>
              <a:rPr lang="en" sz="1800" dirty="0" smtClean="0"/>
              <a:t>eřízený</a:t>
            </a:r>
            <a:endParaRPr lang="cs-CZ" sz="1800" dirty="0" smtClean="0"/>
          </a:p>
          <a:p>
            <a:pPr marL="914400" lvl="1" indent="-342900" rtl="0">
              <a:spcBef>
                <a:spcPts val="0"/>
              </a:spcBef>
              <a:buSzPct val="100000"/>
              <a:buChar char="-"/>
            </a:pPr>
            <a:r>
              <a:rPr lang="cs-CZ" sz="1800" dirty="0" err="1" smtClean="0"/>
              <a:t>polořízený</a:t>
            </a:r>
            <a:endParaRPr lang="en" sz="18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Kde hledat odbornou literaturu?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354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snažit se získat informace z internetu je jako napít se vody z hydrantu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4350" y="1392348"/>
            <a:ext cx="4235400" cy="3176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Tipy a triky k vedení rozhovorů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en" sz="1800"/>
              <a:t>příprava otázek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en" sz="1800"/>
              <a:t>představit účel výzkumu, čeho se rozhovor bude týkat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en" sz="1800"/>
              <a:t>k prolomení ledů a větší důvěře je dobré něco říct o sobě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en" sz="1800"/>
              <a:t>být přirozený, poslouchat!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en" sz="1800"/>
              <a:t>sondy v rukávu (to je velmi zajímavé, můžete mi o tom říct více? nebo jen pomlka nebo zopakovat odpověď a respondent něco doplní)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en" sz="1800"/>
              <a:t>řazení otázek, citlivé na konec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en" sz="1800"/>
              <a:t>anonymita, nahrávání rozhovoru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en" sz="1800"/>
              <a:t>nelze se připravit na vše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en" sz="1800"/>
              <a:t>zaslat práci, když bude respondent chtít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en" sz="1800"/>
              <a:t>čtivá, kvalitní práce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 http://www.hks.re/wiki1/doku.php?id=aktivni_fotbalovi_fanousci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Jak vybírat?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57899" cy="3673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maximální počet relevantních článků je soustředěn v minimálním počtu časopisů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recenzované časopisy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2850" y="1985350"/>
            <a:ext cx="5861151" cy="315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Kde hledat odbornou literaturu?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667999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na SICu!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u="sng">
                <a:solidFill>
                  <a:schemeClr val="accent5"/>
                </a:solidFill>
                <a:hlinkClick r:id="rId3"/>
              </a:rPr>
              <a:t>www.sic.czu.cz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 u="sng">
                <a:solidFill>
                  <a:schemeClr val="accent5"/>
                </a:solidFill>
                <a:hlinkClick r:id="rId4"/>
              </a:rPr>
              <a:t>http://infozdroje.sic.czu.cz/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80050" y="1555900"/>
            <a:ext cx="5381400" cy="358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SIC </a:t>
            </a:r>
            <a:r>
              <a:rPr lang="cs-CZ" dirty="0" err="1" smtClean="0"/>
              <a:t>Infozdroje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86362" y="3854579"/>
            <a:ext cx="6613082" cy="77906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přihlášení jako do </a:t>
            </a:r>
            <a:r>
              <a:rPr lang="cs-CZ" dirty="0" err="1" smtClean="0"/>
              <a:t>moodlu</a:t>
            </a:r>
            <a:r>
              <a:rPr lang="cs-CZ" dirty="0" smtClean="0"/>
              <a:t>/IS</a:t>
            </a:r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1075190" y="1017724"/>
            <a:ext cx="5760720" cy="2667000"/>
            <a:chOff x="0" y="0"/>
            <a:chExt cx="5760720" cy="2667000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2" b="5901"/>
            <a:stretch/>
          </p:blipFill>
          <p:spPr bwMode="auto">
            <a:xfrm>
              <a:off x="0" y="0"/>
              <a:ext cx="5760720" cy="2667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" name="Přímá spojnice se šipkou 5"/>
            <p:cNvCxnSpPr/>
            <p:nvPr/>
          </p:nvCxnSpPr>
          <p:spPr>
            <a:xfrm flipH="1" flipV="1">
              <a:off x="3571875" y="1038225"/>
              <a:ext cx="647700" cy="4191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11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SIC </a:t>
            </a:r>
            <a:r>
              <a:rPr lang="cs-CZ" dirty="0" err="1" smtClean="0"/>
              <a:t>Infozdroje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11701" y="3807564"/>
            <a:ext cx="7794610" cy="101401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</a:t>
            </a:r>
            <a:r>
              <a:rPr lang="cs-CZ" dirty="0" smtClean="0"/>
              <a:t>ohyb v plnotextových databázích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Ebrary</a:t>
            </a:r>
            <a:r>
              <a:rPr lang="cs-CZ" dirty="0" smtClean="0"/>
              <a:t> e-knihy či EBSCO</a:t>
            </a:r>
          </a:p>
        </p:txBody>
      </p:sp>
      <p:grpSp>
        <p:nvGrpSpPr>
          <p:cNvPr id="11" name="Skupina 10"/>
          <p:cNvGrpSpPr/>
          <p:nvPr/>
        </p:nvGrpSpPr>
        <p:grpSpPr>
          <a:xfrm>
            <a:off x="1328646" y="1017724"/>
            <a:ext cx="5760720" cy="2724150"/>
            <a:chOff x="1328646" y="1017724"/>
            <a:chExt cx="5760720" cy="2724150"/>
          </a:xfrm>
        </p:grpSpPr>
        <p:pic>
          <p:nvPicPr>
            <p:cNvPr id="4" name="Obrázek 3"/>
            <p:cNvPicPr/>
            <p:nvPr/>
          </p:nvPicPr>
          <p:blipFill rotWithShape="1">
            <a:blip r:embed="rId2"/>
            <a:srcRect t="10880" b="5018"/>
            <a:stretch/>
          </p:blipFill>
          <p:spPr bwMode="auto">
            <a:xfrm>
              <a:off x="1328646" y="1017724"/>
              <a:ext cx="5760720" cy="27241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" name="Přímá spojnice se šipkou 5"/>
            <p:cNvCxnSpPr/>
            <p:nvPr/>
          </p:nvCxnSpPr>
          <p:spPr>
            <a:xfrm flipV="1">
              <a:off x="1541124" y="1520575"/>
              <a:ext cx="1037689" cy="9965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Přímá spojnice se šipkou 7"/>
            <p:cNvCxnSpPr/>
            <p:nvPr/>
          </p:nvCxnSpPr>
          <p:spPr>
            <a:xfrm flipH="1" flipV="1">
              <a:off x="4345969" y="1674688"/>
              <a:ext cx="1613042" cy="719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Přímá spojnice se šipkou 9"/>
            <p:cNvCxnSpPr/>
            <p:nvPr/>
          </p:nvCxnSpPr>
          <p:spPr>
            <a:xfrm flipV="1">
              <a:off x="2208944" y="3411020"/>
              <a:ext cx="1417834" cy="616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060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SIC </a:t>
            </a:r>
            <a:r>
              <a:rPr lang="cs-CZ" dirty="0" err="1"/>
              <a:t>Infozdroje</a:t>
            </a:r>
            <a:r>
              <a:rPr lang="cs-CZ" dirty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Ebrary</a:t>
            </a:r>
            <a:r>
              <a:rPr lang="cs-CZ" dirty="0" smtClean="0"/>
              <a:t> e-knihy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11700" y="3863082"/>
            <a:ext cx="7887078" cy="94209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l</a:t>
            </a:r>
            <a:r>
              <a:rPr lang="cs-CZ" dirty="0" smtClean="0"/>
              <a:t>ze vyhledávat již hned či vybrat oblast, kterou se chcete zabývat</a:t>
            </a:r>
            <a:endParaRPr lang="cs-CZ" dirty="0"/>
          </a:p>
        </p:txBody>
      </p:sp>
      <p:grpSp>
        <p:nvGrpSpPr>
          <p:cNvPr id="9" name="Skupina 8"/>
          <p:cNvGrpSpPr/>
          <p:nvPr/>
        </p:nvGrpSpPr>
        <p:grpSpPr>
          <a:xfrm>
            <a:off x="575353" y="1190927"/>
            <a:ext cx="6507077" cy="2498951"/>
            <a:chOff x="575353" y="1190927"/>
            <a:chExt cx="6507077" cy="2498951"/>
          </a:xfrm>
        </p:grpSpPr>
        <p:pic>
          <p:nvPicPr>
            <p:cNvPr id="4" name="Obrázek 3"/>
            <p:cNvPicPr/>
            <p:nvPr/>
          </p:nvPicPr>
          <p:blipFill rotWithShape="1">
            <a:blip r:embed="rId2"/>
            <a:srcRect t="11763" b="5607"/>
            <a:stretch/>
          </p:blipFill>
          <p:spPr bwMode="auto">
            <a:xfrm>
              <a:off x="1428047" y="1190927"/>
              <a:ext cx="5654383" cy="249895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" name="Přímá spojnice se šipkou 5"/>
            <p:cNvCxnSpPr/>
            <p:nvPr/>
          </p:nvCxnSpPr>
          <p:spPr>
            <a:xfrm flipV="1">
              <a:off x="575353" y="1654139"/>
              <a:ext cx="852694" cy="7862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Přímá spojnice se šipkou 7"/>
            <p:cNvCxnSpPr/>
            <p:nvPr/>
          </p:nvCxnSpPr>
          <p:spPr>
            <a:xfrm flipH="1">
              <a:off x="3267182" y="1602769"/>
              <a:ext cx="441789" cy="2157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350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SIC </a:t>
            </a:r>
            <a:r>
              <a:rPr lang="cs-CZ" dirty="0" err="1"/>
              <a:t>Infozdroje</a:t>
            </a:r>
            <a:r>
              <a:rPr lang="cs-CZ" dirty="0"/>
              <a:t> </a:t>
            </a:r>
            <a:r>
              <a:rPr lang="cs-CZ" dirty="0" smtClean="0"/>
              <a:t>– EBSCO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11700" y="3806815"/>
            <a:ext cx="8520599" cy="103456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přejděte klikem na EBSCO </a:t>
            </a:r>
            <a:r>
              <a:rPr lang="cs-CZ" dirty="0" err="1" smtClean="0"/>
              <a:t>Discovery</a:t>
            </a:r>
            <a:r>
              <a:rPr lang="cs-CZ" dirty="0" smtClean="0"/>
              <a:t> </a:t>
            </a:r>
            <a:r>
              <a:rPr lang="cs-CZ" dirty="0" err="1" smtClean="0"/>
              <a:t>Service</a:t>
            </a:r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1691639" y="1017724"/>
            <a:ext cx="5760720" cy="2733675"/>
            <a:chOff x="1691639" y="1017724"/>
            <a:chExt cx="5760720" cy="2733675"/>
          </a:xfrm>
        </p:grpSpPr>
        <p:pic>
          <p:nvPicPr>
            <p:cNvPr id="4" name="Obrázek 3"/>
            <p:cNvPicPr/>
            <p:nvPr/>
          </p:nvPicPr>
          <p:blipFill rotWithShape="1">
            <a:blip r:embed="rId2"/>
            <a:srcRect t="10587" b="5019"/>
            <a:stretch/>
          </p:blipFill>
          <p:spPr bwMode="auto">
            <a:xfrm>
              <a:off x="1691639" y="1017724"/>
              <a:ext cx="5760720" cy="27336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" name="Přímá spojnice se šipkou 5"/>
            <p:cNvCxnSpPr/>
            <p:nvPr/>
          </p:nvCxnSpPr>
          <p:spPr>
            <a:xfrm flipH="1" flipV="1">
              <a:off x="2928135" y="2712378"/>
              <a:ext cx="1109609" cy="4828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809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SIC </a:t>
            </a:r>
            <a:r>
              <a:rPr lang="cs-CZ" dirty="0" err="1"/>
              <a:t>Infozdroje</a:t>
            </a:r>
            <a:r>
              <a:rPr lang="cs-CZ" dirty="0"/>
              <a:t> – EBSCO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11700" y="3801437"/>
            <a:ext cx="8520599" cy="76743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</a:t>
            </a:r>
            <a:r>
              <a:rPr lang="cs-CZ" dirty="0" smtClean="0"/>
              <a:t>adejte klíčové/á slovo/a</a:t>
            </a:r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1588898" y="1017724"/>
            <a:ext cx="5760720" cy="2705100"/>
            <a:chOff x="1588898" y="1017724"/>
            <a:chExt cx="5760720" cy="2705100"/>
          </a:xfrm>
        </p:grpSpPr>
        <p:pic>
          <p:nvPicPr>
            <p:cNvPr id="4" name="Obrázek 3"/>
            <p:cNvPicPr/>
            <p:nvPr/>
          </p:nvPicPr>
          <p:blipFill rotWithShape="1">
            <a:blip r:embed="rId2"/>
            <a:srcRect t="11469" b="5018"/>
            <a:stretch/>
          </p:blipFill>
          <p:spPr bwMode="auto">
            <a:xfrm>
              <a:off x="1588898" y="1017724"/>
              <a:ext cx="5760720" cy="27051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" name="Přímá spojnice se šipkou 5"/>
            <p:cNvCxnSpPr/>
            <p:nvPr/>
          </p:nvCxnSpPr>
          <p:spPr>
            <a:xfrm flipV="1">
              <a:off x="2239766" y="1551398"/>
              <a:ext cx="1191803" cy="8219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888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361</Words>
  <Application>Microsoft Office PowerPoint</Application>
  <PresentationFormat>Předvádění na obrazovce (16:9)</PresentationFormat>
  <Paragraphs>57</Paragraphs>
  <Slides>20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Arial</vt:lpstr>
      <vt:lpstr>simple-light-2</vt:lpstr>
      <vt:lpstr>simple-light</vt:lpstr>
      <vt:lpstr>Jak na zdroje a metodologii</vt:lpstr>
      <vt:lpstr>Kde hledat odbornou literaturu?</vt:lpstr>
      <vt:lpstr>Jak vybírat?</vt:lpstr>
      <vt:lpstr>Kde hledat odbornou literaturu?</vt:lpstr>
      <vt:lpstr>SIC Infozdroje</vt:lpstr>
      <vt:lpstr>SIC Infozdroje</vt:lpstr>
      <vt:lpstr>SIC Infozdroje – Ebrary e-knihy</vt:lpstr>
      <vt:lpstr>SIC Infozdroje – EBSCO</vt:lpstr>
      <vt:lpstr>SIC Infozdroje – EBSCO</vt:lpstr>
      <vt:lpstr>SIC Infozdroje – EBSCO</vt:lpstr>
      <vt:lpstr>SIC Infozdroje – EBSCO</vt:lpstr>
      <vt:lpstr>SIC Infozdroje – EBSCO</vt:lpstr>
      <vt:lpstr>Další databáze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Metodologie - KVL</vt:lpstr>
      <vt:lpstr>Tipy a triky k vedení rozhovorů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na zdroje a metodologii</dc:title>
  <cp:lastModifiedBy>Andrea Štolfová</cp:lastModifiedBy>
  <cp:revision>11</cp:revision>
  <dcterms:modified xsi:type="dcterms:W3CDTF">2015-10-18T09:05:59Z</dcterms:modified>
</cp:coreProperties>
</file>