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70" r:id="rId3"/>
    <p:sldId id="271" r:id="rId4"/>
    <p:sldId id="272" r:id="rId5"/>
    <p:sldId id="280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8" r:id="rId32"/>
    <p:sldId id="319" r:id="rId33"/>
    <p:sldId id="311" r:id="rId34"/>
    <p:sldId id="263" r:id="rId35"/>
    <p:sldId id="313" r:id="rId36"/>
    <p:sldId id="314" r:id="rId37"/>
    <p:sldId id="315" r:id="rId38"/>
    <p:sldId id="322" r:id="rId39"/>
    <p:sldId id="316" r:id="rId40"/>
    <p:sldId id="318" r:id="rId41"/>
    <p:sldId id="321" r:id="rId42"/>
    <p:sldId id="320" r:id="rId43"/>
    <p:sldId id="257" r:id="rId44"/>
    <p:sldId id="258" r:id="rId45"/>
    <p:sldId id="261" r:id="rId46"/>
    <p:sldId id="323" r:id="rId47"/>
    <p:sldId id="260" r:id="rId48"/>
    <p:sldId id="266" r:id="rId49"/>
    <p:sldId id="267" r:id="rId50"/>
    <p:sldId id="269" r:id="rId51"/>
    <p:sldId id="268" r:id="rId52"/>
    <p:sldId id="328" r:id="rId53"/>
    <p:sldId id="273" r:id="rId54"/>
    <p:sldId id="281" r:id="rId55"/>
    <p:sldId id="324" r:id="rId56"/>
    <p:sldId id="274" r:id="rId57"/>
    <p:sldId id="276" r:id="rId58"/>
    <p:sldId id="325" r:id="rId59"/>
    <p:sldId id="326" r:id="rId60"/>
    <p:sldId id="277" r:id="rId61"/>
    <p:sldId id="278" r:id="rId62"/>
    <p:sldId id="279" r:id="rId63"/>
    <p:sldId id="307" r:id="rId64"/>
    <p:sldId id="310" r:id="rId65"/>
    <p:sldId id="312" r:id="rId66"/>
    <p:sldId id="327" r:id="rId67"/>
    <p:sldId id="329" r:id="rId68"/>
    <p:sldId id="330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4689"/>
  </p:normalViewPr>
  <p:slideViewPr>
    <p:cSldViewPr>
      <p:cViewPr varScale="1">
        <p:scale>
          <a:sx n="68" d="100"/>
          <a:sy n="68" d="100"/>
        </p:scale>
        <p:origin x="133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7B136-C26C-4082-91CF-FF6869EE6C0B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8586A-67D1-496F-BBF9-BC802F6BECC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586A-67D1-496F-BBF9-BC802F6BECC3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39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23. 11. 2016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Bodoni MT Black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3200" kern="1200">
          <a:solidFill>
            <a:schemeClr val="tx1"/>
          </a:solidFill>
          <a:latin typeface="Arabic Typesetting" pitchFamily="66" charset="-78"/>
          <a:ea typeface="+mn-ea"/>
          <a:cs typeface="Arabic Typesetting" pitchFamily="66" charset="-78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chemeClr val="tx1"/>
          </a:solidFill>
          <a:latin typeface="Arabic Typesetting" pitchFamily="66" charset="-78"/>
          <a:ea typeface="+mn-ea"/>
          <a:cs typeface="Arabic Typesetting" pitchFamily="66" charset="-7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abic Typesetting" pitchFamily="66" charset="-78"/>
          <a:ea typeface="+mn-ea"/>
          <a:cs typeface="Arabic Typesetting" pitchFamily="66" charset="-78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Arabic Typesetting" pitchFamily="66" charset="-78"/>
          <a:ea typeface="+mn-ea"/>
          <a:cs typeface="Arabic Typesetting" pitchFamily="66" charset="-7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abic Typesetting" pitchFamily="66" charset="-78"/>
          <a:ea typeface="+mn-ea"/>
          <a:cs typeface="Arabic Typesetting" pitchFamily="66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cz/url?sa=i&amp;rct=j&amp;q=&amp;esrc=s&amp;source=images&amp;cd=&amp;cad=rja&amp;uact=8&amp;ved=0ahUKEwjOurDXmJbQAhWHMhoKHXP2DfgQjRwIBw&amp;url=https://it.wikipedia.org/wiki/Villa_Almerico_Capra&amp;bvm=bv.137904068,d.d2s&amp;psig=AFQjCNFrrOuMiyIR8tMKwjsEJYan1TxZYw&amp;ust=1478592556727506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egypt.vdetailech.cz/cs/katalog-objektu/pamatky/pyramidy-v-gize" TargetMode="External"/><Relationship Id="rId13" Type="http://schemas.openxmlformats.org/officeDocument/2006/relationships/hyperlink" Target="https://khanovaskola.cz/video/13/104/1721-istarina-brana" TargetMode="External"/><Relationship Id="rId3" Type="http://schemas.openxmlformats.org/officeDocument/2006/relationships/hyperlink" Target="http://felca.blog.cz/1112/box-pygme" TargetMode="External"/><Relationship Id="rId7" Type="http://schemas.openxmlformats.org/officeDocument/2006/relationships/hyperlink" Target="https://www.youtube.com/watch?v=euZh8KLB5eE" TargetMode="External"/><Relationship Id="rId12" Type="http://schemas.openxmlformats.org/officeDocument/2006/relationships/hyperlink" Target="http://divysveta.wz.cz/soubory/istarina_brana,_babylon.htm" TargetMode="External"/><Relationship Id="rId2" Type="http://schemas.openxmlformats.org/officeDocument/2006/relationships/hyperlink" Target="http://felca.blog.cz/1112/pentathl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st10.vsb.cz/studijni-materialy/zsaa/7.html" TargetMode="External"/><Relationship Id="rId11" Type="http://schemas.openxmlformats.org/officeDocument/2006/relationships/hyperlink" Target="http://www.starovekyegypt.net/udoli-kralu/hrobka-faraona-thutmose3-kv-34.php" TargetMode="External"/><Relationship Id="rId5" Type="http://schemas.openxmlformats.org/officeDocument/2006/relationships/hyperlink" Target="http://www.arara.cz/product/94651" TargetMode="External"/><Relationship Id="rId15" Type="http://schemas.openxmlformats.org/officeDocument/2006/relationships/hyperlink" Target="http://www.dejepis.com/ucebnice/kultura-antickeho-rima/" TargetMode="External"/><Relationship Id="rId10" Type="http://schemas.openxmlformats.org/officeDocument/2006/relationships/hyperlink" Target="http://www.fhs.cuni.cz/homer21/homer.html" TargetMode="External"/><Relationship Id="rId4" Type="http://schemas.openxmlformats.org/officeDocument/2006/relationships/hyperlink" Target="http://www.dejepis.com/anticke-olympijske-hry/" TargetMode="External"/><Relationship Id="rId9" Type="http://schemas.openxmlformats.org/officeDocument/2006/relationships/hyperlink" Target="http://www.greece-tours.cz/zajimavosti-o-recku/z-rectiny-pochazi-51807-slov/" TargetMode="External"/><Relationship Id="rId14" Type="http://schemas.openxmlformats.org/officeDocument/2006/relationships/hyperlink" Target="http://kalendar.beda.cz/juliansky-kalendar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ional-geographic.cz/clanky/olympijske-hry-ktere-uz-nehrajeme-tradicni-zvyklosti-anticke-olympiady-20160805.html" TargetMode="External"/><Relationship Id="rId13" Type="http://schemas.openxmlformats.org/officeDocument/2006/relationships/hyperlink" Target="http://www.national-geographic.cz/clanky/srovnani-tak-neskutecne-se-zmenily-olympijske-sporty-za-100-let.html" TargetMode="External"/><Relationship Id="rId3" Type="http://schemas.openxmlformats.org/officeDocument/2006/relationships/hyperlink" Target="http://www.dejepis.com/ucebnice/kultura-staroorientalnich-statu/" TargetMode="External"/><Relationship Id="rId7" Type="http://schemas.openxmlformats.org/officeDocument/2006/relationships/hyperlink" Target="http://oko.yin.cz/31/morske-narody/" TargetMode="External"/><Relationship Id="rId12" Type="http://schemas.openxmlformats.org/officeDocument/2006/relationships/hyperlink" Target="http://www.buddhismus.cz/stupa.html" TargetMode="External"/><Relationship Id="rId2" Type="http://schemas.openxmlformats.org/officeDocument/2006/relationships/hyperlink" Target="http://l.facebook.com/l.php?u=http://xn--djepis-b5a.com/&amp;h=OAQEHfVTgAQH8kemCkusXDVHWV6adduaLl4bgFu_guYUc3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sch.blog.cz/0611/mastaba-pribytek-pro-zivot-v-zahrobi" TargetMode="External"/><Relationship Id="rId11" Type="http://schemas.openxmlformats.org/officeDocument/2006/relationships/hyperlink" Target="http://dejepisne.cz/2013/03/staroveky-rim/" TargetMode="External"/><Relationship Id="rId5" Type="http://schemas.openxmlformats.org/officeDocument/2006/relationships/hyperlink" Target="http://www.wikiwand.com/no/Lykeion" TargetMode="External"/><Relationship Id="rId10" Type="http://schemas.openxmlformats.org/officeDocument/2006/relationships/hyperlink" Target="https://iuridictum.pecina.cz/w/%C5%98%C3%ADmsk%C3%A9_pr%C3%A1vo" TargetMode="External"/><Relationship Id="rId4" Type="http://schemas.openxmlformats.org/officeDocument/2006/relationships/hyperlink" Target="http://psalvet.sweb.cz/" TargetMode="External"/><Relationship Id="rId9" Type="http://schemas.openxmlformats.org/officeDocument/2006/relationships/hyperlink" Target="http://antika.avonet.cz/article.php?ID=1417" TargetMode="External"/><Relationship Id="rId14" Type="http://schemas.openxmlformats.org/officeDocument/2006/relationships/hyperlink" Target="http://tajnaspolecnost.blogspot.cz/2015/11/elitni-jednotky-staroveku-28-sparta-a-jeji-vojsko.html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4623322"/>
            <a:ext cx="7308304" cy="1296144"/>
          </a:xfrm>
        </p:spPr>
        <p:txBody>
          <a:bodyPr>
            <a:normAutofit fontScale="92500"/>
          </a:bodyPr>
          <a:lstStyle/>
          <a:p>
            <a:pPr algn="r"/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Vytvořily: Brůžová Nikola, Dostálová Nikol, Lexová Veronika</a:t>
            </a:r>
            <a:b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Ročník: 3.,HKS, 2016/2017</a:t>
            </a:r>
            <a:b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Předmět: Duchovní kultura Evropy</a:t>
            </a:r>
          </a:p>
          <a:p>
            <a:pPr algn="r"/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Výsledek obrázku pro hierogly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2" y="-40219"/>
            <a:ext cx="3200400" cy="1847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1652" y="24236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/>
              <a:t>Jak ovlivnila kultura starověku kulturu dnešních evropských států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-4148" y="59194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Česká zemědělská univerzita v Praze 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Kamýcká 129 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 00 Praha 6 - Suchdol</a:t>
            </a:r>
          </a:p>
        </p:txBody>
      </p:sp>
      <p:pic>
        <p:nvPicPr>
          <p:cNvPr id="1028" name="Picture 4" descr="Výsledek obrázku pro řecká abeceda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06" y="-67231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Hrobka</a:t>
            </a:r>
            <a:r>
              <a:rPr lang="en-US" dirty="0"/>
              <a:t> </a:t>
            </a:r>
            <a:r>
              <a:rPr lang="en-US" dirty="0" err="1"/>
              <a:t>faraona</a:t>
            </a:r>
            <a:r>
              <a:rPr lang="en-US" dirty="0"/>
              <a:t> Thutmose III.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0033834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Egyptský</a:t>
            </a:r>
            <a:r>
              <a:rPr lang="en-US" dirty="0"/>
              <a:t> </a:t>
            </a:r>
            <a:r>
              <a:rPr lang="en-US" dirty="0" err="1"/>
              <a:t>chrám</a:t>
            </a:r>
            <a:r>
              <a:rPr lang="en-US" dirty="0"/>
              <a:t> </a:t>
            </a:r>
            <a:r>
              <a:rPr lang="en-US" dirty="0" err="1"/>
              <a:t>Kóm</a:t>
            </a:r>
            <a:r>
              <a:rPr lang="en-US" dirty="0"/>
              <a:t> </a:t>
            </a:r>
            <a:r>
              <a:rPr lang="en-US" dirty="0" err="1"/>
              <a:t>Ombo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60563500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Sochařství</a:t>
            </a:r>
            <a:r>
              <a:rPr lang="en-US" dirty="0"/>
              <a:t> a </a:t>
            </a:r>
            <a:r>
              <a:rPr lang="en-US" dirty="0" err="1"/>
              <a:t>malířství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Sochy</a:t>
            </a:r>
            <a:r>
              <a:rPr lang="en-US" dirty="0"/>
              <a:t> </a:t>
            </a:r>
            <a:r>
              <a:rPr lang="en-US" dirty="0" err="1"/>
              <a:t>monumentální</a:t>
            </a:r>
            <a:r>
              <a:rPr lang="en-US" dirty="0"/>
              <a:t> a </a:t>
            </a:r>
            <a:r>
              <a:rPr lang="en-US" dirty="0" err="1"/>
              <a:t>realistické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Malířství</a:t>
            </a:r>
            <a:r>
              <a:rPr lang="en-US" dirty="0"/>
              <a:t> </a:t>
            </a:r>
            <a:r>
              <a:rPr lang="en-US" dirty="0" err="1"/>
              <a:t>zobrazovalo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 </a:t>
            </a:r>
            <a:r>
              <a:rPr lang="en-US" dirty="0" err="1"/>
              <a:t>nižších</a:t>
            </a:r>
            <a:r>
              <a:rPr lang="en-US" dirty="0"/>
              <a:t> </a:t>
            </a:r>
            <a:r>
              <a:rPr lang="en-US" dirty="0" err="1"/>
              <a:t>vrstev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41557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Narmerova</a:t>
            </a:r>
            <a:r>
              <a:rPr lang="en-US" dirty="0"/>
              <a:t> </a:t>
            </a:r>
            <a:r>
              <a:rPr lang="en-US" dirty="0" err="1"/>
              <a:t>paleta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88840"/>
            <a:ext cx="5511800" cy="3908367"/>
          </a:xfrm>
        </p:spPr>
      </p:pic>
    </p:spTree>
    <p:extLst>
      <p:ext uri="{BB962C8B-B14F-4D97-AF65-F5344CB8AC3E}">
        <p14:creationId xmlns:p14="http://schemas.microsoft.com/office/powerpoint/2010/main" val="398802956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Mezopotámie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Rozkládala</a:t>
            </a:r>
            <a:r>
              <a:rPr lang="en-US" dirty="0"/>
              <a:t> se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Eufratem</a:t>
            </a:r>
            <a:r>
              <a:rPr lang="en-US" dirty="0"/>
              <a:t> a </a:t>
            </a:r>
            <a:r>
              <a:rPr lang="en-US" dirty="0" err="1"/>
              <a:t>Tigridem</a:t>
            </a:r>
            <a:r>
              <a:rPr lang="en-US" dirty="0"/>
              <a:t> v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Přední</a:t>
            </a:r>
            <a:r>
              <a:rPr lang="en-US" dirty="0"/>
              <a:t> </a:t>
            </a:r>
            <a:r>
              <a:rPr lang="en-US" dirty="0" err="1"/>
              <a:t>Asie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08920"/>
            <a:ext cx="5594920" cy="39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7588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Architektura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Zikkurat</a:t>
            </a:r>
            <a:endParaRPr lang="en-US" dirty="0"/>
          </a:p>
          <a:p>
            <a:r>
              <a:rPr lang="en-US" dirty="0" err="1"/>
              <a:t>Nejvíce</a:t>
            </a:r>
            <a:r>
              <a:rPr lang="en-US" dirty="0"/>
              <a:t> </a:t>
            </a:r>
            <a:r>
              <a:rPr lang="en-US" dirty="0" err="1"/>
              <a:t>památek</a:t>
            </a:r>
            <a:r>
              <a:rPr lang="en-US" dirty="0"/>
              <a:t> se </a:t>
            </a:r>
            <a:r>
              <a:rPr lang="en-US" dirty="0" err="1"/>
              <a:t>dochovalo</a:t>
            </a:r>
            <a:r>
              <a:rPr lang="en-US" dirty="0"/>
              <a:t> v </a:t>
            </a:r>
            <a:r>
              <a:rPr lang="en-US" dirty="0" err="1"/>
              <a:t>městě</a:t>
            </a:r>
            <a:r>
              <a:rPr lang="en-US" dirty="0"/>
              <a:t> Babylon</a:t>
            </a:r>
          </a:p>
          <a:p>
            <a:r>
              <a:rPr lang="en-US" dirty="0" err="1"/>
              <a:t>Ištařina</a:t>
            </a:r>
            <a:r>
              <a:rPr lang="en-US" dirty="0"/>
              <a:t> </a:t>
            </a:r>
            <a:r>
              <a:rPr lang="en-US" dirty="0" err="1"/>
              <a:t>brána</a:t>
            </a:r>
            <a:endParaRPr lang="en-US" dirty="0"/>
          </a:p>
          <a:p>
            <a:r>
              <a:rPr lang="en-US" dirty="0" err="1"/>
              <a:t>Babyl</a:t>
            </a:r>
            <a:r>
              <a:rPr lang="cs-CZ" dirty="0" err="1"/>
              <a:t>ónská</a:t>
            </a:r>
            <a:r>
              <a:rPr lang="cs-CZ" dirty="0"/>
              <a:t> věž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6082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Zikkurat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9432"/>
            <a:ext cx="8229600" cy="4507498"/>
          </a:xfrm>
        </p:spPr>
      </p:pic>
    </p:spTree>
    <p:extLst>
      <p:ext uri="{BB962C8B-B14F-4D97-AF65-F5344CB8AC3E}">
        <p14:creationId xmlns:p14="http://schemas.microsoft.com/office/powerpoint/2010/main" val="1536950549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Město</a:t>
            </a:r>
            <a:r>
              <a:rPr lang="en-US" dirty="0"/>
              <a:t> </a:t>
            </a:r>
            <a:r>
              <a:rPr lang="en-US" dirty="0" err="1"/>
              <a:t>Babyl</a:t>
            </a:r>
            <a:r>
              <a:rPr lang="cs-CZ" dirty="0" err="1"/>
              <a:t>ón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29" y="1600200"/>
            <a:ext cx="6064942" cy="4525963"/>
          </a:xfrm>
        </p:spPr>
      </p:pic>
    </p:spTree>
    <p:extLst>
      <p:ext uri="{BB962C8B-B14F-4D97-AF65-F5344CB8AC3E}">
        <p14:creationId xmlns:p14="http://schemas.microsoft.com/office/powerpoint/2010/main" val="1260531063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Ištařina</a:t>
            </a:r>
            <a:r>
              <a:rPr lang="en-US" dirty="0"/>
              <a:t> </a:t>
            </a:r>
            <a:r>
              <a:rPr lang="en-US" dirty="0" err="1"/>
              <a:t>brána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51" y="1417638"/>
            <a:ext cx="3821698" cy="5089809"/>
          </a:xfrm>
        </p:spPr>
      </p:pic>
    </p:spTree>
    <p:extLst>
      <p:ext uri="{BB962C8B-B14F-4D97-AF65-F5344CB8AC3E}">
        <p14:creationId xmlns:p14="http://schemas.microsoft.com/office/powerpoint/2010/main" val="1165399639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Babyl</a:t>
            </a:r>
            <a:r>
              <a:rPr lang="cs-CZ" dirty="0" err="1"/>
              <a:t>ónská</a:t>
            </a:r>
            <a:r>
              <a:rPr lang="cs-CZ" dirty="0"/>
              <a:t> věž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13" y="1600200"/>
            <a:ext cx="4415573" cy="4525963"/>
          </a:xfrm>
        </p:spPr>
      </p:pic>
    </p:spTree>
    <p:extLst>
      <p:ext uri="{BB962C8B-B14F-4D97-AF65-F5344CB8AC3E}">
        <p14:creationId xmlns:p14="http://schemas.microsoft.com/office/powerpoint/2010/main" val="2097457140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Časové rozpětí starověku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Staroorientální civilizace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Starověké civilizace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Zdroje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Otázky</a:t>
            </a:r>
          </a:p>
          <a:p>
            <a:endParaRPr lang="cs-CZ" dirty="0"/>
          </a:p>
        </p:txBody>
      </p:sp>
      <p:pic>
        <p:nvPicPr>
          <p:cNvPr id="1026" name="Picture 2" descr="Výsledek obrázku pro obs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553083"/>
            <a:ext cx="3295650" cy="3295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023972" y="2568902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jejich popis s jednotlivými prvky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3491880" y="2942016"/>
            <a:ext cx="532092" cy="126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988555" y="2432952"/>
            <a:ext cx="567680" cy="224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Sochařství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Používal</a:t>
            </a:r>
            <a:r>
              <a:rPr lang="en-US" dirty="0"/>
              <a:t> se </a:t>
            </a:r>
            <a:r>
              <a:rPr lang="en-US" dirty="0" err="1"/>
              <a:t>bronz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Dáma</a:t>
            </a:r>
            <a:r>
              <a:rPr lang="en-US" dirty="0"/>
              <a:t> z </a:t>
            </a:r>
            <a:r>
              <a:rPr lang="en-US" dirty="0" err="1"/>
              <a:t>Varky</a:t>
            </a:r>
            <a:r>
              <a:rPr lang="en-US" dirty="0"/>
              <a:t> z </a:t>
            </a:r>
            <a:r>
              <a:rPr lang="en-US" dirty="0" err="1"/>
              <a:t>bílého</a:t>
            </a:r>
            <a:r>
              <a:rPr lang="en-US" dirty="0"/>
              <a:t> </a:t>
            </a:r>
            <a:r>
              <a:rPr lang="en-US" dirty="0" err="1"/>
              <a:t>mramoru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Standarta</a:t>
            </a:r>
            <a:r>
              <a:rPr lang="en-US" dirty="0"/>
              <a:t> z </a:t>
            </a:r>
            <a:r>
              <a:rPr lang="en-US" dirty="0" err="1"/>
              <a:t>Uru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90155"/>
      </p:ext>
    </p:extLst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Dáma</a:t>
            </a:r>
            <a:r>
              <a:rPr lang="en-US" dirty="0"/>
              <a:t> z </a:t>
            </a:r>
            <a:r>
              <a:rPr lang="en-US" dirty="0" err="1"/>
              <a:t>Varky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958181"/>
            <a:ext cx="2667000" cy="3810000"/>
          </a:xfrm>
        </p:spPr>
      </p:pic>
    </p:spTree>
    <p:extLst>
      <p:ext uri="{BB962C8B-B14F-4D97-AF65-F5344CB8AC3E}">
        <p14:creationId xmlns:p14="http://schemas.microsoft.com/office/powerpoint/2010/main" val="1050843205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Standarta</a:t>
            </a:r>
            <a:r>
              <a:rPr lang="en-US" dirty="0"/>
              <a:t> z </a:t>
            </a:r>
            <a:r>
              <a:rPr lang="en-US" dirty="0" err="1"/>
              <a:t>Uru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1735931"/>
            <a:ext cx="7251700" cy="4254500"/>
          </a:xfrm>
        </p:spPr>
      </p:pic>
    </p:spTree>
    <p:extLst>
      <p:ext uri="{BB962C8B-B14F-4D97-AF65-F5344CB8AC3E}">
        <p14:creationId xmlns:p14="http://schemas.microsoft.com/office/powerpoint/2010/main" val="546161451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Konzervativní</a:t>
            </a:r>
            <a:r>
              <a:rPr lang="en-US" dirty="0"/>
              <a:t> </a:t>
            </a:r>
            <a:r>
              <a:rPr lang="en-US" dirty="0" err="1"/>
              <a:t>umění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Města</a:t>
            </a:r>
            <a:r>
              <a:rPr lang="en-US" dirty="0"/>
              <a:t> Harappa a </a:t>
            </a:r>
            <a:r>
              <a:rPr lang="en-US" dirty="0" err="1"/>
              <a:t>Mohendžo-daro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Stúpa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Sochy</a:t>
            </a:r>
            <a:r>
              <a:rPr lang="en-US" dirty="0"/>
              <a:t> </a:t>
            </a:r>
            <a:r>
              <a:rPr lang="en-US" dirty="0" err="1"/>
              <a:t>Buddhy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82335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8582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Pozůstatky</a:t>
            </a:r>
            <a:r>
              <a:rPr lang="en-US" dirty="0"/>
              <a:t> </a:t>
            </a:r>
            <a:r>
              <a:rPr lang="en-US" dirty="0" err="1"/>
              <a:t>studny</a:t>
            </a:r>
            <a:r>
              <a:rPr lang="en-US" dirty="0"/>
              <a:t> a </a:t>
            </a:r>
            <a:r>
              <a:rPr lang="en-US" dirty="0" err="1"/>
              <a:t>jakýchsi</a:t>
            </a:r>
            <a:r>
              <a:rPr lang="en-US" dirty="0"/>
              <a:t> „</a:t>
            </a:r>
            <a:r>
              <a:rPr lang="en-US" dirty="0" err="1"/>
              <a:t>městských</a:t>
            </a:r>
            <a:r>
              <a:rPr lang="en-US" dirty="0"/>
              <a:t> </a:t>
            </a:r>
            <a:r>
              <a:rPr lang="en-US" dirty="0" err="1"/>
              <a:t>lázní</a:t>
            </a:r>
            <a:r>
              <a:rPr lang="en-US" dirty="0"/>
              <a:t> z </a:t>
            </a:r>
            <a:r>
              <a:rPr lang="en-US" dirty="0" err="1"/>
              <a:t>Harappy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2" y="2564904"/>
            <a:ext cx="4218156" cy="3163617"/>
          </a:xfrm>
        </p:spPr>
      </p:pic>
    </p:spTree>
    <p:extLst>
      <p:ext uri="{BB962C8B-B14F-4D97-AF65-F5344CB8AC3E}">
        <p14:creationId xmlns:p14="http://schemas.microsoft.com/office/powerpoint/2010/main" val="971552205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Stúpa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25" y="1600200"/>
            <a:ext cx="4704150" cy="4525963"/>
          </a:xfrm>
        </p:spPr>
      </p:pic>
    </p:spTree>
    <p:extLst>
      <p:ext uri="{BB962C8B-B14F-4D97-AF65-F5344CB8AC3E}">
        <p14:creationId xmlns:p14="http://schemas.microsoft.com/office/powerpoint/2010/main" val="1216744128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Socha</a:t>
            </a:r>
            <a:r>
              <a:rPr lang="en-US" dirty="0"/>
              <a:t> </a:t>
            </a:r>
            <a:r>
              <a:rPr lang="en-US" dirty="0" err="1"/>
              <a:t>Buddhy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89" y="1600200"/>
            <a:ext cx="3002222" cy="4525963"/>
          </a:xfrm>
        </p:spPr>
      </p:pic>
    </p:spTree>
    <p:extLst>
      <p:ext uri="{BB962C8B-B14F-4D97-AF65-F5344CB8AC3E}">
        <p14:creationId xmlns:p14="http://schemas.microsoft.com/office/powerpoint/2010/main" val="2052800305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Čína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dřevo</a:t>
            </a:r>
            <a:endParaRPr lang="en-US" dirty="0"/>
          </a:p>
          <a:p>
            <a:r>
              <a:rPr lang="en-US" dirty="0"/>
              <a:t>Pagoda</a:t>
            </a:r>
          </a:p>
          <a:p>
            <a:r>
              <a:rPr lang="en-US" dirty="0" err="1"/>
              <a:t>Keramika</a:t>
            </a:r>
            <a:endParaRPr lang="en-US" dirty="0"/>
          </a:p>
          <a:p>
            <a:r>
              <a:rPr lang="en-US" dirty="0" err="1"/>
              <a:t>Porcelán</a:t>
            </a:r>
            <a:r>
              <a:rPr lang="en-US" dirty="0"/>
              <a:t> </a:t>
            </a:r>
          </a:p>
          <a:p>
            <a:r>
              <a:rPr lang="en-US" dirty="0" err="1"/>
              <a:t>Hedvábí</a:t>
            </a:r>
            <a:endParaRPr lang="en-US" dirty="0"/>
          </a:p>
          <a:p>
            <a:r>
              <a:rPr lang="en-US" dirty="0" err="1"/>
              <a:t>Vynalézání</a:t>
            </a:r>
            <a:r>
              <a:rPr lang="en-US" dirty="0"/>
              <a:t> </a:t>
            </a:r>
            <a:r>
              <a:rPr lang="en-US" dirty="0" err="1"/>
              <a:t>papíru</a:t>
            </a:r>
            <a:endParaRPr lang="en-US" dirty="0"/>
          </a:p>
          <a:p>
            <a:r>
              <a:rPr lang="en-US" dirty="0" err="1"/>
              <a:t>Kaligrafie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355215"/>
      </p:ext>
    </p:extLst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Pagoda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1774031"/>
            <a:ext cx="2794000" cy="4178300"/>
          </a:xfrm>
        </p:spPr>
      </p:pic>
    </p:spTree>
    <p:extLst>
      <p:ext uri="{BB962C8B-B14F-4D97-AF65-F5344CB8AC3E}">
        <p14:creationId xmlns:p14="http://schemas.microsoft.com/office/powerpoint/2010/main" val="300704178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Kaligrafie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872456"/>
            <a:ext cx="6000750" cy="3981450"/>
          </a:xfrm>
        </p:spPr>
      </p:pic>
    </p:spTree>
    <p:extLst>
      <p:ext uri="{BB962C8B-B14F-4D97-AF65-F5344CB8AC3E}">
        <p14:creationId xmlns:p14="http://schemas.microsoft.com/office/powerpoint/2010/main" val="1415386252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Časové rozpětí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Starověk – od 4 000 př. n. l. – 476 n. l.</a:t>
            </a:r>
          </a:p>
          <a:p>
            <a:r>
              <a:rPr lang="cs-CZ" dirty="0"/>
              <a:t>Antika – 1 000 př. n. l. – cca 500 n. l. </a:t>
            </a:r>
          </a:p>
          <a:p>
            <a:pPr lvl="1"/>
            <a:r>
              <a:rPr lang="cs-CZ" dirty="0"/>
              <a:t>Vrchol starověku; </a:t>
            </a:r>
            <a:r>
              <a:rPr lang="cs-CZ" dirty="0" err="1"/>
              <a:t>Antiquitas</a:t>
            </a:r>
            <a:endParaRPr lang="cs-CZ" dirty="0"/>
          </a:p>
          <a:p>
            <a:r>
              <a:rPr lang="cs-CZ" dirty="0"/>
              <a:t>Současnost – od 21. stol. </a:t>
            </a:r>
          </a:p>
          <a:p>
            <a:pPr lvl="1"/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Picture 2" descr="Malá časová přím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2" y="5373216"/>
            <a:ext cx="8871735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Řecká civilizace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>
            <a:normAutofit/>
          </a:bodyPr>
          <a:lstStyle/>
          <a:p>
            <a:r>
              <a:rPr lang="cs-CZ" sz="2600" dirty="0"/>
              <a:t>Řeckou civilizaci vytvořily skupiny malých národů </a:t>
            </a:r>
          </a:p>
          <a:p>
            <a:pPr lvl="1"/>
            <a:r>
              <a:rPr lang="cs-CZ" sz="2600" dirty="0"/>
              <a:t>Nejznámější = Sparta, Athény</a:t>
            </a:r>
          </a:p>
          <a:p>
            <a:r>
              <a:rPr lang="cs-CZ" sz="2600" dirty="0"/>
              <a:t>Do 8. st. př. n. l. = začali Řekové navazovat</a:t>
            </a:r>
            <a:br>
              <a:rPr lang="cs-CZ" sz="2600" dirty="0"/>
            </a:br>
            <a:r>
              <a:rPr lang="cs-CZ" sz="2600" dirty="0"/>
              <a:t>obchodní styky s jinými národy</a:t>
            </a:r>
          </a:p>
          <a:p>
            <a:r>
              <a:rPr lang="cs-CZ" sz="2600" dirty="0"/>
              <a:t>Nový objev od Féničanů = PÍSMO </a:t>
            </a:r>
          </a:p>
          <a:p>
            <a:r>
              <a:rPr lang="cs-CZ" sz="2600" dirty="0"/>
              <a:t>Kolem roku 600 př. n. l. = převzaty mince</a:t>
            </a:r>
          </a:p>
          <a:p>
            <a:r>
              <a:rPr lang="cs-CZ" sz="2600" dirty="0"/>
              <a:t>R. 510 př. n. l. = </a:t>
            </a:r>
            <a:r>
              <a:rPr lang="cs-CZ" sz="2600" dirty="0" err="1"/>
              <a:t>Hippias</a:t>
            </a:r>
            <a:r>
              <a:rPr lang="cs-CZ" sz="2600" dirty="0"/>
              <a:t> vyhnán z města Athény</a:t>
            </a:r>
          </a:p>
          <a:p>
            <a:r>
              <a:rPr lang="cs-CZ" sz="2600" dirty="0"/>
              <a:t>Přejata slova z řečtiny:</a:t>
            </a:r>
          </a:p>
          <a:p>
            <a:pPr lvl="1"/>
            <a:r>
              <a:rPr lang="cs-CZ" dirty="0"/>
              <a:t>panorama, paragraf,  fáze, </a:t>
            </a:r>
            <a:br>
              <a:rPr lang="cs-CZ" dirty="0"/>
            </a:br>
            <a:r>
              <a:rPr lang="cs-CZ" dirty="0"/>
              <a:t>fanatický, filantropie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2050" name="Picture 2" descr="Výsledek obrázku pro antické řec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40" y="1988840"/>
            <a:ext cx="3810000" cy="254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10578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Minojská a Mykénská kultura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57200" y="3365302"/>
            <a:ext cx="4040188" cy="639762"/>
          </a:xfrm>
        </p:spPr>
        <p:txBody>
          <a:bodyPr/>
          <a:lstStyle/>
          <a:p>
            <a:r>
              <a:rPr lang="cs-CZ" dirty="0"/>
              <a:t>Minojská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57200" y="4005064"/>
            <a:ext cx="3682752" cy="3417244"/>
          </a:xfrm>
        </p:spPr>
        <p:txBody>
          <a:bodyPr/>
          <a:lstStyle/>
          <a:p>
            <a:r>
              <a:rPr lang="cs-CZ" dirty="0"/>
              <a:t>Neválečný charakter</a:t>
            </a:r>
          </a:p>
          <a:p>
            <a:r>
              <a:rPr lang="cs-CZ" dirty="0"/>
              <a:t>Výborná pozice proti nepřátelům</a:t>
            </a:r>
          </a:p>
          <a:p>
            <a:r>
              <a:rPr lang="cs-CZ" dirty="0"/>
              <a:t>Bez válečnictví a výrazných sociálních konfliktů</a:t>
            </a:r>
          </a:p>
          <a:p>
            <a:r>
              <a:rPr lang="cs-CZ" dirty="0"/>
              <a:t> DOPAD = chybějí válečné scény, obrazy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33585" y="3365302"/>
            <a:ext cx="3959423" cy="639762"/>
          </a:xfrm>
        </p:spPr>
        <p:txBody>
          <a:bodyPr/>
          <a:lstStyle/>
          <a:p>
            <a:r>
              <a:rPr lang="cs-CZ" dirty="0"/>
              <a:t>Mykénská kultura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4005064"/>
            <a:ext cx="3959423" cy="3417243"/>
          </a:xfrm>
        </p:spPr>
        <p:txBody>
          <a:bodyPr/>
          <a:lstStyle/>
          <a:p>
            <a:r>
              <a:rPr lang="cs-CZ" dirty="0"/>
              <a:t>Výrazně vojenský ráz</a:t>
            </a:r>
          </a:p>
          <a:p>
            <a:r>
              <a:rPr lang="cs-CZ" dirty="0"/>
              <a:t>Důkazy na památkách: bojovníci, lov</a:t>
            </a:r>
          </a:p>
          <a:p>
            <a:r>
              <a:rPr lang="cs-CZ" dirty="0"/>
              <a:t>Vozatajství = velká tradice</a:t>
            </a:r>
          </a:p>
          <a:p>
            <a:r>
              <a:rPr lang="cs-CZ" dirty="0"/>
              <a:t>Kolem 1 200 př. n. l. byla zničena „mořskými národy“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15752" y="1330693"/>
            <a:ext cx="836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Začaly se rozvíjet už ve 3. tisíciletí př. n. l. Kolem roku 1470 př. n. l. zničena minojská kulturu.  </a:t>
            </a:r>
            <a:r>
              <a:rPr lang="cs-CZ" sz="3200" dirty="0"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 </a:t>
            </a:r>
            <a:r>
              <a:rPr lang="cs-CZ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Proč? To je velkou otázkou…</a:t>
            </a:r>
          </a:p>
        </p:txBody>
      </p:sp>
    </p:spTree>
    <p:extLst>
      <p:ext uri="{BB962C8B-B14F-4D97-AF65-F5344CB8AC3E}">
        <p14:creationId xmlns:p14="http://schemas.microsoft.com/office/powerpoint/2010/main" val="3801350747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Minojská kultura</a:t>
            </a:r>
          </a:p>
        </p:txBody>
      </p:sp>
      <p:pic>
        <p:nvPicPr>
          <p:cNvPr id="3074" name="Picture 2" descr="Výsledek obrázku pro labyrint minotau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1414"/>
            <a:ext cx="3744416" cy="5341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57200" y="1628800"/>
            <a:ext cx="4690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Kultura byla objevena až na počátku 20. století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Při vykopávkách paláce v </a:t>
            </a:r>
            <a:r>
              <a:rPr lang="cs-CZ" sz="24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Knóssu</a:t>
            </a:r>
            <a:endParaRPr lang="cs-CZ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Druhý název tedy je „Krétská“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Rozmach 2. tisíciletí př. n. l.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Byla jemná, smyslová a kultivovaná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cs-CZ" dirty="0"/>
          </a:p>
        </p:txBody>
      </p:sp>
      <p:pic>
        <p:nvPicPr>
          <p:cNvPr id="3076" name="Picture 4" descr="Výsledek obrázku pro jednoduché bludišt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9040"/>
            <a:ext cx="4176464" cy="2943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72760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Mykénská kultura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Homérské zpěvy</a:t>
            </a:r>
          </a:p>
          <a:p>
            <a:pPr lvl="1"/>
            <a:r>
              <a:rPr lang="cs-CZ" dirty="0"/>
              <a:t>Ilias a Odysea</a:t>
            </a:r>
          </a:p>
          <a:p>
            <a:r>
              <a:rPr lang="cs-CZ" dirty="0"/>
              <a:t>Epos, lyrika, epika, drama</a:t>
            </a:r>
          </a:p>
          <a:p>
            <a:r>
              <a:rPr lang="cs-CZ" dirty="0"/>
              <a:t>Sportovní reportáž</a:t>
            </a:r>
          </a:p>
          <a:p>
            <a:pPr lvl="1"/>
            <a:r>
              <a:rPr lang="cs-CZ" dirty="0"/>
              <a:t>Sporty: koňská spřežení, box, zápas, </a:t>
            </a:r>
            <a:br>
              <a:rPr lang="cs-CZ" dirty="0"/>
            </a:br>
            <a:r>
              <a:rPr lang="cs-CZ" dirty="0"/>
              <a:t>běh, hod diskem, hod oštěpem</a:t>
            </a:r>
          </a:p>
          <a:p>
            <a:r>
              <a:rPr lang="cs-CZ" dirty="0"/>
              <a:t>Myšlenka Fair – Play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Výsledek obráz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22983"/>
            <a:ext cx="1797483" cy="2733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Odysse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41" y="3696866"/>
            <a:ext cx="2056641" cy="316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90207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Výsledek obrázku pro antický bě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1" name="Picture 3" descr="C:\Users\Nikol\Desktop\stadion1896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764704"/>
            <a:ext cx="3061574" cy="226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nd05.jxs.cz/577/743/fbd7b7df9c_82126545_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8510" y="1648562"/>
            <a:ext cx="2736304" cy="226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nd05.jxs.cz/034/095/ae654e63c2_82126540_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776673"/>
            <a:ext cx="2646332" cy="225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http://nd05.jxs.cz/151/205/782cdbfc45_82126535_o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9633" y="3951065"/>
            <a:ext cx="2448272" cy="270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Nikol\Desktop\tumblr_ly01qd49uy1qbo39mo1_12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778" y="3867341"/>
            <a:ext cx="2317557" cy="283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Antická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Začala se rozvíjet zhruba od 8. století</a:t>
            </a:r>
          </a:p>
          <a:p>
            <a:r>
              <a:rPr lang="cs-CZ" dirty="0"/>
              <a:t>Pro svobodné občany byl získán volný čas</a:t>
            </a:r>
          </a:p>
          <a:p>
            <a:pPr lvl="1"/>
            <a:r>
              <a:rPr lang="cs-CZ" i="1" dirty="0"/>
              <a:t>(</a:t>
            </a:r>
            <a:r>
              <a:rPr lang="cs-CZ" i="1" dirty="0" err="1"/>
              <a:t>Scholé</a:t>
            </a:r>
            <a:r>
              <a:rPr lang="cs-CZ" i="1" dirty="0"/>
              <a:t> </a:t>
            </a:r>
            <a:r>
              <a:rPr lang="cs-CZ" dirty="0"/>
              <a:t>z lat. „škola, školní“, z </a:t>
            </a:r>
            <a:r>
              <a:rPr lang="cs-CZ" dirty="0" err="1"/>
              <a:t>řečt</a:t>
            </a:r>
            <a:r>
              <a:rPr lang="cs-CZ" dirty="0"/>
              <a:t>. „volný čas“</a:t>
            </a:r>
            <a:r>
              <a:rPr lang="cs-CZ" i="1" dirty="0"/>
              <a:t>)</a:t>
            </a:r>
          </a:p>
          <a:p>
            <a:r>
              <a:rPr lang="cs-CZ" dirty="0"/>
              <a:t> Existence výchovného systému</a:t>
            </a:r>
          </a:p>
          <a:p>
            <a:pPr lvl="1"/>
            <a:r>
              <a:rPr lang="cs-CZ" dirty="0"/>
              <a:t>Systém Spartský</a:t>
            </a:r>
          </a:p>
          <a:p>
            <a:pPr lvl="1"/>
            <a:r>
              <a:rPr lang="cs-CZ" dirty="0"/>
              <a:t>Systém Aténský (Athénský)</a:t>
            </a:r>
          </a:p>
        </p:txBody>
      </p:sp>
    </p:spTree>
    <p:extLst>
      <p:ext uri="{BB962C8B-B14F-4D97-AF65-F5344CB8AC3E}">
        <p14:creationId xmlns:p14="http://schemas.microsoft.com/office/powerpoint/2010/main" val="110649207"/>
      </p:ext>
    </p:extLst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Výchovné systémy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57200" y="1437850"/>
            <a:ext cx="4040188" cy="639762"/>
          </a:xfrm>
        </p:spPr>
        <p:txBody>
          <a:bodyPr/>
          <a:lstStyle/>
          <a:p>
            <a:r>
              <a:rPr lang="cs-CZ" dirty="0"/>
              <a:t>Spartský systém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57200" y="2103223"/>
            <a:ext cx="4040188" cy="395128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Ekonomika, politika</a:t>
            </a:r>
          </a:p>
          <a:p>
            <a:r>
              <a:rPr lang="cs-CZ" dirty="0"/>
              <a:t>Zemědělský stát</a:t>
            </a:r>
          </a:p>
          <a:p>
            <a:r>
              <a:rPr lang="cs-CZ" dirty="0"/>
              <a:t>Závislost na </a:t>
            </a:r>
            <a:r>
              <a:rPr lang="cs-CZ" dirty="0" err="1"/>
              <a:t>heliótech</a:t>
            </a:r>
            <a:endParaRPr lang="cs-CZ" dirty="0"/>
          </a:p>
          <a:p>
            <a:r>
              <a:rPr lang="cs-CZ" dirty="0"/>
              <a:t>Tvrdost, nekompromisnost a bezohlednost bojovníků</a:t>
            </a:r>
          </a:p>
          <a:p>
            <a:r>
              <a:rPr lang="cs-CZ" dirty="0"/>
              <a:t>Těžiště výchovy</a:t>
            </a:r>
          </a:p>
          <a:p>
            <a:pPr lvl="1"/>
            <a:r>
              <a:rPr lang="cs-CZ" dirty="0"/>
              <a:t>Vojenský výcvik, otužování, hudba, zpěv, tanec</a:t>
            </a:r>
          </a:p>
          <a:p>
            <a:r>
              <a:rPr lang="cs-CZ" dirty="0"/>
              <a:t>„Život ve Spartě se podobal životu v kasárnách…“</a:t>
            </a:r>
          </a:p>
          <a:p>
            <a:r>
              <a:rPr lang="cs-CZ" dirty="0"/>
              <a:t>Chlapci a dívky od 7 do 18 let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34235" y="1437850"/>
            <a:ext cx="4041775" cy="639762"/>
          </a:xfrm>
        </p:spPr>
        <p:txBody>
          <a:bodyPr/>
          <a:lstStyle/>
          <a:p>
            <a:r>
              <a:rPr lang="cs-CZ" dirty="0"/>
              <a:t>Aténský systém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>
          <a:xfrm>
            <a:off x="4580056" y="2077612"/>
            <a:ext cx="4041775" cy="3951288"/>
          </a:xfrm>
        </p:spPr>
        <p:txBody>
          <a:bodyPr>
            <a:normAutofit/>
          </a:bodyPr>
          <a:lstStyle/>
          <a:p>
            <a:r>
              <a:rPr lang="cs-CZ" sz="2200" dirty="0"/>
              <a:t>Ekonomika, politika</a:t>
            </a:r>
          </a:p>
          <a:p>
            <a:r>
              <a:rPr lang="cs-CZ" sz="2200" dirty="0"/>
              <a:t>Řecký ideál</a:t>
            </a:r>
          </a:p>
          <a:p>
            <a:r>
              <a:rPr lang="cs-CZ" sz="2200" dirty="0"/>
              <a:t>Všestranná a harmonická výchova</a:t>
            </a:r>
          </a:p>
          <a:p>
            <a:r>
              <a:rPr lang="cs-CZ" sz="2200" dirty="0" err="1"/>
              <a:t>Kalokaghatia</a:t>
            </a:r>
            <a:endParaRPr lang="cs-CZ" sz="2200" dirty="0"/>
          </a:p>
          <a:p>
            <a:r>
              <a:rPr lang="cs-CZ" sz="2200" dirty="0"/>
              <a:t>Součástí výchovy byly 3 složky:</a:t>
            </a:r>
          </a:p>
          <a:p>
            <a:pPr lvl="1"/>
            <a:r>
              <a:rPr lang="cs-CZ" sz="2200" dirty="0"/>
              <a:t>Gymnastika, muzika, výuka čtení a psaní</a:t>
            </a:r>
          </a:p>
          <a:p>
            <a:r>
              <a:rPr lang="cs-CZ" sz="2200" dirty="0"/>
              <a:t>Dívky byly vyloučeny z výchovy</a:t>
            </a:r>
          </a:p>
          <a:p>
            <a:r>
              <a:rPr lang="cs-CZ" sz="2200" dirty="0"/>
              <a:t>Vrcholné zařízení = Gymnázium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383782"/>
      </p:ext>
    </p:extLst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Aténský a Spartský systém</a:t>
            </a:r>
          </a:p>
        </p:txBody>
      </p:sp>
      <p:pic>
        <p:nvPicPr>
          <p:cNvPr id="2050" name="Picture 2" descr="Výsledek obrázku pro sparta a athé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" y="1646219"/>
            <a:ext cx="4247828" cy="2389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sparta a athé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r="21090" b="19445"/>
          <a:stretch/>
        </p:blipFill>
        <p:spPr bwMode="auto">
          <a:xfrm>
            <a:off x="30940" y="4264203"/>
            <a:ext cx="3421863" cy="2593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-XoX-xTUhdw/VjpQbb-AYzI/AAAAAAAACQo/g-BzKerN13w/s1600/elitni-jednotky-staroveku-sparta-main-f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03" y="4797152"/>
            <a:ext cx="5570692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2920" t="32281" r="28969" b="23422"/>
          <a:stretch/>
        </p:blipFill>
        <p:spPr>
          <a:xfrm>
            <a:off x="4276696" y="1417638"/>
            <a:ext cx="4759799" cy="323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516214"/>
      </p:ext>
    </p:extLst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Řecká Alfabeta</a:t>
            </a:r>
          </a:p>
        </p:txBody>
      </p:sp>
      <p:pic>
        <p:nvPicPr>
          <p:cNvPr id="7170" name="Picture 2" descr="Výsledek obrázku pro alfabe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93" y="2060848"/>
            <a:ext cx="4698107" cy="33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1520" y="1599183"/>
            <a:ext cx="33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Zkusíme si napsat: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cs-CZ" sz="32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Thériso</a:t>
            </a:r>
            <a:endParaRPr lang="cs-CZ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cs-CZ" sz="32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Spartohori</a:t>
            </a:r>
            <a:endParaRPr lang="cs-CZ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8486261"/>
      </p:ext>
    </p:extLst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Sochařství</a:t>
            </a:r>
          </a:p>
          <a:p>
            <a:pPr lvl="1"/>
            <a:r>
              <a:rPr lang="cs-CZ" dirty="0"/>
              <a:t>Polidštěné umění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21650" b="10671"/>
          <a:stretch/>
        </p:blipFill>
        <p:spPr>
          <a:xfrm>
            <a:off x="5891589" y="2994090"/>
            <a:ext cx="3229527" cy="392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6594" y="3452464"/>
            <a:ext cx="3972751" cy="297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1758" y="3485907"/>
            <a:ext cx="3934531" cy="295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3569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Starověké civilizace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Staroorientální </a:t>
            </a:r>
          </a:p>
          <a:p>
            <a:pPr marL="914400" lvl="1" indent="-514350"/>
            <a:r>
              <a:rPr lang="cs-CZ" dirty="0"/>
              <a:t>Egypt</a:t>
            </a:r>
          </a:p>
          <a:p>
            <a:pPr marL="914400" lvl="1" indent="-514350"/>
            <a:r>
              <a:rPr lang="cs-CZ" dirty="0"/>
              <a:t>Mezopotámie</a:t>
            </a:r>
          </a:p>
          <a:p>
            <a:pPr marL="914400" lvl="1" indent="-514350"/>
            <a:r>
              <a:rPr lang="cs-CZ" dirty="0"/>
              <a:t>Indie</a:t>
            </a:r>
          </a:p>
          <a:p>
            <a:pPr marL="914400" lvl="1" indent="-514350"/>
            <a:r>
              <a:rPr lang="cs-CZ" dirty="0"/>
              <a:t>Čína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Antické</a:t>
            </a:r>
          </a:p>
          <a:p>
            <a:pPr marL="914400" lvl="1" indent="-514350"/>
            <a:r>
              <a:rPr lang="cs-CZ" dirty="0"/>
              <a:t>Řecko</a:t>
            </a:r>
          </a:p>
          <a:p>
            <a:pPr marL="914400" lvl="1" indent="-514350"/>
            <a:r>
              <a:rPr lang="cs-CZ" dirty="0"/>
              <a:t>Řím</a:t>
            </a:r>
          </a:p>
        </p:txBody>
      </p:sp>
      <p:pic>
        <p:nvPicPr>
          <p:cNvPr id="2050" name="Picture 2" descr="Výsledek obrázku pro lidská civiliz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45" y="1508918"/>
            <a:ext cx="3652855" cy="470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cs-CZ" dirty="0"/>
              <a:t>Architektura</a:t>
            </a:r>
          </a:p>
          <a:p>
            <a:pPr lvl="1"/>
            <a:r>
              <a:rPr lang="cs-CZ" dirty="0"/>
              <a:t>Obdélníkový půdorys, sloupy na obvodu, sedlá střecha</a:t>
            </a:r>
          </a:p>
          <a:p>
            <a:pPr lvl="1"/>
            <a:r>
              <a:rPr lang="cs-CZ" dirty="0"/>
              <a:t> řády sloupů: dórský, iónský, korintský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2905020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3200" r="11413" b="33201"/>
          <a:stretch/>
        </p:blipFill>
        <p:spPr>
          <a:xfrm>
            <a:off x="3362220" y="2824372"/>
            <a:ext cx="5546012" cy="182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25850" r="11413" b="12200"/>
          <a:stretch/>
        </p:blipFill>
        <p:spPr>
          <a:xfrm>
            <a:off x="3362220" y="4665935"/>
            <a:ext cx="5545619" cy="219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81192"/>
      </p:ext>
    </p:extLst>
  </p:cSld>
  <p:clrMapOvr>
    <a:masterClrMapping/>
  </p:clrMapOvr>
  <p:transition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</a:t>
            </a:r>
          </a:p>
        </p:txBody>
      </p:sp>
      <p:pic>
        <p:nvPicPr>
          <p:cNvPr id="4098" name="Picture 2" descr="Výsledek obrázku pro parthen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1" r="749" b="46815"/>
          <a:stretch/>
        </p:blipFill>
        <p:spPr bwMode="auto">
          <a:xfrm>
            <a:off x="238547" y="1417638"/>
            <a:ext cx="3819053" cy="2515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4211960" y="2492896"/>
            <a:ext cx="36004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0" name="Picture 4" descr="Výsledek obrázku pro artemidin chrám v efes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7951" r="5793" b="47846"/>
          <a:stretch/>
        </p:blipFill>
        <p:spPr bwMode="auto">
          <a:xfrm>
            <a:off x="4716016" y="1412994"/>
            <a:ext cx="4047744" cy="2520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 doprava 6"/>
          <p:cNvSpPr/>
          <p:nvPr/>
        </p:nvSpPr>
        <p:spPr>
          <a:xfrm rot="7286319">
            <a:off x="5802168" y="4103285"/>
            <a:ext cx="360040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2" name="Picture 6" descr="Výsledek obrázku pro olympe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-525" r="3409" b="67705"/>
          <a:stretch/>
        </p:blipFill>
        <p:spPr bwMode="auto">
          <a:xfrm>
            <a:off x="2058552" y="4489538"/>
            <a:ext cx="5026895" cy="2107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150740"/>
      </p:ext>
    </p:extLst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Malířství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Fresková tvorba</a:t>
            </a:r>
          </a:p>
          <a:p>
            <a:r>
              <a:rPr lang="cs-CZ" dirty="0"/>
              <a:t>Malby na keramice</a:t>
            </a:r>
          </a:p>
        </p:txBody>
      </p:sp>
      <p:pic>
        <p:nvPicPr>
          <p:cNvPr id="5122" name="Picture 2" descr="Výsledek obrázku pro řecká keram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2664296" cy="3773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červenofigurový sty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65" y="2917071"/>
            <a:ext cx="2610735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87876"/>
      </p:ext>
    </p:extLst>
  </p:cSld>
  <p:clrMapOvr>
    <a:masterClrMapping/>
  </p:clrMapOvr>
  <p:transition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143000"/>
          </a:xfrm>
        </p:spPr>
        <p:txBody>
          <a:bodyPr>
            <a:normAutofit/>
          </a:bodyPr>
          <a:lstStyle/>
          <a:p>
            <a:r>
              <a:rPr lang="cs-CZ" dirty="0"/>
              <a:t>Olympijské hry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428736"/>
            <a:ext cx="8186766" cy="292895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OH se poprvé konali na Olympii 776. př. n. l. </a:t>
            </a:r>
          </a:p>
          <a:p>
            <a:pPr lvl="1"/>
            <a:r>
              <a:rPr lang="cs-CZ" dirty="0"/>
              <a:t>na počest boha Dia, počest mrtvých hrdinů (</a:t>
            </a:r>
            <a:r>
              <a:rPr lang="cs-CZ" dirty="0" err="1"/>
              <a:t>Pelopa</a:t>
            </a:r>
            <a:r>
              <a:rPr lang="cs-CZ" dirty="0"/>
              <a:t>), počet bohů plodnosti, zkoušky dospělosti</a:t>
            </a:r>
          </a:p>
          <a:p>
            <a:r>
              <a:rPr lang="cs-CZ" dirty="0"/>
              <a:t>1. posvátný mír v době olympijských her – smlouva byla zapsána na disk, která se uložen v chrámu bohyně Héry</a:t>
            </a:r>
          </a:p>
          <a:p>
            <a:r>
              <a:rPr lang="cs-CZ" dirty="0"/>
              <a:t>Za zakladatele OH je považován Zeus nebo jeho syn </a:t>
            </a:r>
            <a:r>
              <a:rPr lang="cs-CZ" dirty="0" err="1"/>
              <a:t>Héraklés</a:t>
            </a:r>
            <a:r>
              <a:rPr lang="cs-CZ" dirty="0"/>
              <a:t> a uctění </a:t>
            </a:r>
            <a:r>
              <a:rPr lang="cs-CZ" dirty="0" err="1"/>
              <a:t>Pelops</a:t>
            </a:r>
            <a:r>
              <a:rPr lang="cs-CZ" dirty="0"/>
              <a:t> – podle básníka </a:t>
            </a:r>
            <a:r>
              <a:rPr lang="cs-CZ" dirty="0" err="1"/>
              <a:t>Pindara</a:t>
            </a:r>
            <a:endParaRPr lang="cs-CZ" dirty="0"/>
          </a:p>
          <a:p>
            <a:r>
              <a:rPr lang="cs-CZ" dirty="0"/>
              <a:t>Do 14tých olympijských her byly jednodenní záležitostí a soutěžilo se jen v běhu „</a:t>
            </a:r>
            <a:r>
              <a:rPr lang="cs-CZ" i="1" dirty="0"/>
              <a:t>na jeden stadion</a:t>
            </a:r>
            <a:r>
              <a:rPr lang="cs-CZ" dirty="0"/>
              <a:t>“ (dromos; 192,27 m)</a:t>
            </a:r>
          </a:p>
          <a:p>
            <a:pPr lvl="1"/>
            <a:r>
              <a:rPr lang="cs-CZ" dirty="0"/>
              <a:t>Vítězem se stal kuchař z </a:t>
            </a:r>
            <a:r>
              <a:rPr lang="cs-CZ" dirty="0" err="1"/>
              <a:t>Élidy</a:t>
            </a:r>
            <a:r>
              <a:rPr lang="cs-CZ" dirty="0"/>
              <a:t> jménem </a:t>
            </a:r>
            <a:r>
              <a:rPr lang="cs-CZ" dirty="0" err="1"/>
              <a:t>Koroibos</a:t>
            </a:r>
            <a:r>
              <a:rPr lang="cs-CZ" dirty="0"/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170" name="Picture 2" descr="http://www.dejepis.com/wp-content/uploads/2013/09/Olympia_mod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357694"/>
            <a:ext cx="57150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71480"/>
            <a:ext cx="8572528" cy="638591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b="1" dirty="0">
                <a:latin typeface="Bodoni MT Black" pitchFamily="18" charset="0"/>
              </a:rPr>
              <a:t>Disciplíny starověkých olympijských her</a:t>
            </a:r>
          </a:p>
          <a:p>
            <a:pPr>
              <a:buNone/>
            </a:pPr>
            <a:endParaRPr lang="cs-CZ" b="1" dirty="0">
              <a:latin typeface="Bodoni MT Black" pitchFamily="18" charset="0"/>
            </a:endParaRPr>
          </a:p>
          <a:p>
            <a:r>
              <a:rPr lang="cs-CZ" b="1" dirty="0"/>
              <a:t>724 př. n. l. = Běh na dva stadiony</a:t>
            </a:r>
          </a:p>
          <a:p>
            <a:r>
              <a:rPr lang="cs-CZ" b="1" dirty="0"/>
              <a:t>720 př. n. l. = vytrvalostní běh</a:t>
            </a:r>
          </a:p>
          <a:p>
            <a:r>
              <a:rPr lang="cs-CZ" b="1" dirty="0"/>
              <a:t>708 př. n. l. = </a:t>
            </a:r>
            <a:r>
              <a:rPr lang="cs-CZ" b="1" dirty="0" err="1"/>
              <a:t>Pentathlón</a:t>
            </a:r>
            <a:r>
              <a:rPr lang="cs-CZ" b="1" dirty="0"/>
              <a:t> </a:t>
            </a:r>
            <a:r>
              <a:rPr lang="cs-CZ" dirty="0"/>
              <a:t> </a:t>
            </a:r>
            <a:r>
              <a:rPr lang="cs-CZ" b="1" dirty="0"/>
              <a:t>-</a:t>
            </a:r>
            <a:r>
              <a:rPr lang="cs-CZ" dirty="0"/>
              <a:t> pětiboj (běh, skok do dálky, hod diskem, hod oštěpem, zápas/</a:t>
            </a:r>
            <a:r>
              <a:rPr lang="cs-CZ" dirty="0" err="1"/>
              <a:t>palé</a:t>
            </a:r>
            <a:r>
              <a:rPr lang="cs-CZ" dirty="0"/>
              <a:t>)</a:t>
            </a:r>
          </a:p>
          <a:p>
            <a:r>
              <a:rPr lang="cs-CZ" b="1" dirty="0"/>
              <a:t>688 př. n. l. = Box/ </a:t>
            </a:r>
            <a:r>
              <a:rPr lang="cs-CZ" b="1" dirty="0" err="1"/>
              <a:t>Pygmé</a:t>
            </a:r>
            <a:endParaRPr lang="cs-CZ" b="1" dirty="0"/>
          </a:p>
          <a:p>
            <a:r>
              <a:rPr lang="cs-CZ" b="1" dirty="0"/>
              <a:t>680 př. n. l. = Závody koňských čtyřspřežích</a:t>
            </a:r>
          </a:p>
          <a:p>
            <a:r>
              <a:rPr lang="cs-CZ" b="1" dirty="0"/>
              <a:t>648 př. n. l. = Pankration – </a:t>
            </a:r>
            <a:r>
              <a:rPr lang="cs-CZ" dirty="0"/>
              <a:t>box + zápas</a:t>
            </a:r>
          </a:p>
          <a:p>
            <a:r>
              <a:rPr lang="cs-CZ" b="1" dirty="0"/>
              <a:t>648 př. n. l. = závody na koních </a:t>
            </a:r>
          </a:p>
          <a:p>
            <a:r>
              <a:rPr lang="cs-CZ" b="1" dirty="0"/>
              <a:t>520 př. n. l. = běh ozbrojenců / </a:t>
            </a:r>
            <a:r>
              <a:rPr lang="cs-CZ" b="1" dirty="0" err="1"/>
              <a:t>Hoplités</a:t>
            </a:r>
            <a:endParaRPr lang="cs-CZ" b="1" dirty="0"/>
          </a:p>
          <a:p>
            <a:r>
              <a:rPr lang="cs-CZ" dirty="0"/>
              <a:t>Postupem času se vytvářeli různé disciplíny, které známe dnes: dvouspřežení, </a:t>
            </a:r>
            <a:br>
              <a:rPr lang="cs-CZ" dirty="0"/>
            </a:br>
            <a:r>
              <a:rPr lang="cs-CZ" dirty="0"/>
              <a:t>závody klisen, hřebců, vozatajství, </a:t>
            </a:r>
          </a:p>
          <a:p>
            <a:r>
              <a:rPr lang="cs-CZ" dirty="0"/>
              <a:t>V 7 st. př. n. l. = prodloužení her na 2 až 5 dní, staly se významnější událostí = pro všechny Řeky</a:t>
            </a:r>
            <a:endParaRPr lang="cs-CZ" b="1" dirty="0"/>
          </a:p>
          <a:p>
            <a:r>
              <a:rPr lang="cs-CZ" dirty="0"/>
              <a:t>Rok před začátkem OH oznamovali poslové přesný termín olympijských slavností a vyhlašovali</a:t>
            </a:r>
          </a:p>
          <a:p>
            <a:pPr>
              <a:buNone/>
            </a:pPr>
            <a:r>
              <a:rPr lang="cs-CZ" dirty="0"/>
              <a:t>	 „svatý mír“ (</a:t>
            </a:r>
            <a:r>
              <a:rPr lang="cs-CZ" dirty="0" err="1"/>
              <a:t>ekecheiría</a:t>
            </a:r>
            <a:r>
              <a:rPr lang="cs-CZ" dirty="0"/>
              <a:t>). = příprava pro sportovce</a:t>
            </a:r>
          </a:p>
          <a:p>
            <a:r>
              <a:rPr lang="cs-CZ" b="1" dirty="0"/>
              <a:t>Hry pro Ženy = </a:t>
            </a:r>
            <a:r>
              <a:rPr lang="cs-CZ" b="1" dirty="0" err="1"/>
              <a:t>Heráie</a:t>
            </a: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ikol\Desktop\286252-top_foto1-6r34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643314"/>
            <a:ext cx="6786610" cy="264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Nikol\Desktop\tumblr_ly01qd49uy1qbo39mo1_1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071546"/>
            <a:ext cx="1928826" cy="252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nd05.jxs.cz/151/205/782cdbfc45_82126535_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857232"/>
            <a:ext cx="252412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http://nd05.jxs.cz/962/170/f0070197cd_82126536_o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000108"/>
            <a:ext cx="264795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aspekty při OH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Korupce</a:t>
            </a:r>
          </a:p>
          <a:p>
            <a:r>
              <a:rPr lang="cs-CZ" dirty="0"/>
              <a:t>Sponzoring</a:t>
            </a:r>
          </a:p>
          <a:p>
            <a:r>
              <a:rPr lang="cs-CZ" dirty="0"/>
              <a:t>Mezinárodní OH</a:t>
            </a:r>
          </a:p>
        </p:txBody>
      </p:sp>
      <p:pic>
        <p:nvPicPr>
          <p:cNvPr id="8194" name="Picture 2" descr="Výsledek obrázku pro korup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47" y="1600200"/>
            <a:ext cx="3925453" cy="2211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ýsledek obrázku pro antické O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37" y="3356992"/>
            <a:ext cx="4864284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73761"/>
      </p:ext>
    </p:extLst>
  </p:cSld>
  <p:clrMapOvr>
    <a:masterClrMapping/>
  </p:clrMapOvr>
  <p:transition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972452" cy="1143000"/>
          </a:xfrm>
        </p:spPr>
        <p:txBody>
          <a:bodyPr>
            <a:normAutofit/>
          </a:bodyPr>
          <a:lstStyle/>
          <a:p>
            <a:pPr algn="l"/>
            <a:r>
              <a:rPr lang="cs-CZ" sz="2500" dirty="0"/>
              <a:t>Zánik starověkých olympijských her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43174" y="1357298"/>
            <a:ext cx="4071966" cy="507209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Rozšířením římského vlivu roku 146 př. n. l. došlo ke změně antických her a k úpadku.</a:t>
            </a:r>
          </a:p>
          <a:p>
            <a:pPr lvl="1"/>
            <a:r>
              <a:rPr lang="cs-CZ" dirty="0"/>
              <a:t>gladiátorské hry</a:t>
            </a:r>
          </a:p>
          <a:p>
            <a:r>
              <a:rPr lang="cs-CZ" dirty="0"/>
              <a:t>K úpadku přispěl císař Nero </a:t>
            </a:r>
            <a:br>
              <a:rPr lang="cs-CZ" dirty="0"/>
            </a:br>
            <a:r>
              <a:rPr lang="cs-CZ" dirty="0"/>
              <a:t>a náboženské poměry.</a:t>
            </a:r>
          </a:p>
          <a:p>
            <a:r>
              <a:rPr lang="cs-CZ" dirty="0"/>
              <a:t>V roce 395 n. l. byly OH císařem </a:t>
            </a:r>
            <a:r>
              <a:rPr lang="cs-CZ" dirty="0" err="1"/>
              <a:t>Theodosiusem</a:t>
            </a:r>
            <a:r>
              <a:rPr lang="cs-CZ" dirty="0"/>
              <a:t> zakázány.</a:t>
            </a:r>
          </a:p>
          <a:p>
            <a:r>
              <a:rPr lang="cs-CZ" dirty="0"/>
              <a:t>Celkem se konalo 293 olympijských her.</a:t>
            </a:r>
          </a:p>
          <a:p>
            <a:r>
              <a:rPr lang="cs-CZ" dirty="0"/>
              <a:t>Obnova 1894 </a:t>
            </a:r>
            <a:r>
              <a:rPr lang="cs-CZ" dirty="0" err="1"/>
              <a:t>Pierre</a:t>
            </a:r>
            <a:r>
              <a:rPr lang="cs-CZ" dirty="0"/>
              <a:t> de </a:t>
            </a:r>
            <a:r>
              <a:rPr lang="cs-CZ" dirty="0" err="1"/>
              <a:t>Coubertin</a:t>
            </a:r>
            <a:r>
              <a:rPr lang="cs-CZ" dirty="0"/>
              <a:t>.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122" name="Picture 2" descr="https://upload.wikimedia.org/wikipedia/commons/a/af/Nero_pushk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357298"/>
            <a:ext cx="192882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carmichaeldigitalprojects.org/hist447/files/original/2cc3a3ec563e593bb73d5f94438bbb4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228601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500" dirty="0"/>
              <a:t>Starověký Řím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86304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753 př. n. l. – 476. n. l. </a:t>
            </a:r>
          </a:p>
          <a:p>
            <a:r>
              <a:rPr lang="cs-CZ" dirty="0"/>
              <a:t>království </a:t>
            </a:r>
            <a:r>
              <a:rPr lang="cs-CZ" dirty="0">
                <a:sym typeface="Wingdings" pitchFamily="2" charset="2"/>
              </a:rPr>
              <a:t> republika  císařství</a:t>
            </a:r>
          </a:p>
          <a:p>
            <a:r>
              <a:rPr lang="cs-CZ" dirty="0"/>
              <a:t>Největší rozsah za císaře </a:t>
            </a:r>
            <a:r>
              <a:rPr lang="cs-CZ" dirty="0" err="1"/>
              <a:t>Traiana</a:t>
            </a:r>
            <a:r>
              <a:rPr lang="cs-CZ" dirty="0"/>
              <a:t>. </a:t>
            </a:r>
          </a:p>
          <a:p>
            <a:r>
              <a:rPr lang="cs-CZ" dirty="0"/>
              <a:t>latina, řečtina</a:t>
            </a:r>
          </a:p>
          <a:p>
            <a:pPr lvl="1"/>
            <a:r>
              <a:rPr lang="cs-CZ" dirty="0"/>
              <a:t> přejatá slova z latiny:</a:t>
            </a:r>
          </a:p>
          <a:p>
            <a:pPr lvl="1">
              <a:buNone/>
            </a:pPr>
            <a:r>
              <a:rPr lang="cs-CZ" dirty="0"/>
              <a:t>	</a:t>
            </a:r>
            <a:r>
              <a:rPr lang="cs-CZ" i="1" dirty="0"/>
              <a:t>advokát,</a:t>
            </a:r>
            <a:r>
              <a:rPr lang="cs-CZ" dirty="0"/>
              <a:t> </a:t>
            </a:r>
            <a:r>
              <a:rPr lang="cs-CZ" i="1" dirty="0"/>
              <a:t>aspekt,</a:t>
            </a:r>
            <a:r>
              <a:rPr lang="cs-CZ" dirty="0"/>
              <a:t> </a:t>
            </a:r>
            <a:r>
              <a:rPr lang="cs-CZ" i="1" dirty="0"/>
              <a:t>defekt</a:t>
            </a:r>
            <a:r>
              <a:rPr lang="cs-CZ" dirty="0"/>
              <a:t>, </a:t>
            </a:r>
            <a:r>
              <a:rPr lang="cs-CZ" i="1" dirty="0"/>
              <a:t>filosof</a:t>
            </a:r>
            <a:r>
              <a:rPr lang="cs-CZ" dirty="0"/>
              <a:t>, </a:t>
            </a:r>
            <a:br>
              <a:rPr lang="cs-CZ" dirty="0"/>
            </a:br>
            <a:r>
              <a:rPr lang="cs-CZ" i="1" dirty="0"/>
              <a:t>kongres, patron, respekt</a:t>
            </a:r>
            <a:r>
              <a:rPr lang="cs-CZ" dirty="0"/>
              <a:t>, </a:t>
            </a:r>
            <a:r>
              <a:rPr lang="cs-CZ" i="1" dirty="0"/>
              <a:t>imperativ, infinitiv, nominativ </a:t>
            </a:r>
            <a:endParaRPr lang="cs-CZ" dirty="0"/>
          </a:p>
          <a:p>
            <a:endParaRPr lang="cs-CZ" b="1" u="sng" dirty="0"/>
          </a:p>
          <a:p>
            <a:endParaRPr lang="cs-CZ" b="1" dirty="0"/>
          </a:p>
          <a:p>
            <a:pPr>
              <a:buNone/>
            </a:pPr>
            <a:endParaRPr lang="cs-CZ" b="1" dirty="0"/>
          </a:p>
        </p:txBody>
      </p:sp>
      <p:pic>
        <p:nvPicPr>
          <p:cNvPr id="4098" name="Picture 2" descr="https://upload.wikimedia.org/wikipedia/commons/thumb/b/b2/Traianus_Glyptothek_Munich_72.jpg/220px-Traianus_Glyptothek_Munich_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357298"/>
            <a:ext cx="300039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500" dirty="0"/>
              <a:t>Etruská</a:t>
            </a:r>
            <a:r>
              <a:rPr lang="cs-CZ" dirty="0"/>
              <a:t> </a:t>
            </a:r>
            <a:r>
              <a:rPr lang="cs-CZ" sz="2500" dirty="0"/>
              <a:t>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757874" cy="4829196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Neindoevropský</a:t>
            </a:r>
            <a:r>
              <a:rPr lang="cs-CZ" dirty="0"/>
              <a:t> původ v Etrurii</a:t>
            </a:r>
          </a:p>
          <a:p>
            <a:r>
              <a:rPr lang="cs-CZ" dirty="0"/>
              <a:t>řemeslníci, obchodníci, námořníci, vojáci, </a:t>
            </a:r>
            <a:br>
              <a:rPr lang="cs-CZ" dirty="0"/>
            </a:br>
            <a:r>
              <a:rPr lang="cs-CZ" dirty="0"/>
              <a:t>umělci, architekti</a:t>
            </a:r>
          </a:p>
          <a:p>
            <a:r>
              <a:rPr lang="cs-CZ" dirty="0"/>
              <a:t>Etruština nebyla doposud rozluštěna.</a:t>
            </a:r>
          </a:p>
          <a:p>
            <a:r>
              <a:rPr lang="cs-CZ" dirty="0"/>
              <a:t>Polyteismus</a:t>
            </a:r>
          </a:p>
          <a:p>
            <a:r>
              <a:rPr lang="cs-CZ" dirty="0"/>
              <a:t>Příchod Etrusků vedl ke vzniku Říma </a:t>
            </a:r>
            <a:br>
              <a:rPr lang="cs-CZ" dirty="0"/>
            </a:br>
            <a:r>
              <a:rPr lang="cs-CZ" dirty="0"/>
              <a:t>(„</a:t>
            </a:r>
            <a:r>
              <a:rPr lang="cs-CZ" dirty="0" err="1"/>
              <a:t>cloaca</a:t>
            </a:r>
            <a:r>
              <a:rPr lang="cs-CZ" dirty="0"/>
              <a:t> maxima“)</a:t>
            </a:r>
          </a:p>
          <a:p>
            <a:r>
              <a:rPr lang="cs-CZ" dirty="0"/>
              <a:t>kameny, cihly, klenba, oblouk</a:t>
            </a:r>
          </a:p>
          <a:p>
            <a:r>
              <a:rPr lang="cs-CZ" dirty="0"/>
              <a:t>vodovody, kanalizace</a:t>
            </a:r>
          </a:p>
          <a:p>
            <a:r>
              <a:rPr lang="cs-CZ" dirty="0"/>
              <a:t>zdobené budovy s freskami</a:t>
            </a:r>
          </a:p>
          <a:p>
            <a:r>
              <a:rPr lang="cs-CZ" dirty="0"/>
              <a:t>Předchůdci gladiátorských her. </a:t>
            </a:r>
          </a:p>
          <a:p>
            <a:r>
              <a:rPr lang="cs-CZ" dirty="0"/>
              <a:t>zubní náhrady</a:t>
            </a:r>
          </a:p>
          <a:p>
            <a:r>
              <a:rPr lang="cs-CZ" dirty="0"/>
              <a:t>městské státy</a:t>
            </a:r>
          </a:p>
          <a:p>
            <a:r>
              <a:rPr lang="cs-CZ" dirty="0"/>
              <a:t>Rozvinuli obchod s Řeky a Kelty.</a:t>
            </a:r>
          </a:p>
          <a:p>
            <a:endParaRPr lang="cs-CZ" dirty="0"/>
          </a:p>
        </p:txBody>
      </p:sp>
      <p:pic>
        <p:nvPicPr>
          <p:cNvPr id="3074" name="Picture 2" descr="http://fast10.vsb.cz/studijni-materialy/zsaa/pict/007etruskove/et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00174"/>
            <a:ext cx="4262414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0" dirty="0"/>
              <a:t>Staroorientální státy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600200"/>
            <a:ext cx="4686304" cy="490063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Vznikaly na východě, kde vychází Slunce.</a:t>
            </a:r>
          </a:p>
          <a:p>
            <a:r>
              <a:rPr lang="cs-CZ" dirty="0"/>
              <a:t>Příčinami vzniku byla potřeba řídit a organizovat obchod a obrana před nepřáteli.</a:t>
            </a:r>
          </a:p>
          <a:p>
            <a:r>
              <a:rPr lang="cs-CZ" dirty="0"/>
              <a:t>Funkce: hospodářsko-organizační, politická, vojenská, kulturní, řídící, kontrolní </a:t>
            </a:r>
          </a:p>
          <a:p>
            <a:r>
              <a:rPr lang="cs-CZ" dirty="0"/>
              <a:t>Panovník měl neomezenou moc, jeho postavení bylo posíleno božským původem.</a:t>
            </a:r>
          </a:p>
          <a:p>
            <a:r>
              <a:rPr lang="cs-CZ" dirty="0"/>
              <a:t>Zemědělství zdroj obživy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Otrokářské  státy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Teokratické státy</a:t>
            </a:r>
          </a:p>
          <a:p>
            <a:pPr lvl="1">
              <a:buNone/>
            </a:pPr>
            <a:endParaRPr lang="cs-CZ" dirty="0"/>
          </a:p>
        </p:txBody>
      </p:sp>
      <p:pic>
        <p:nvPicPr>
          <p:cNvPr id="41986" name="Picture 2" descr="http://www.rodon.cz/admin/upload/ModuleGalerie/39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71612"/>
            <a:ext cx="4000496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st10.vsb.cz/studijni-materialy/zsaa/pict/007etruskove/et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421484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cs-CZ" sz="2200" b="0" dirty="0"/>
            </a:br>
            <a:r>
              <a:rPr lang="cs-CZ" sz="2200" b="0" dirty="0"/>
              <a:t>„</a:t>
            </a:r>
            <a:r>
              <a:rPr lang="cs-CZ" sz="3000" dirty="0" err="1">
                <a:latin typeface="Arabic Typesetting" pitchFamily="66" charset="-78"/>
                <a:cs typeface="Arabic Typesetting" pitchFamily="66" charset="-78"/>
              </a:rPr>
              <a:t>Cloaca</a:t>
            </a:r>
            <a:r>
              <a:rPr lang="cs-CZ" sz="3000" dirty="0">
                <a:latin typeface="Arabic Typesetting" pitchFamily="66" charset="-78"/>
                <a:cs typeface="Arabic Typesetting" pitchFamily="66" charset="-78"/>
              </a:rPr>
              <a:t> maxima“ - </a:t>
            </a:r>
            <a:r>
              <a:rPr lang="cs-CZ" sz="3000" b="0" dirty="0">
                <a:latin typeface="Arabic Typesetting" pitchFamily="66" charset="-78"/>
                <a:cs typeface="Arabic Typesetting" pitchFamily="66" charset="-78"/>
              </a:rPr>
              <a:t>velký římský kanál, který ústí pod moderním mostem a ještě plní funkci – valená klenba</a:t>
            </a:r>
            <a:r>
              <a:rPr lang="cs-CZ" sz="3000" b="0" dirty="0"/>
              <a:t> </a:t>
            </a:r>
          </a:p>
        </p:txBody>
      </p:sp>
      <p:pic>
        <p:nvPicPr>
          <p:cNvPr id="1028" name="Picture 4" descr="http://fast10.vsb.cz/studijni-materialy/zsaa/pict/007etruskove/et00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6"/>
            <a:ext cx="364333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500" dirty="0"/>
              <a:t>Římská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r>
              <a:rPr lang="cs-CZ" b="1" dirty="0"/>
              <a:t>Architektura</a:t>
            </a:r>
            <a:r>
              <a:rPr lang="cs-CZ" dirty="0"/>
              <a:t> – cihla, beton, baziliky, lázně, </a:t>
            </a:r>
            <a:r>
              <a:rPr lang="cs-CZ" dirty="0" err="1"/>
              <a:t>amfiteatr</a:t>
            </a:r>
            <a:r>
              <a:rPr lang="cs-CZ" dirty="0"/>
              <a:t>, divadla, 		    císařské paláce, domy, silnice, akvadukty, kanály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52" name="Picture 4" descr="http://www.radynacestu.cz/img/w-900,h-750/2014-01-17/158762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4357686" cy="345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klarisa.cz/sites/default/files/foto/2014/07/skenovani004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571744"/>
            <a:ext cx="471487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Akvadukty</a:t>
            </a:r>
          </a:p>
        </p:txBody>
      </p:sp>
      <p:pic>
        <p:nvPicPr>
          <p:cNvPr id="1028" name="Picture 4" descr="http://www.images.atlasceska.cz/images/pamatky/velka/14722/v25248_atlasces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500438"/>
            <a:ext cx="4714908" cy="314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img.medias.rs/2/215/rome-aquedu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464347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media.novinky.cz/066/500661-top_foto1-s2085.jpg?14377392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5929314" cy="300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://foto.turistika.cz/foto/84952/71722/full_49826d_vesuvpompeje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00438"/>
            <a:ext cx="571504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/>
              <a:t>Město Pompeje</a:t>
            </a:r>
          </a:p>
        </p:txBody>
      </p:sp>
    </p:spTree>
  </p:cSld>
  <p:clrMapOvr>
    <a:masterClrMapping/>
  </p:clrMapOvr>
  <p:transition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romeonsegway.com/wp-content/plugins/widgetkit/cache/gallery/738/Pantheon-day-rome-on-segway-26234d1a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521494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://www.radynacestu.cz/img/w-900,h-750/2015-06-17/thinkstockphotos-1481259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357538"/>
            <a:ext cx="514350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Pantheon x </a:t>
            </a:r>
            <a:r>
              <a:rPr lang="cs-CZ" dirty="0" err="1"/>
              <a:t>Forum</a:t>
            </a:r>
            <a:r>
              <a:rPr lang="cs-CZ" dirty="0"/>
              <a:t> </a:t>
            </a:r>
            <a:r>
              <a:rPr lang="cs-CZ" dirty="0" err="1"/>
              <a:t>Romanum</a:t>
            </a:r>
            <a:endParaRPr lang="cs-CZ" dirty="0"/>
          </a:p>
        </p:txBody>
      </p:sp>
    </p:spTree>
  </p:cSld>
  <p:clrMapOvr>
    <a:masterClrMapping/>
  </p:clrMapOvr>
  <p:transition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 </a:t>
            </a:r>
            <a:r>
              <a:rPr lang="cs-CZ" dirty="0" err="1"/>
              <a:t>Rotonda</a:t>
            </a:r>
            <a:endParaRPr lang="cs-CZ" dirty="0"/>
          </a:p>
        </p:txBody>
      </p:sp>
      <p:pic>
        <p:nvPicPr>
          <p:cNvPr id="1026" name="Picture 2" descr="Výsledek obrázku pro la rotond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714488"/>
            <a:ext cx="650085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525963"/>
          </a:xfrm>
        </p:spPr>
        <p:txBody>
          <a:bodyPr/>
          <a:lstStyle/>
          <a:p>
            <a:r>
              <a:rPr lang="cs-CZ" b="1" dirty="0"/>
              <a:t>Malířství</a:t>
            </a:r>
            <a:r>
              <a:rPr lang="cs-CZ" dirty="0"/>
              <a:t> – mozaiky, fresky, deskové malby</a:t>
            </a:r>
          </a:p>
        </p:txBody>
      </p:sp>
      <p:pic>
        <p:nvPicPr>
          <p:cNvPr id="34818" name="Picture 2" descr="https://upload.wikimedia.org/wikipedia/commons/thumb/b/b0/R%C3%B6misch-%C3%84gyptischer_Meister_001.jpg/220px-R%C3%B6misch-%C3%84gyptischer_Meister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000240"/>
            <a:ext cx="230981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www.archeologienadosah.cz/sites/default/files/obrazky/8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221457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28605"/>
            <a:ext cx="8229600" cy="3714775"/>
          </a:xfrm>
        </p:spPr>
        <p:txBody>
          <a:bodyPr>
            <a:normAutofit/>
          </a:bodyPr>
          <a:lstStyle/>
          <a:p>
            <a:r>
              <a:rPr lang="cs-CZ" b="1" dirty="0"/>
              <a:t>Kultura ovlivněná křesťanstvím 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 1. nástěnné malby v katakombách </a:t>
            </a:r>
          </a:p>
          <a:p>
            <a:pPr lvl="1"/>
            <a:r>
              <a:rPr lang="cs-CZ" dirty="0"/>
              <a:t> </a:t>
            </a:r>
            <a:r>
              <a:rPr lang="cs-CZ" dirty="0" err="1"/>
              <a:t>babtisteria</a:t>
            </a:r>
            <a:r>
              <a:rPr lang="cs-CZ" dirty="0"/>
              <a:t> (</a:t>
            </a:r>
            <a:r>
              <a:rPr lang="cs-CZ" dirty="0" err="1"/>
              <a:t>křtelnice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 za císaře Konstantina I. první chrámy</a:t>
            </a:r>
          </a:p>
          <a:p>
            <a:pPr lvl="1"/>
            <a:r>
              <a:rPr lang="cs-CZ" dirty="0"/>
              <a:t> křesťanské baziliky </a:t>
            </a:r>
          </a:p>
          <a:p>
            <a:pPr lvl="1"/>
            <a:r>
              <a:rPr lang="cs-CZ" dirty="0"/>
              <a:t> v latině mše a bohoslužby</a:t>
            </a:r>
          </a:p>
        </p:txBody>
      </p:sp>
      <p:pic>
        <p:nvPicPr>
          <p:cNvPr id="37894" name="Picture 6" descr="https://upload.wikimedia.org/wikipedia/commons/thumb/7/76/Constantine_Chiaramonti_Inv1749.jpg/180px-Constantine_Chiaramonti_Inv17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428604"/>
            <a:ext cx="228601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upload.wikimedia.org/wikipedia/commons/thumb/8/84/Lateran_baptistery%2C_entrance.jpg/800px-Lateran_baptistery%2C_entra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429000"/>
            <a:ext cx="521497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chrám Fortuna x bazilika Sv. Jana</a:t>
            </a:r>
          </a:p>
        </p:txBody>
      </p:sp>
      <p:pic>
        <p:nvPicPr>
          <p:cNvPr id="1026" name="Picture 2" descr="Výsledek obrázku pro bazilika sv. jana v laterá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5181"/>
          <a:stretch/>
        </p:blipFill>
        <p:spPr bwMode="auto">
          <a:xfrm>
            <a:off x="4555334" y="3464594"/>
            <a:ext cx="4716016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destinacie.sk/data/photo/3000/22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485775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Rotunda sv. Jiří</a:t>
            </a:r>
          </a:p>
        </p:txBody>
      </p:sp>
      <p:pic>
        <p:nvPicPr>
          <p:cNvPr id="79874" name="Picture 2" descr="https://upload.wikimedia.org/wikipedia/commons/thumb/6/60/StGeorgeRotundaSofia.JPG/800px-StGeorgeRotundaSof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3" y="1714488"/>
            <a:ext cx="671517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Starověký</a:t>
            </a:r>
            <a:r>
              <a:rPr lang="en-US" dirty="0"/>
              <a:t> Egypt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čele</a:t>
            </a:r>
            <a:r>
              <a:rPr lang="en-US" dirty="0"/>
              <a:t> </a:t>
            </a:r>
            <a:r>
              <a:rPr lang="en-US" dirty="0" err="1"/>
              <a:t>Egypta</a:t>
            </a:r>
            <a:r>
              <a:rPr lang="en-US" dirty="0"/>
              <a:t> </a:t>
            </a:r>
            <a:r>
              <a:rPr lang="en-US" dirty="0" err="1"/>
              <a:t>stál</a:t>
            </a:r>
            <a:r>
              <a:rPr lang="en-US" dirty="0"/>
              <a:t> </a:t>
            </a:r>
            <a:r>
              <a:rPr lang="en-US" dirty="0" err="1"/>
              <a:t>vládce</a:t>
            </a:r>
            <a:r>
              <a:rPr lang="en-US" dirty="0"/>
              <a:t> – </a:t>
            </a:r>
            <a:r>
              <a:rPr lang="en-US" dirty="0" err="1"/>
              <a:t>Faraon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Egyp</a:t>
            </a:r>
            <a:r>
              <a:rPr lang="cs-CZ" dirty="0" err="1"/>
              <a:t>ťané</a:t>
            </a:r>
            <a:r>
              <a:rPr lang="cs-CZ" dirty="0"/>
              <a:t> se živili zemědělstvím</a:t>
            </a:r>
          </a:p>
          <a:p>
            <a:endParaRPr lang="cs-CZ" dirty="0"/>
          </a:p>
          <a:p>
            <a:r>
              <a:rPr lang="cs-CZ" dirty="0"/>
              <a:t>Důležitý byl kult posmrtného života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85838"/>
      </p:ext>
    </p:extLst>
  </p:cSld>
  <p:clrMapOvr>
    <a:masterClrMapping/>
  </p:clrMapOvr>
  <p:transition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28596" y="571481"/>
            <a:ext cx="8229600" cy="2428892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Literatura</a:t>
            </a:r>
          </a:p>
          <a:p>
            <a:pPr lvl="1"/>
            <a:r>
              <a:rPr lang="cs-CZ" b="1" dirty="0"/>
              <a:t> </a:t>
            </a:r>
            <a:r>
              <a:rPr lang="cs-CZ" dirty="0"/>
              <a:t>ovlivněná řeckou literaturou</a:t>
            </a:r>
          </a:p>
          <a:p>
            <a:pPr lvl="1"/>
            <a:r>
              <a:rPr lang="cs-CZ" dirty="0"/>
              <a:t> komedie, politické projevy</a:t>
            </a:r>
          </a:p>
          <a:p>
            <a:pPr lvl="1"/>
            <a:r>
              <a:rPr lang="cs-CZ" dirty="0"/>
              <a:t> faktografie</a:t>
            </a:r>
          </a:p>
          <a:p>
            <a:pPr lvl="1"/>
            <a:r>
              <a:rPr lang="cs-CZ" dirty="0"/>
              <a:t> vrchol v 1. st. př. l. </a:t>
            </a:r>
          </a:p>
          <a:p>
            <a:pPr lvl="1"/>
            <a:r>
              <a:rPr lang="cs-CZ" dirty="0"/>
              <a:t>epos Aeneis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39938" name="Picture 2" descr="https://media1.britannica.com/eb-media/58/181058-004-6467F2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2714644" cy="321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http://a2.files.biography.com/image/upload/c_fill,cs_srgb,dpr_1.0,g_face,h_300,q_80,w_300/MTE4MDAzNDEwNDQxMTExMDU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000372"/>
            <a:ext cx="285750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https://upload.wikimedia.org/wikipedia/commons/c/c1/Blumauer,_Virgils_Aeneis_travestiert,_vol._3_(Vienna_1788),_title_p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357430"/>
            <a:ext cx="235745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4525963"/>
          </a:xfrm>
        </p:spPr>
        <p:txBody>
          <a:bodyPr/>
          <a:lstStyle/>
          <a:p>
            <a:r>
              <a:rPr lang="cs-CZ" b="1" dirty="0"/>
              <a:t>Juliánský kalendář - </a:t>
            </a:r>
            <a:r>
              <a:rPr lang="cs-CZ" dirty="0"/>
              <a:t>v roce 46 př. n. l. zavedl Julius </a:t>
            </a:r>
            <a:r>
              <a:rPr lang="cs-CZ" dirty="0" err="1"/>
              <a:t>Caesar</a:t>
            </a:r>
            <a:endParaRPr lang="cs-CZ" b="1" dirty="0"/>
          </a:p>
          <a:p>
            <a:pPr>
              <a:buNone/>
            </a:pPr>
            <a:endParaRPr lang="cs-CZ" dirty="0"/>
          </a:p>
        </p:txBody>
      </p:sp>
      <p:pic>
        <p:nvPicPr>
          <p:cNvPr id="38918" name="Picture 6" descr="http://nd01.jxs.cz/997/610/28462179a0_89549519_o2.jpg"/>
          <p:cNvPicPr>
            <a:picLocks noChangeAspect="1" noChangeArrowheads="1"/>
          </p:cNvPicPr>
          <p:nvPr/>
        </p:nvPicPr>
        <p:blipFill>
          <a:blip r:embed="rId2"/>
          <a:srcRect r="23457"/>
          <a:stretch>
            <a:fillRect/>
          </a:stretch>
        </p:blipFill>
        <p:spPr bwMode="auto">
          <a:xfrm>
            <a:off x="214282" y="1428736"/>
            <a:ext cx="4643470" cy="5143536"/>
          </a:xfrm>
          <a:prstGeom prst="rect">
            <a:avLst/>
          </a:prstGeom>
          <a:noFill/>
        </p:spPr>
      </p:pic>
      <p:pic>
        <p:nvPicPr>
          <p:cNvPr id="38920" name="Picture 8" descr="https://upload.wikimedia.org/wikipedia/commons/thumb/3/3e/Month_-_Knuckles_(cs).svg/400px-Month_-_Knuckles_(cs)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857364"/>
            <a:ext cx="3810000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42"/>
            <a:ext cx="4071966" cy="57150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/>
              <a:t>Římské právo </a:t>
            </a:r>
          </a:p>
          <a:p>
            <a:r>
              <a:rPr lang="cs-CZ" dirty="0"/>
              <a:t>449 př. n. l. zákon dvanácti desek</a:t>
            </a:r>
          </a:p>
          <a:p>
            <a:r>
              <a:rPr lang="cs-CZ" dirty="0"/>
              <a:t>V podobě </a:t>
            </a:r>
            <a:r>
              <a:rPr lang="cs-CZ" dirty="0" err="1"/>
              <a:t>justiniánské</a:t>
            </a:r>
            <a:r>
              <a:rPr lang="cs-CZ" dirty="0"/>
              <a:t> kodifikace se římské právo stalo základem moderního evropského práva. </a:t>
            </a:r>
          </a:p>
          <a:p>
            <a:r>
              <a:rPr lang="cs-CZ" dirty="0"/>
              <a:t>V 18/19 st. vytlačeno až na právo kontinentální Evropy</a:t>
            </a:r>
          </a:p>
          <a:p>
            <a:r>
              <a:rPr lang="cs-CZ" dirty="0"/>
              <a:t>pramen práva</a:t>
            </a:r>
          </a:p>
          <a:p>
            <a:r>
              <a:rPr lang="cs-CZ" dirty="0"/>
              <a:t>Římané zavedli profesionální právníky. </a:t>
            </a:r>
          </a:p>
        </p:txBody>
      </p:sp>
      <p:pic>
        <p:nvPicPr>
          <p:cNvPr id="40962" name="Picture 2" descr="http://www.rukopisy-rkz.cz/rkz/danes/obrazky/rk-12-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5325" y="1785926"/>
            <a:ext cx="4638675" cy="36099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52527"/>
            <a:ext cx="8229600" cy="1110839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99134"/>
            <a:ext cx="8229600" cy="5342520"/>
          </a:xfrm>
        </p:spPr>
        <p:txBody>
          <a:bodyPr>
            <a:normAutofit fontScale="25000" lnSpcReduction="20000"/>
          </a:bodyPr>
          <a:lstStyle/>
          <a:p>
            <a:r>
              <a:rPr lang="cs-CZ" sz="5600" dirty="0"/>
              <a:t>Antické olympijské hry: </a:t>
            </a:r>
            <a:r>
              <a:rPr lang="cs-CZ" sz="5600" dirty="0" err="1"/>
              <a:t>Pentathlón</a:t>
            </a:r>
            <a:r>
              <a:rPr lang="cs-CZ" sz="5600" dirty="0"/>
              <a:t>. </a:t>
            </a:r>
            <a:r>
              <a:rPr lang="cs-CZ" sz="5600" dirty="0" err="1"/>
              <a:t>Felca</a:t>
            </a:r>
            <a:r>
              <a:rPr lang="cs-CZ" sz="5600" dirty="0"/>
              <a:t> blog [online]. 2011 [cit. 2016-11-03]. Dostupné z: </a:t>
            </a:r>
            <a:r>
              <a:rPr lang="cs-CZ" sz="5600" dirty="0">
                <a:hlinkClick r:id="rId2"/>
              </a:rPr>
              <a:t>http://felca.blog.cz/1112/pentathlon</a:t>
            </a:r>
            <a:endParaRPr lang="cs-CZ" sz="5600" dirty="0"/>
          </a:p>
          <a:p>
            <a:r>
              <a:rPr lang="cs-CZ" sz="5600" dirty="0"/>
              <a:t>Antické olympijské hry: Box (</a:t>
            </a:r>
            <a:r>
              <a:rPr lang="cs-CZ" sz="5600" dirty="0" err="1"/>
              <a:t>Pygmé</a:t>
            </a:r>
            <a:r>
              <a:rPr lang="cs-CZ" sz="5600" dirty="0"/>
              <a:t>). </a:t>
            </a:r>
            <a:r>
              <a:rPr lang="cs-CZ" sz="5600" dirty="0" err="1"/>
              <a:t>Felca</a:t>
            </a:r>
            <a:r>
              <a:rPr lang="cs-CZ" sz="5600" dirty="0"/>
              <a:t> blog [online]. 2011 [cit. 2016-11-03]. Dostupné z: </a:t>
            </a:r>
            <a:r>
              <a:rPr lang="cs-CZ" sz="5600" dirty="0">
                <a:hlinkClick r:id="rId3"/>
              </a:rPr>
              <a:t>http://felca.blog.cz/1112/box-pygme</a:t>
            </a:r>
            <a:endParaRPr lang="cs-CZ" sz="5600" dirty="0"/>
          </a:p>
          <a:p>
            <a:r>
              <a:rPr lang="cs-CZ" sz="5600" dirty="0"/>
              <a:t>Antické olympijské hry. Dějepis [online]. [cit. 2016-11-03]. Dostupné z: </a:t>
            </a:r>
            <a:r>
              <a:rPr lang="cs-CZ" sz="5600" dirty="0">
                <a:hlinkClick r:id="rId4"/>
              </a:rPr>
              <a:t>http://www.dejepis.com/anticke-olympijske-hry/</a:t>
            </a:r>
            <a:endParaRPr lang="cs-CZ" sz="5600" dirty="0"/>
          </a:p>
          <a:p>
            <a:r>
              <a:rPr lang="cs-CZ" sz="5600" i="1" dirty="0"/>
              <a:t>Antické olympijské hry</a:t>
            </a:r>
            <a:r>
              <a:rPr lang="cs-CZ" sz="5600" dirty="0"/>
              <a:t> [online]. [cit. 2016-11-06]. Dostupné z: http://slideplayer.cz/slide/3214114/</a:t>
            </a:r>
          </a:p>
          <a:p>
            <a:r>
              <a:rPr lang="cs-CZ" sz="5600" i="1" dirty="0"/>
              <a:t>Arara.cz: </a:t>
            </a:r>
            <a:r>
              <a:rPr lang="cs-CZ" sz="5600" i="1" dirty="0" err="1"/>
              <a:t>Ílias</a:t>
            </a:r>
            <a:r>
              <a:rPr lang="cs-CZ" sz="5600" i="1" dirty="0"/>
              <a:t> Homér (slovenský jazyk)</a:t>
            </a:r>
            <a:r>
              <a:rPr lang="cs-CZ" sz="5600" dirty="0"/>
              <a:t> [online]. [cit. 2016-11-06]. Dostupné z: </a:t>
            </a:r>
            <a:r>
              <a:rPr lang="cs-CZ" sz="5600" dirty="0">
                <a:hlinkClick r:id="rId5"/>
              </a:rPr>
              <a:t>http://www.arara.cz/product/94651</a:t>
            </a:r>
            <a:endParaRPr lang="cs-CZ" sz="5600" dirty="0"/>
          </a:p>
          <a:p>
            <a:r>
              <a:rPr lang="cs-CZ" sz="5600" dirty="0"/>
              <a:t>Architektura a stavitelství etruského stavitelství. FAST [online]. [cit. 2016-11-03]. Dostupné z: </a:t>
            </a:r>
            <a:r>
              <a:rPr lang="cs-CZ" sz="5600" dirty="0">
                <a:hlinkClick r:id="rId6"/>
              </a:rPr>
              <a:t>http://fast10.vsb.cz/studijni-materialy/zsaa/7.html</a:t>
            </a:r>
            <a:endParaRPr lang="cs-CZ" sz="5600" dirty="0"/>
          </a:p>
          <a:p>
            <a:r>
              <a:rPr lang="en-US" sz="5600" i="1" dirty="0"/>
              <a:t>Athens and Sparta</a:t>
            </a:r>
            <a:r>
              <a:rPr lang="en-US" sz="5600" dirty="0"/>
              <a:t> [online]. In: . [cit. 2016-11-06]. </a:t>
            </a:r>
            <a:r>
              <a:rPr lang="en-US" sz="5600" dirty="0" err="1"/>
              <a:t>Dostupné</a:t>
            </a:r>
            <a:r>
              <a:rPr lang="en-US" sz="5600" dirty="0"/>
              <a:t> z: </a:t>
            </a:r>
            <a:r>
              <a:rPr lang="en-US" sz="5600" dirty="0">
                <a:hlinkClick r:id="rId7"/>
              </a:rPr>
              <a:t>https://www.youtube.com/watch?v=euZh8KLB5eE</a:t>
            </a:r>
            <a:endParaRPr lang="cs-CZ" sz="5600" dirty="0"/>
          </a:p>
          <a:p>
            <a:r>
              <a:rPr lang="cs-CZ" sz="5600" dirty="0"/>
              <a:t>Egypt - Pyramidy v Gíze. Egypt v detailech [online]. [cit. 2016-11-04]. Dostupné z: </a:t>
            </a:r>
            <a:r>
              <a:rPr lang="cs-CZ" sz="5600" u="sng" dirty="0">
                <a:hlinkClick r:id="rId8"/>
              </a:rPr>
              <a:t>http://egypt.vdetailech.cz/cs/katalog-objektu/pamatky/pyramidy-v-gize#gallery</a:t>
            </a:r>
            <a:endParaRPr lang="cs-CZ" sz="5600" u="sng" dirty="0"/>
          </a:p>
          <a:p>
            <a:r>
              <a:rPr lang="cs-CZ" sz="5600" i="1" dirty="0" err="1"/>
              <a:t>Ekin</a:t>
            </a:r>
            <a:r>
              <a:rPr lang="cs-CZ" sz="5600" i="1" dirty="0"/>
              <a:t> </a:t>
            </a:r>
            <a:r>
              <a:rPr lang="cs-CZ" sz="5600" i="1" dirty="0" err="1"/>
              <a:t>Yazın</a:t>
            </a:r>
            <a:r>
              <a:rPr lang="cs-CZ" sz="5600" i="1" dirty="0"/>
              <a:t> </a:t>
            </a:r>
            <a:r>
              <a:rPr lang="cs-CZ" sz="5600" i="1" dirty="0" err="1"/>
              <a:t>Dostları</a:t>
            </a:r>
            <a:r>
              <a:rPr lang="cs-CZ" sz="5600" i="1" dirty="0"/>
              <a:t>: </a:t>
            </a:r>
            <a:r>
              <a:rPr lang="cs-CZ" sz="5600" i="1" dirty="0" err="1"/>
              <a:t>Kitap</a:t>
            </a:r>
            <a:r>
              <a:rPr lang="cs-CZ" sz="5600" i="1" dirty="0"/>
              <a:t> </a:t>
            </a:r>
            <a:r>
              <a:rPr lang="cs-CZ" sz="5600" i="1" dirty="0" err="1"/>
              <a:t>Okurlarının</a:t>
            </a:r>
            <a:r>
              <a:rPr lang="cs-CZ" sz="5600" i="1" dirty="0"/>
              <a:t> </a:t>
            </a:r>
            <a:r>
              <a:rPr lang="cs-CZ" sz="5600" i="1" dirty="0" err="1"/>
              <a:t>Buluşma</a:t>
            </a:r>
            <a:r>
              <a:rPr lang="cs-CZ" sz="5600" i="1" dirty="0"/>
              <a:t> </a:t>
            </a:r>
            <a:r>
              <a:rPr lang="cs-CZ" sz="5600" i="1" dirty="0" err="1"/>
              <a:t>Noktası</a:t>
            </a:r>
            <a:r>
              <a:rPr lang="cs-CZ" sz="5600" dirty="0"/>
              <a:t> [online]. 2014 [cit. 2016-11-06]. Dostupné z: https://ekinyazin.wordpress.com/2014/04/16/odysseia-homeros/</a:t>
            </a:r>
          </a:p>
          <a:p>
            <a:r>
              <a:rPr lang="cs-CZ" sz="5600" i="1" dirty="0" err="1"/>
              <a:t>Greece</a:t>
            </a:r>
            <a:r>
              <a:rPr lang="cs-CZ" sz="5600" i="1" dirty="0"/>
              <a:t> Tour: Zajímavosti o Řecku</a:t>
            </a:r>
            <a:r>
              <a:rPr lang="cs-CZ" sz="5600" dirty="0"/>
              <a:t> [online]. 2014 [cit. 2016-11-03]. Dostupné z: </a:t>
            </a:r>
            <a:r>
              <a:rPr lang="cs-CZ" sz="5600" dirty="0">
                <a:hlinkClick r:id="rId9"/>
              </a:rPr>
              <a:t>http://www.greece-tours.cz/zajimavosti-o-recku/z-rectiny-pochazi-51807-slov/</a:t>
            </a:r>
            <a:endParaRPr lang="cs-CZ" sz="5600" dirty="0"/>
          </a:p>
          <a:p>
            <a:r>
              <a:rPr lang="cs-CZ" sz="5600" i="1" dirty="0"/>
              <a:t>Homér 21: Antika a Bible: Literární dějiny pro studenty všech věků</a:t>
            </a:r>
            <a:r>
              <a:rPr lang="cs-CZ" sz="5600" dirty="0"/>
              <a:t> [online]. FHS UK, 2015 [cit. 2016-11-06]. Dostupné z: </a:t>
            </a:r>
            <a:r>
              <a:rPr lang="cs-CZ" sz="5600" dirty="0">
                <a:hlinkClick r:id="rId10"/>
              </a:rPr>
              <a:t>http://www.fhs.cuni.cz/homer21/homer.html#epochalnirecko</a:t>
            </a:r>
            <a:endParaRPr lang="cs-CZ" sz="5600" dirty="0"/>
          </a:p>
          <a:p>
            <a:r>
              <a:rPr lang="cs-CZ" sz="5600" dirty="0"/>
              <a:t>Hrobka faraona </a:t>
            </a:r>
            <a:r>
              <a:rPr lang="cs-CZ" sz="5600" dirty="0" err="1"/>
              <a:t>Thutmose</a:t>
            </a:r>
            <a:r>
              <a:rPr lang="cs-CZ" sz="5600" dirty="0"/>
              <a:t>. Starověký Egypt [online]. [cit. 2016-11-04]. Dostupné z: </a:t>
            </a:r>
            <a:r>
              <a:rPr lang="cs-CZ" sz="5600" u="sng" dirty="0">
                <a:hlinkClick r:id="rId11"/>
              </a:rPr>
              <a:t>http://www.starovekyegypt.net/udoli-kralu/hrobka-faraona-thutmose3-kv-34.php</a:t>
            </a:r>
            <a:endParaRPr lang="cs-CZ" sz="5600" u="sng" dirty="0"/>
          </a:p>
          <a:p>
            <a:pPr lvl="0"/>
            <a:r>
              <a:rPr lang="cs-CZ" sz="5600" dirty="0" err="1"/>
              <a:t>Ištařina</a:t>
            </a:r>
            <a:r>
              <a:rPr lang="cs-CZ" sz="5600" dirty="0"/>
              <a:t> brána. Divy světa [online]. [cit. 2016-11-04]. Dostupné z: </a:t>
            </a:r>
            <a:r>
              <a:rPr lang="cs-CZ" sz="5600" u="sng" dirty="0">
                <a:hlinkClick r:id="rId12"/>
              </a:rPr>
              <a:t>http://divysveta.wz.cz/soubory/istarina_brana,_babylon.htm</a:t>
            </a:r>
            <a:endParaRPr lang="cs-CZ" sz="5600" dirty="0"/>
          </a:p>
          <a:p>
            <a:pPr lvl="0"/>
            <a:r>
              <a:rPr lang="cs-CZ" sz="5600" dirty="0" err="1"/>
              <a:t>Ištařina</a:t>
            </a:r>
            <a:r>
              <a:rPr lang="cs-CZ" sz="5600" dirty="0"/>
              <a:t> brána. </a:t>
            </a:r>
            <a:r>
              <a:rPr lang="cs-CZ" sz="5600" dirty="0" err="1"/>
              <a:t>Khanova</a:t>
            </a:r>
            <a:r>
              <a:rPr lang="cs-CZ" sz="5600" dirty="0"/>
              <a:t> škola [online]. [cit. 2016-11-04]. Dostupné z: </a:t>
            </a:r>
            <a:r>
              <a:rPr lang="cs-CZ" sz="5600" u="sng" dirty="0">
                <a:hlinkClick r:id="rId13"/>
              </a:rPr>
              <a:t>https://khanovaskola.cz/video/13/104/1721-istarina-brana</a:t>
            </a:r>
            <a:endParaRPr lang="cs-CZ" sz="5600" u="sng" dirty="0"/>
          </a:p>
          <a:p>
            <a:pPr lvl="0"/>
            <a:r>
              <a:rPr lang="cs-CZ" sz="5600" i="1" dirty="0"/>
              <a:t>JAK ROZUMĚT KALOKAGATHII?</a:t>
            </a:r>
            <a:r>
              <a:rPr lang="cs-CZ" sz="5600" dirty="0"/>
              <a:t> [online]. Fakulta tělesné výchovy a sportu, Univerzita Karlova, Praha, Česká republika, 2010 [cit. 2016-11-06]. Dostupné z: http://www.telesnakultura.upol.cz/pdfs/tek/2012/01/06.pdf</a:t>
            </a:r>
          </a:p>
          <a:p>
            <a:r>
              <a:rPr lang="cs-CZ" sz="5600" dirty="0"/>
              <a:t>Juliánský kalendář. </a:t>
            </a:r>
            <a:r>
              <a:rPr lang="cs-CZ" sz="5600" dirty="0" err="1"/>
              <a:t>Kalendar.beda</a:t>
            </a:r>
            <a:r>
              <a:rPr lang="cs-CZ" sz="5600" dirty="0"/>
              <a:t> [online]. [cit. 2016-11-03]. Dostupné z: </a:t>
            </a:r>
            <a:r>
              <a:rPr lang="cs-CZ" sz="5600" dirty="0">
                <a:hlinkClick r:id="rId14"/>
              </a:rPr>
              <a:t>http://kalendar.beda.cz/juliansky-kalendar</a:t>
            </a:r>
            <a:endParaRPr lang="cs-CZ" sz="5600" dirty="0"/>
          </a:p>
          <a:p>
            <a:r>
              <a:rPr lang="cs-CZ" sz="5600" dirty="0"/>
              <a:t>KÖSSL, Jiří, Jan ŠTUMBAUER a Marek WAIC. </a:t>
            </a:r>
            <a:r>
              <a:rPr lang="cs-CZ" sz="5600" i="1" dirty="0"/>
              <a:t>Vybrané kapitoly z dějin tělesné kultury</a:t>
            </a:r>
            <a:r>
              <a:rPr lang="cs-CZ" sz="5600" dirty="0"/>
              <a:t>. 3. vyd. Praha: Karolinum, 2008. ISBN 978-80-246-1566-0.</a:t>
            </a:r>
          </a:p>
          <a:p>
            <a:r>
              <a:rPr lang="cs-CZ" sz="5600" dirty="0"/>
              <a:t>Kultura antického Říma. Dějepis [online]. [cit. 2016-11-03]. Dostupné z: </a:t>
            </a:r>
            <a:r>
              <a:rPr lang="cs-CZ" sz="5600" dirty="0">
                <a:hlinkClick r:id="rId15"/>
              </a:rPr>
              <a:t>http://www.dejepis.com/ucebnice/kultura-antickeho-rima/</a:t>
            </a:r>
            <a:endParaRPr lang="cs-CZ" sz="5600" dirty="0"/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927393"/>
      </p:ext>
    </p:extLst>
  </p:cSld>
  <p:clrMapOvr>
    <a:masterClrMapping/>
  </p:clrMapOvr>
  <p:transition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sz="5600" dirty="0"/>
              <a:t>Kultura staroorientálních států. </a:t>
            </a:r>
            <a:r>
              <a:rPr lang="cs-CZ" sz="5600" u="sng" dirty="0">
                <a:hlinkClick r:id="rId2"/>
              </a:rPr>
              <a:t>Dějepis.com</a:t>
            </a:r>
            <a:r>
              <a:rPr lang="cs-CZ" sz="5600" dirty="0"/>
              <a:t> [online]. [cit. 2016-11-04]. Dostupné z: </a:t>
            </a:r>
            <a:r>
              <a:rPr lang="cs-CZ" sz="5600" u="sng" dirty="0">
                <a:hlinkClick r:id="rId3"/>
              </a:rPr>
              <a:t>http://www.dejepis.com/ucebnice/kultura-staroorientalnich-statu/</a:t>
            </a:r>
            <a:endParaRPr lang="cs-CZ" sz="5600" u="sng" dirty="0"/>
          </a:p>
          <a:p>
            <a:r>
              <a:rPr lang="cs-CZ" sz="5600" dirty="0"/>
              <a:t>LEXOVÁ, Veronika. </a:t>
            </a:r>
            <a:r>
              <a:rPr lang="cs-CZ" sz="5600" i="1" dirty="0"/>
              <a:t>Fotografie z osobní sbírky: Vídeň</a:t>
            </a:r>
            <a:r>
              <a:rPr lang="cs-CZ" sz="5600" dirty="0"/>
              <a:t>. 2016.</a:t>
            </a:r>
          </a:p>
          <a:p>
            <a:r>
              <a:rPr lang="cs-CZ" sz="5600" dirty="0"/>
              <a:t>Lingua Latina. Latina [online]. [cit. 2016-11-03]. Dostupné z: </a:t>
            </a:r>
            <a:r>
              <a:rPr lang="cs-CZ" sz="5600" dirty="0">
                <a:hlinkClick r:id="rId4"/>
              </a:rPr>
              <a:t>http://psalvet.sweb.cz/</a:t>
            </a:r>
            <a:endParaRPr lang="cs-CZ" sz="5600" dirty="0"/>
          </a:p>
          <a:p>
            <a:r>
              <a:rPr lang="cs-CZ" sz="5600" i="1" dirty="0" err="1"/>
              <a:t>Lykeion</a:t>
            </a:r>
            <a:r>
              <a:rPr lang="cs-CZ" sz="5600" dirty="0"/>
              <a:t> [online]. [cit. 2016-11-06]. Dostupné z: </a:t>
            </a:r>
            <a:r>
              <a:rPr lang="cs-CZ" sz="5600" dirty="0">
                <a:hlinkClick r:id="rId5"/>
              </a:rPr>
              <a:t>http://www.wikiwand.com/no/Lykeion</a:t>
            </a:r>
            <a:endParaRPr lang="cs-CZ" sz="5600" dirty="0"/>
          </a:p>
          <a:p>
            <a:r>
              <a:rPr lang="cs-CZ" sz="5600" dirty="0"/>
              <a:t>Mastaba, příbytek pro život v záhrobí. </a:t>
            </a:r>
            <a:r>
              <a:rPr lang="cs-CZ" sz="5600" dirty="0" err="1"/>
              <a:t>Masch</a:t>
            </a:r>
            <a:r>
              <a:rPr lang="cs-CZ" sz="5600" dirty="0"/>
              <a:t> [online]. [cit. 2016-11-04]. Dostupné z: </a:t>
            </a:r>
            <a:r>
              <a:rPr lang="cs-CZ" sz="5600" u="sng" dirty="0">
                <a:hlinkClick r:id="rId6"/>
              </a:rPr>
              <a:t>http://masch.blog.cz/0611/mastaba-pribytek-pro-zivot-v-zahrobi</a:t>
            </a:r>
            <a:endParaRPr lang="cs-CZ" sz="5600" u="sng" dirty="0"/>
          </a:p>
          <a:p>
            <a:r>
              <a:rPr lang="cs-CZ" sz="5600" dirty="0"/>
              <a:t>PROKOP, Vladimír. </a:t>
            </a:r>
            <a:r>
              <a:rPr lang="cs-CZ" sz="5600" i="1" dirty="0"/>
              <a:t>Kapitoly z dějin výtvarného umění: (pro výuku dějin umění na středních školách)</a:t>
            </a:r>
            <a:r>
              <a:rPr lang="cs-CZ" sz="5600" dirty="0"/>
              <a:t>. 2. Karlovy Vary: O.K. - Soft, 2011.</a:t>
            </a:r>
            <a:endParaRPr lang="cs-CZ" sz="5600" b="1" dirty="0"/>
          </a:p>
          <a:p>
            <a:r>
              <a:rPr lang="cs-CZ" sz="5600" i="1" dirty="0"/>
              <a:t>Oko: Mořské národy - Záhady minulosti</a:t>
            </a:r>
            <a:r>
              <a:rPr lang="cs-CZ" sz="5600" dirty="0"/>
              <a:t> [online]. [cit. 2016-10-21]. Dostupné z: </a:t>
            </a:r>
            <a:r>
              <a:rPr lang="cs-CZ" sz="5600" dirty="0">
                <a:hlinkClick r:id="rId7"/>
              </a:rPr>
              <a:t>http://oko.yin.cz/31/morske-narody/</a:t>
            </a:r>
            <a:endParaRPr lang="cs-CZ" sz="5600" dirty="0"/>
          </a:p>
          <a:p>
            <a:r>
              <a:rPr lang="cs-CZ" sz="5600" dirty="0"/>
              <a:t>Olympijské hry, které už nehrajeme: Tradiční zvyklosti antické Olympiády. </a:t>
            </a:r>
            <a:r>
              <a:rPr lang="cs-CZ" sz="5600" dirty="0" err="1"/>
              <a:t>National</a:t>
            </a:r>
            <a:r>
              <a:rPr lang="cs-CZ" sz="5600" dirty="0"/>
              <a:t> </a:t>
            </a:r>
            <a:r>
              <a:rPr lang="cs-CZ" sz="5600" dirty="0" err="1"/>
              <a:t>geographic</a:t>
            </a:r>
            <a:r>
              <a:rPr lang="cs-CZ" sz="5600" dirty="0"/>
              <a:t> [online]. 2016 [cit. 2016-11-03]. Dostupné z: </a:t>
            </a:r>
            <a:r>
              <a:rPr lang="cs-CZ" sz="5600" dirty="0">
                <a:hlinkClick r:id="rId8"/>
              </a:rPr>
              <a:t>http://www.national-geographic.cz/clanky/olympijske-hry-ktere-uz-nehrajeme-tradicni-zvyklosti-anticke-olympiady-20160805.html#.WBOSyvmLTIU</a:t>
            </a:r>
            <a:endParaRPr lang="cs-CZ" sz="5600" dirty="0"/>
          </a:p>
          <a:p>
            <a:r>
              <a:rPr lang="cs-CZ" sz="5600" dirty="0"/>
              <a:t>Olympijské hry, které už nehrajeme: Tradiční zvyklosti antické Olympiády. </a:t>
            </a:r>
            <a:r>
              <a:rPr lang="cs-CZ" sz="5600" dirty="0" err="1"/>
              <a:t>National</a:t>
            </a:r>
            <a:r>
              <a:rPr lang="cs-CZ" sz="5600" dirty="0"/>
              <a:t> </a:t>
            </a:r>
            <a:r>
              <a:rPr lang="cs-CZ" sz="5600" dirty="0" err="1"/>
              <a:t>geographic</a:t>
            </a:r>
            <a:r>
              <a:rPr lang="cs-CZ" sz="5600" dirty="0"/>
              <a:t> [online]. 2016 [cit. 2016-11-03]. Dostupné z: </a:t>
            </a:r>
            <a:r>
              <a:rPr lang="cs-CZ" sz="5600" dirty="0">
                <a:hlinkClick r:id="rId8"/>
              </a:rPr>
              <a:t>http://www.national-geographic.cz/clanky/olympijske-hry-ktere-uz-nehrajeme-tradicni-zvyklosti-anticke-olympiady-20160805.html#.WBOSyvmLTIU</a:t>
            </a:r>
            <a:endParaRPr lang="cs-CZ" sz="5600" dirty="0"/>
          </a:p>
          <a:p>
            <a:r>
              <a:rPr lang="cs-CZ" sz="5600" dirty="0"/>
              <a:t>Římské království: Etruskové a jejich vliv na Řím. ANTIKA [online]. 2004 [cit. 2016-11-03]. Dostupné z: </a:t>
            </a:r>
            <a:r>
              <a:rPr lang="cs-CZ" sz="5600" dirty="0">
                <a:hlinkClick r:id="rId9"/>
              </a:rPr>
              <a:t>http://antika.avonet.cz/article.php?ID=1417</a:t>
            </a:r>
            <a:endParaRPr lang="cs-CZ" sz="5600" dirty="0"/>
          </a:p>
          <a:p>
            <a:r>
              <a:rPr lang="cs-CZ" sz="5600" dirty="0"/>
              <a:t>Římské právo. </a:t>
            </a:r>
            <a:r>
              <a:rPr lang="cs-CZ" sz="5600" dirty="0" err="1"/>
              <a:t>Iuridictum</a:t>
            </a:r>
            <a:r>
              <a:rPr lang="cs-CZ" sz="5600" dirty="0"/>
              <a:t>: encyklopedie o právu [online]. [cit. 2016-11-03]. Dostupné z: </a:t>
            </a:r>
            <a:r>
              <a:rPr lang="cs-CZ" sz="5600" dirty="0">
                <a:hlinkClick r:id="rId10"/>
              </a:rPr>
              <a:t>https://iuridictum.pecina.cz/w/%C5%98%C3%ADmsk%C3%A9_pr%C3%A1vo</a:t>
            </a:r>
            <a:endParaRPr lang="cs-CZ" sz="5600" dirty="0"/>
          </a:p>
          <a:p>
            <a:r>
              <a:rPr lang="cs-CZ" sz="5600" i="1" dirty="0"/>
              <a:t>Svět poznání: informace a zajímavosti pro celou rodinu.</a:t>
            </a:r>
            <a:r>
              <a:rPr lang="cs-CZ" sz="5600" dirty="0"/>
              <a:t> Praha: </a:t>
            </a:r>
            <a:r>
              <a:rPr lang="cs-CZ" sz="5600" dirty="0" err="1"/>
              <a:t>Marshall</a:t>
            </a:r>
            <a:r>
              <a:rPr lang="cs-CZ" sz="5600" dirty="0"/>
              <a:t> </a:t>
            </a:r>
            <a:r>
              <a:rPr lang="cs-CZ" sz="5600" dirty="0" err="1"/>
              <a:t>Cavendish</a:t>
            </a:r>
            <a:r>
              <a:rPr lang="cs-CZ" sz="5600" dirty="0"/>
              <a:t> ČR, 1998, ISSN 12119369</a:t>
            </a:r>
          </a:p>
          <a:p>
            <a:r>
              <a:rPr lang="cs-CZ" sz="5600" dirty="0"/>
              <a:t>Starověký Řím. Dějiepisně.cz [online]. 2013 [cit. 2016-11-03]. Dostupné z: </a:t>
            </a:r>
            <a:r>
              <a:rPr lang="cs-CZ" sz="5600" dirty="0">
                <a:hlinkClick r:id="rId11"/>
              </a:rPr>
              <a:t>http://dejepisne.cz/2013/03/staroveky-rim/</a:t>
            </a:r>
            <a:endParaRPr lang="cs-CZ" sz="5600" dirty="0"/>
          </a:p>
          <a:p>
            <a:r>
              <a:rPr lang="cs-CZ" sz="5600" dirty="0"/>
              <a:t>Stúpa. Buddhismus [online]. [cit. 2016-11-04]. Dostupné z: </a:t>
            </a:r>
            <a:r>
              <a:rPr lang="cs-CZ" sz="5600" u="sng" dirty="0">
                <a:hlinkClick r:id="rId12"/>
              </a:rPr>
              <a:t>http://www.buddhismus.cz/stupa.html</a:t>
            </a:r>
            <a:endParaRPr lang="cs-CZ" sz="5600" dirty="0"/>
          </a:p>
          <a:p>
            <a:r>
              <a:rPr lang="cs-CZ" sz="5600" dirty="0"/>
              <a:t>Srovnání: Tak neskutečně se změnily olympijské sporty za 100 let. </a:t>
            </a:r>
            <a:r>
              <a:rPr lang="cs-CZ" sz="5600" dirty="0" err="1"/>
              <a:t>National</a:t>
            </a:r>
            <a:r>
              <a:rPr lang="cs-CZ" sz="5600" dirty="0"/>
              <a:t> </a:t>
            </a:r>
            <a:r>
              <a:rPr lang="cs-CZ" sz="5600" dirty="0" err="1"/>
              <a:t>geographic</a:t>
            </a:r>
            <a:r>
              <a:rPr lang="cs-CZ" sz="5600" dirty="0"/>
              <a:t> [online]. 2012 [cit. 2016-11-03]. Dostupné z: </a:t>
            </a:r>
            <a:r>
              <a:rPr lang="cs-CZ" sz="5600" dirty="0">
                <a:hlinkClick r:id="rId13"/>
              </a:rPr>
              <a:t>http://www.national-geographic.cz/clanky/srovnani-tak-neskutecne-se-zmenily-olympijske-sporty-za-100-let.html#.WBNw7PmLTIU</a:t>
            </a:r>
            <a:endParaRPr lang="cs-CZ" sz="5600" dirty="0"/>
          </a:p>
          <a:p>
            <a:r>
              <a:rPr lang="cs-CZ" sz="5600" i="1" dirty="0"/>
              <a:t>Tajná společnost: Elitní jednotky Starověku 2/8: Sparta a její vojsko</a:t>
            </a:r>
            <a:r>
              <a:rPr lang="cs-CZ" sz="5600" dirty="0"/>
              <a:t> [online]. 2015 [cit. 2016-11-06]. Dostupné z: </a:t>
            </a:r>
            <a:r>
              <a:rPr lang="cs-CZ" sz="5600" dirty="0">
                <a:hlinkClick r:id="rId14"/>
              </a:rPr>
              <a:t>http://tajnaspolecnost.blogspot.cz/2015/11/elitni-jednotky-staroveku-28-sparta-a-jeji-vojsko.html</a:t>
            </a:r>
            <a:endParaRPr lang="cs-CZ" sz="5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5612258"/>
      </p:ext>
    </p:extLst>
  </p:cSld>
  <p:clrMapOvr>
    <a:masterClrMapping/>
  </p:clrMapOvr>
  <p:transition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1)</a:t>
            </a:r>
            <a:r>
              <a:rPr lang="en-US" b="1" dirty="0"/>
              <a:t> V </a:t>
            </a:r>
            <a:r>
              <a:rPr lang="en-US" b="1" dirty="0" err="1"/>
              <a:t>Mezopotamii</a:t>
            </a:r>
            <a:r>
              <a:rPr lang="en-US" b="1" dirty="0"/>
              <a:t> se </a:t>
            </a:r>
            <a:r>
              <a:rPr lang="en-US" b="1" dirty="0" err="1"/>
              <a:t>moc</a:t>
            </a:r>
            <a:r>
              <a:rPr lang="en-US" b="1" dirty="0"/>
              <a:t> </a:t>
            </a:r>
            <a:r>
              <a:rPr lang="en-US" b="1" dirty="0" err="1"/>
              <a:t>památek</a:t>
            </a:r>
            <a:r>
              <a:rPr lang="en-US" b="1" dirty="0"/>
              <a:t> </a:t>
            </a:r>
            <a:r>
              <a:rPr lang="en-US" b="1" dirty="0" err="1"/>
              <a:t>nedochovalo</a:t>
            </a:r>
            <a:r>
              <a:rPr lang="en-US" b="1" dirty="0"/>
              <a:t>, </a:t>
            </a:r>
            <a:r>
              <a:rPr lang="en-US" b="1" dirty="0" err="1"/>
              <a:t>jelikož</a:t>
            </a:r>
            <a:r>
              <a:rPr lang="en-US" b="1" dirty="0"/>
              <a:t> </a:t>
            </a:r>
            <a:r>
              <a:rPr lang="en-US" b="1" dirty="0" err="1"/>
              <a:t>byly</a:t>
            </a:r>
            <a:r>
              <a:rPr lang="en-US" b="1" dirty="0"/>
              <a:t> </a:t>
            </a:r>
            <a:r>
              <a:rPr lang="en-US" b="1" dirty="0" err="1"/>
              <a:t>vyrobeny</a:t>
            </a:r>
            <a:r>
              <a:rPr lang="en-US" b="1" dirty="0"/>
              <a:t> z:</a:t>
            </a:r>
          </a:p>
          <a:p>
            <a:pPr lvl="1">
              <a:buAutoNum type="alphaLcParenR"/>
            </a:pPr>
            <a:r>
              <a:rPr lang="en-US" dirty="0" err="1"/>
              <a:t>kamene</a:t>
            </a:r>
            <a:endParaRPr lang="en-US" dirty="0"/>
          </a:p>
          <a:p>
            <a:pPr lvl="1">
              <a:buAutoNum type="alphaLcParenR"/>
            </a:pPr>
            <a:r>
              <a:rPr lang="en-US" dirty="0" err="1"/>
              <a:t>bronzu</a:t>
            </a:r>
            <a:endParaRPr lang="en-US" dirty="0"/>
          </a:p>
          <a:p>
            <a:pPr lvl="1">
              <a:buAutoNum type="alphaLcParenR"/>
            </a:pPr>
            <a:r>
              <a:rPr lang="en-US" dirty="0" err="1"/>
              <a:t>zlata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2) </a:t>
            </a:r>
            <a:r>
              <a:rPr lang="cs-CZ" b="1" dirty="0"/>
              <a:t>Co je to „</a:t>
            </a:r>
            <a:r>
              <a:rPr lang="cs-CZ" b="1" dirty="0" err="1"/>
              <a:t>Kalokaghatia</a:t>
            </a:r>
            <a:r>
              <a:rPr lang="cs-CZ" b="1" dirty="0"/>
              <a:t>“?</a:t>
            </a:r>
          </a:p>
          <a:p>
            <a:pPr lvl="1">
              <a:buNone/>
            </a:pPr>
            <a:r>
              <a:rPr lang="cs-CZ" dirty="0"/>
              <a:t>a) znamená to volný čas</a:t>
            </a:r>
          </a:p>
          <a:p>
            <a:pPr lvl="1">
              <a:buNone/>
            </a:pPr>
            <a:r>
              <a:rPr lang="cs-CZ" dirty="0"/>
              <a:t>b) řecký ideál všestranné a harmonické výchovy</a:t>
            </a:r>
          </a:p>
          <a:p>
            <a:pPr lvl="1">
              <a:buNone/>
            </a:pPr>
            <a:r>
              <a:rPr lang="cs-CZ" dirty="0"/>
              <a:t>c) antický výchovný systém, který byl zaměřen na rozvoj agresivitu bojovníků </a:t>
            </a:r>
          </a:p>
        </p:txBody>
      </p:sp>
      <p:sp>
        <p:nvSpPr>
          <p:cNvPr id="10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3) </a:t>
            </a:r>
            <a:r>
              <a:rPr lang="cs-CZ" b="1" dirty="0"/>
              <a:t>Jaká stavba se stala náboženskou světskou stavbou?</a:t>
            </a:r>
          </a:p>
          <a:p>
            <a:pPr lvl="1">
              <a:buNone/>
            </a:pPr>
            <a:r>
              <a:rPr lang="cs-CZ" dirty="0"/>
              <a:t>a) rotundy</a:t>
            </a:r>
          </a:p>
          <a:p>
            <a:pPr lvl="1">
              <a:buNone/>
            </a:pPr>
            <a:r>
              <a:rPr lang="cs-CZ" dirty="0"/>
              <a:t>b) baziliky</a:t>
            </a:r>
          </a:p>
          <a:p>
            <a:pPr lvl="1">
              <a:buNone/>
            </a:pPr>
            <a:r>
              <a:rPr lang="cs-CZ" dirty="0"/>
              <a:t>c) vily</a:t>
            </a:r>
          </a:p>
          <a:p>
            <a:pPr lvl="1">
              <a:buNone/>
            </a:pPr>
            <a:endParaRPr lang="cs-CZ" dirty="0"/>
          </a:p>
          <a:p>
            <a:r>
              <a:rPr lang="en-US" dirty="0"/>
              <a:t>4) </a:t>
            </a:r>
            <a:r>
              <a:rPr lang="en-US" b="1" dirty="0"/>
              <a:t>Co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důležité</a:t>
            </a:r>
            <a:r>
              <a:rPr lang="en-US" b="1" dirty="0"/>
              <a:t> pro </a:t>
            </a:r>
            <a:r>
              <a:rPr lang="en-US" b="1" dirty="0" err="1"/>
              <a:t>život</a:t>
            </a:r>
            <a:r>
              <a:rPr lang="en-US" b="1" dirty="0"/>
              <a:t> </a:t>
            </a:r>
            <a:r>
              <a:rPr lang="en-US" b="1" dirty="0" err="1"/>
              <a:t>obyčejných</a:t>
            </a:r>
            <a:r>
              <a:rPr lang="en-US" b="1" dirty="0"/>
              <a:t> </a:t>
            </a:r>
            <a:r>
              <a:rPr lang="en-US" b="1" dirty="0" err="1"/>
              <a:t>Egyp</a:t>
            </a:r>
            <a:r>
              <a:rPr lang="cs-CZ" b="1" dirty="0" err="1"/>
              <a:t>ťanů</a:t>
            </a:r>
            <a:r>
              <a:rPr lang="cs-CZ" b="1" dirty="0"/>
              <a:t>?</a:t>
            </a:r>
          </a:p>
          <a:p>
            <a:pPr lvl="1">
              <a:buAutoNum type="alphaLcParenR"/>
            </a:pPr>
            <a:r>
              <a:rPr lang="cs-CZ" dirty="0"/>
              <a:t>zemědělství</a:t>
            </a:r>
          </a:p>
          <a:p>
            <a:pPr lvl="1">
              <a:buAutoNum type="alphaLcParenR"/>
            </a:pPr>
            <a:r>
              <a:rPr lang="cs-CZ" dirty="0"/>
              <a:t>malířství</a:t>
            </a:r>
          </a:p>
          <a:p>
            <a:pPr lvl="1">
              <a:buAutoNum type="alphaLcParenR"/>
            </a:pPr>
            <a:r>
              <a:rPr lang="cs-CZ" dirty="0"/>
              <a:t>sochařství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6422924"/>
      </p:ext>
    </p:extLst>
  </p:cSld>
  <p:clrMapOvr>
    <a:masterClrMapping/>
  </p:clrMapOvr>
  <p:transition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5) </a:t>
            </a:r>
            <a:r>
              <a:rPr lang="cs-CZ" b="1" dirty="0"/>
              <a:t>Kde bychom našli první zmínku o „sportovní reportáži“?</a:t>
            </a:r>
          </a:p>
          <a:p>
            <a:pPr marL="457200" lvl="1" indent="0">
              <a:buNone/>
            </a:pPr>
            <a:r>
              <a:rPr lang="cs-CZ" dirty="0"/>
              <a:t>a) V rádiu</a:t>
            </a:r>
          </a:p>
          <a:p>
            <a:pPr marL="457200" lvl="1" indent="0">
              <a:buNone/>
            </a:pPr>
            <a:r>
              <a:rPr lang="cs-CZ" dirty="0"/>
              <a:t>b) V literatuře</a:t>
            </a:r>
          </a:p>
          <a:p>
            <a:pPr marL="457200" lvl="1" indent="0">
              <a:buNone/>
            </a:pPr>
            <a:r>
              <a:rPr lang="cs-CZ" dirty="0"/>
              <a:t>c) Na keramice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6) </a:t>
            </a:r>
            <a:r>
              <a:rPr lang="cs-CZ" b="1" dirty="0"/>
              <a:t>Jaký právní systém současného práva  stojí na principech římského práva?</a:t>
            </a:r>
          </a:p>
          <a:p>
            <a:pPr marL="457200" lvl="1" indent="0">
              <a:buNone/>
            </a:pPr>
            <a:r>
              <a:rPr lang="cs-CZ" dirty="0"/>
              <a:t>a) Právo kontinentální Evropy</a:t>
            </a:r>
          </a:p>
          <a:p>
            <a:pPr marL="457200" lvl="1" indent="0">
              <a:buNone/>
            </a:pPr>
            <a:r>
              <a:rPr lang="cs-CZ" dirty="0"/>
              <a:t>b) Islámské právo</a:t>
            </a:r>
          </a:p>
          <a:p>
            <a:pPr marL="457200" lvl="1" indent="0">
              <a:buNone/>
            </a:pPr>
            <a:r>
              <a:rPr lang="cs-CZ" dirty="0"/>
              <a:t>c) Angloamerické právo</a:t>
            </a:r>
          </a:p>
        </p:txBody>
      </p:sp>
    </p:spTree>
    <p:extLst>
      <p:ext uri="{BB962C8B-B14F-4D97-AF65-F5344CB8AC3E}">
        <p14:creationId xmlns:p14="http://schemas.microsoft.com/office/powerpoint/2010/main" val="3455795483"/>
      </p:ext>
    </p:extLst>
  </p:cSld>
  <p:clrMapOvr>
    <a:masterClrMapping/>
  </p:clrMapOvr>
  <p:transition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jste dopadli?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1) </a:t>
            </a:r>
            <a:r>
              <a:rPr lang="en-US" b="1" dirty="0"/>
              <a:t>V </a:t>
            </a:r>
            <a:r>
              <a:rPr lang="en-US" b="1" dirty="0" err="1"/>
              <a:t>Mezopotamii</a:t>
            </a:r>
            <a:r>
              <a:rPr lang="en-US" b="1" dirty="0"/>
              <a:t> se </a:t>
            </a:r>
            <a:r>
              <a:rPr lang="en-US" b="1" dirty="0" err="1"/>
              <a:t>moc</a:t>
            </a:r>
            <a:r>
              <a:rPr lang="en-US" b="1" dirty="0"/>
              <a:t> </a:t>
            </a:r>
            <a:r>
              <a:rPr lang="en-US" b="1" dirty="0" err="1"/>
              <a:t>památek</a:t>
            </a:r>
            <a:r>
              <a:rPr lang="en-US" b="1" dirty="0"/>
              <a:t> </a:t>
            </a:r>
            <a:r>
              <a:rPr lang="cs-CZ" b="1" dirty="0"/>
              <a:t> </a:t>
            </a:r>
            <a:r>
              <a:rPr lang="en-US" b="1" dirty="0" err="1"/>
              <a:t>nedochovalo</a:t>
            </a:r>
            <a:r>
              <a:rPr lang="en-US" b="1" dirty="0"/>
              <a:t>, </a:t>
            </a:r>
            <a:r>
              <a:rPr lang="en-US" b="1" dirty="0" err="1"/>
              <a:t>jelikož</a:t>
            </a:r>
            <a:r>
              <a:rPr lang="en-US" b="1" dirty="0"/>
              <a:t> </a:t>
            </a:r>
            <a:r>
              <a:rPr lang="en-US" b="1" dirty="0" err="1"/>
              <a:t>byly</a:t>
            </a:r>
            <a:r>
              <a:rPr lang="en-US" b="1" dirty="0"/>
              <a:t> </a:t>
            </a:r>
            <a:r>
              <a:rPr lang="en-US" b="1" dirty="0" err="1"/>
              <a:t>vyrobeny</a:t>
            </a:r>
            <a:r>
              <a:rPr lang="en-US" b="1" dirty="0"/>
              <a:t> z:</a:t>
            </a:r>
          </a:p>
          <a:p>
            <a:pPr lvl="1"/>
            <a:r>
              <a:rPr lang="cs-CZ" dirty="0"/>
              <a:t>b) </a:t>
            </a:r>
            <a:r>
              <a:rPr lang="en-US" dirty="0" err="1"/>
              <a:t>bronzu</a:t>
            </a:r>
            <a:r>
              <a:rPr lang="cs-CZ" dirty="0"/>
              <a:t> </a:t>
            </a:r>
          </a:p>
          <a:p>
            <a:r>
              <a:rPr lang="cs-CZ" dirty="0"/>
              <a:t>2) </a:t>
            </a:r>
            <a:r>
              <a:rPr lang="cs-CZ" b="1" dirty="0"/>
              <a:t>Co je to „</a:t>
            </a:r>
            <a:r>
              <a:rPr lang="cs-CZ" b="1" dirty="0" err="1"/>
              <a:t>Kalokaghatia</a:t>
            </a:r>
            <a:r>
              <a:rPr lang="cs-CZ" b="1" dirty="0"/>
              <a:t>“?</a:t>
            </a:r>
          </a:p>
          <a:p>
            <a:pPr lvl="1"/>
            <a:r>
              <a:rPr lang="cs-CZ" dirty="0"/>
              <a:t>b) řecký ideál všestranné a harmonické výchovy</a:t>
            </a:r>
          </a:p>
          <a:p>
            <a:r>
              <a:rPr lang="cs-CZ" dirty="0"/>
              <a:t>3) </a:t>
            </a:r>
            <a:r>
              <a:rPr lang="cs-CZ" b="1" dirty="0"/>
              <a:t>Jaká stavba se stala náboženskou stavbou?</a:t>
            </a:r>
          </a:p>
          <a:p>
            <a:pPr lvl="1"/>
            <a:r>
              <a:rPr lang="cs-CZ" dirty="0"/>
              <a:t>b) baziliky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69258"/>
            <a:ext cx="4041775" cy="3951288"/>
          </a:xfrm>
        </p:spPr>
        <p:txBody>
          <a:bodyPr/>
          <a:lstStyle/>
          <a:p>
            <a:r>
              <a:rPr lang="cs-CZ" b="1" dirty="0"/>
              <a:t>4) </a:t>
            </a:r>
            <a:r>
              <a:rPr lang="en-US" b="1" dirty="0"/>
              <a:t>Co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důležité</a:t>
            </a:r>
            <a:r>
              <a:rPr lang="en-US" b="1" dirty="0"/>
              <a:t> pro </a:t>
            </a:r>
            <a:r>
              <a:rPr lang="en-US" b="1" dirty="0" err="1"/>
              <a:t>život</a:t>
            </a:r>
            <a:r>
              <a:rPr lang="en-US" b="1" dirty="0"/>
              <a:t> </a:t>
            </a:r>
            <a:r>
              <a:rPr lang="en-US" b="1" dirty="0" err="1"/>
              <a:t>obyčejných</a:t>
            </a:r>
            <a:r>
              <a:rPr lang="en-US" b="1" dirty="0"/>
              <a:t> </a:t>
            </a:r>
            <a:r>
              <a:rPr lang="en-US" b="1" dirty="0" err="1"/>
              <a:t>Egyp</a:t>
            </a:r>
            <a:r>
              <a:rPr lang="cs-CZ" b="1" dirty="0" err="1"/>
              <a:t>ťanů</a:t>
            </a:r>
            <a:r>
              <a:rPr lang="cs-CZ" b="1" dirty="0"/>
              <a:t>?</a:t>
            </a:r>
          </a:p>
          <a:p>
            <a:pPr lvl="1"/>
            <a:r>
              <a:rPr lang="cs-CZ" dirty="0"/>
              <a:t>a) zemědělství</a:t>
            </a:r>
            <a:endParaRPr lang="cs-CZ" b="1" dirty="0"/>
          </a:p>
          <a:p>
            <a:r>
              <a:rPr lang="cs-CZ" b="1" dirty="0"/>
              <a:t>5) Kde bychom našli první zmínku o „sportovní reportáži“?</a:t>
            </a:r>
          </a:p>
          <a:p>
            <a:pPr lvl="1"/>
            <a:r>
              <a:rPr lang="cs-CZ" dirty="0"/>
              <a:t>b) V literatuře</a:t>
            </a:r>
          </a:p>
          <a:p>
            <a:r>
              <a:rPr lang="cs-CZ" b="1" dirty="0"/>
              <a:t>6) Jaký právní systém současného práva  stojí na principech římského práva?</a:t>
            </a:r>
          </a:p>
          <a:p>
            <a:pPr lvl="1"/>
            <a:r>
              <a:rPr lang="cs-CZ" dirty="0"/>
              <a:t>a) Právo kontinentální Evropy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5173921"/>
      </p:ext>
    </p:extLst>
  </p:cSld>
  <p:clrMapOvr>
    <a:masterClrMapping/>
  </p:clrMapOvr>
  <p:transition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mávající fara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" y="1052736"/>
            <a:ext cx="5568619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4860032" y="1196752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8800" b="1" dirty="0"/>
              <a:t>Děkujeme za pozornost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9869930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Architektura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Pyramidy</a:t>
            </a:r>
            <a:endParaRPr lang="en-US" dirty="0"/>
          </a:p>
          <a:p>
            <a:r>
              <a:rPr lang="en-US" dirty="0" err="1"/>
              <a:t>Mastaby</a:t>
            </a:r>
            <a:endParaRPr lang="en-US" dirty="0"/>
          </a:p>
          <a:p>
            <a:r>
              <a:rPr lang="en-US" dirty="0" err="1"/>
              <a:t>Hrobky</a:t>
            </a:r>
            <a:endParaRPr lang="en-US" dirty="0"/>
          </a:p>
          <a:p>
            <a:r>
              <a:rPr lang="en-US" dirty="0" err="1"/>
              <a:t>Skalní</a:t>
            </a:r>
            <a:r>
              <a:rPr lang="en-US" dirty="0"/>
              <a:t> </a:t>
            </a:r>
            <a:r>
              <a:rPr lang="en-US" dirty="0" err="1"/>
              <a:t>hrobky</a:t>
            </a:r>
            <a:endParaRPr lang="en-US" dirty="0"/>
          </a:p>
          <a:p>
            <a:r>
              <a:rPr lang="en-US" dirty="0" err="1"/>
              <a:t>Chrámy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07204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Pyramidy</a:t>
            </a:r>
            <a:r>
              <a:rPr lang="en-US" dirty="0"/>
              <a:t> v </a:t>
            </a:r>
            <a:r>
              <a:rPr lang="en-US" dirty="0" err="1"/>
              <a:t>Gíze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8641"/>
            <a:ext cx="4981575" cy="32289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816956"/>
            <a:ext cx="34956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06157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Mastaby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729708" cy="29166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477778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7396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5206</TotalTime>
  <Words>1374</Words>
  <Application>Microsoft Office PowerPoint</Application>
  <PresentationFormat>Předvádění na obrazovce (4:3)</PresentationFormat>
  <Paragraphs>345</Paragraphs>
  <Slides>68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6" baseType="lpstr">
      <vt:lpstr>Arabic Typesetting</vt:lpstr>
      <vt:lpstr>Arial</vt:lpstr>
      <vt:lpstr>Bodoni MT Black</vt:lpstr>
      <vt:lpstr>Calibri</vt:lpstr>
      <vt:lpstr>Courier New</vt:lpstr>
      <vt:lpstr>Times New Roman</vt:lpstr>
      <vt:lpstr>Wingdings</vt:lpstr>
      <vt:lpstr>Motiv sady Office</vt:lpstr>
      <vt:lpstr>Jak ovlivnila kultura starověku kulturu dnešních evropských států</vt:lpstr>
      <vt:lpstr>Obsah</vt:lpstr>
      <vt:lpstr>Časové rozpětí</vt:lpstr>
      <vt:lpstr>Starověké civilizace</vt:lpstr>
      <vt:lpstr>Staroorientální státy</vt:lpstr>
      <vt:lpstr>Starověký Egypt</vt:lpstr>
      <vt:lpstr>Architektura</vt:lpstr>
      <vt:lpstr>Pyramidy v Gíze</vt:lpstr>
      <vt:lpstr>Mastaby</vt:lpstr>
      <vt:lpstr>Hrobka faraona Thutmose III. </vt:lpstr>
      <vt:lpstr>Egyptský chrám Kóm Ombo</vt:lpstr>
      <vt:lpstr>Sochařství a malířství</vt:lpstr>
      <vt:lpstr>Narmerova paleta</vt:lpstr>
      <vt:lpstr>Mezopotámie</vt:lpstr>
      <vt:lpstr>Architektura</vt:lpstr>
      <vt:lpstr>Zikkurat</vt:lpstr>
      <vt:lpstr>Město Babylón</vt:lpstr>
      <vt:lpstr>Ištařina brána</vt:lpstr>
      <vt:lpstr>Babylónská věž</vt:lpstr>
      <vt:lpstr>Sochařství</vt:lpstr>
      <vt:lpstr> Dáma z Varky  </vt:lpstr>
      <vt:lpstr>Standarta z Uru</vt:lpstr>
      <vt:lpstr>Indie</vt:lpstr>
      <vt:lpstr>Pozůstatky studny a jakýchsi „městských lázní z Harappy</vt:lpstr>
      <vt:lpstr>Stúpa</vt:lpstr>
      <vt:lpstr>Socha Buddhy</vt:lpstr>
      <vt:lpstr>Čína</vt:lpstr>
      <vt:lpstr>Pagoda</vt:lpstr>
      <vt:lpstr>Kaligrafie</vt:lpstr>
      <vt:lpstr>Řecká civilizace</vt:lpstr>
      <vt:lpstr>Minojská a Mykénská kultura</vt:lpstr>
      <vt:lpstr>Minojská kultura</vt:lpstr>
      <vt:lpstr>Mykénská kultura</vt:lpstr>
      <vt:lpstr>Prezentace aplikace PowerPoint</vt:lpstr>
      <vt:lpstr>Antická kultura</vt:lpstr>
      <vt:lpstr>Výchovné systémy</vt:lpstr>
      <vt:lpstr>Aténský a Spartský systém</vt:lpstr>
      <vt:lpstr>Řecká Alfabeta</vt:lpstr>
      <vt:lpstr>Umění</vt:lpstr>
      <vt:lpstr>Architektura</vt:lpstr>
      <vt:lpstr>Architektura</vt:lpstr>
      <vt:lpstr>Malířství</vt:lpstr>
      <vt:lpstr>Olympijské hry</vt:lpstr>
      <vt:lpstr>Prezentace aplikace PowerPoint</vt:lpstr>
      <vt:lpstr>Prezentace aplikace PowerPoint</vt:lpstr>
      <vt:lpstr>Nové aspekty při OH</vt:lpstr>
      <vt:lpstr>Zánik starověkých olympijských her</vt:lpstr>
      <vt:lpstr>Starověký Řím</vt:lpstr>
      <vt:lpstr>Etruská kultura</vt:lpstr>
      <vt:lpstr> „Cloaca maxima“ - velký římský kanál, který ústí pod moderním mostem a ještě plní funkci – valená klenba </vt:lpstr>
      <vt:lpstr>Římská kultura</vt:lpstr>
      <vt:lpstr>Akvadukty</vt:lpstr>
      <vt:lpstr>Město Pompeje</vt:lpstr>
      <vt:lpstr>Pantheon x Forum Romanum</vt:lpstr>
      <vt:lpstr>La Rotonda</vt:lpstr>
      <vt:lpstr>Prezentace aplikace PowerPoint</vt:lpstr>
      <vt:lpstr>Prezentace aplikace PowerPoint</vt:lpstr>
      <vt:lpstr>chrám Fortuna x bazilika Sv. Jana</vt:lpstr>
      <vt:lpstr>Rotunda sv. Jiří</vt:lpstr>
      <vt:lpstr>Prezentace aplikace PowerPoint</vt:lpstr>
      <vt:lpstr>Prezentace aplikace PowerPoint</vt:lpstr>
      <vt:lpstr>Prezentace aplikace PowerPoint</vt:lpstr>
      <vt:lpstr>Zdroje</vt:lpstr>
      <vt:lpstr>Zdroje</vt:lpstr>
      <vt:lpstr>Otázky</vt:lpstr>
      <vt:lpstr>Otázky</vt:lpstr>
      <vt:lpstr>Jak jste dopadli?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ovlivnila kultura starověku kulturu dnešních evropských států</dc:title>
  <dc:creator>Nikol Dostálová</dc:creator>
  <cp:lastModifiedBy>Veronika Lexová</cp:lastModifiedBy>
  <cp:revision>243</cp:revision>
  <dcterms:created xsi:type="dcterms:W3CDTF">2016-10-28T16:07:33Z</dcterms:created>
  <dcterms:modified xsi:type="dcterms:W3CDTF">2016-11-23T22:28:53Z</dcterms:modified>
</cp:coreProperties>
</file>