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77" r:id="rId4"/>
    <p:sldId id="278" r:id="rId5"/>
    <p:sldId id="262" r:id="rId6"/>
    <p:sldId id="265" r:id="rId7"/>
    <p:sldId id="267" r:id="rId8"/>
    <p:sldId id="258" r:id="rId9"/>
    <p:sldId id="257" r:id="rId10"/>
    <p:sldId id="271" r:id="rId11"/>
    <p:sldId id="263" r:id="rId12"/>
    <p:sldId id="269" r:id="rId13"/>
    <p:sldId id="276" r:id="rId14"/>
    <p:sldId id="275" r:id="rId15"/>
    <p:sldId id="264" r:id="rId16"/>
    <p:sldId id="274" r:id="rId17"/>
    <p:sldId id="25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ceskatelevize.cz/ivysilani/10367432180-bohove-a-myty-stare-evropy/211563231190001-umeni-cist-v-mytech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ystika.info/mytologie-/asijske-myty/" TargetMode="External"/><Relationship Id="rId3" Type="http://schemas.openxmlformats.org/officeDocument/2006/relationships/hyperlink" Target="https://cs.wikipedia.org/wiki/Speci%C3%A1ln%C3%AD:Zdroje_knih/80-200-0749-0" TargetMode="External"/><Relationship Id="rId7" Type="http://schemas.openxmlformats.org/officeDocument/2006/relationships/hyperlink" Target="https://cs.wikipedia.org/wiki/Synkretismus" TargetMode="External"/><Relationship Id="rId2" Type="http://schemas.openxmlformats.org/officeDocument/2006/relationships/hyperlink" Target="https://cs.wikipedia.org/wiki/International_Standard_Book_Numb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renarody.cz/sunlight/index.php?p=34" TargetMode="External"/><Relationship Id="rId5" Type="http://schemas.openxmlformats.org/officeDocument/2006/relationships/hyperlink" Target="https://cs.wikipedia.org/wiki/Alexandr_Velik%C3%BD" TargetMode="External"/><Relationship Id="rId10" Type="http://schemas.openxmlformats.org/officeDocument/2006/relationships/hyperlink" Target="https://cs.wikipedia.org/wiki/Drak" TargetMode="External"/><Relationship Id="rId4" Type="http://schemas.openxmlformats.org/officeDocument/2006/relationships/hyperlink" Target="https://www.novinky.cz/cestovani/149993-baje-a-myty-minojskeho-knossu.html" TargetMode="External"/><Relationship Id="rId9" Type="http://schemas.openxmlformats.org/officeDocument/2006/relationships/hyperlink" Target="http://www.drak.wbs.cz/Drak_evropsky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51653" y="1457740"/>
            <a:ext cx="9052960" cy="272329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Soupeření mezi Evropou a Asií v mýtech a průběhu historie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2" y="4558747"/>
            <a:ext cx="8915399" cy="1079871"/>
          </a:xfrm>
        </p:spPr>
        <p:txBody>
          <a:bodyPr/>
          <a:lstStyle/>
          <a:p>
            <a:pPr algn="r"/>
            <a:r>
              <a:rPr lang="cs-CZ" dirty="0"/>
              <a:t>Fleková, Fléglová – HKS, 3. ročník</a:t>
            </a:r>
          </a:p>
          <a:p>
            <a:pPr algn="r"/>
            <a:r>
              <a:rPr lang="cs-CZ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536822782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b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759" y="514934"/>
            <a:ext cx="5585741" cy="615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4956162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Řecké báje a pověsti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Všechny se odehrávají na pomezí Evropy a Asie</a:t>
            </a:r>
          </a:p>
          <a:p>
            <a:r>
              <a:rPr lang="cs-CZ" dirty="0"/>
              <a:t>Kavkaz – pohoří mezi Černým a Kaspickým mořem – byl tam přivázán Prometheus</a:t>
            </a:r>
          </a:p>
          <a:p>
            <a:r>
              <a:rPr lang="cs-CZ" dirty="0"/>
              <a:t>Město </a:t>
            </a:r>
            <a:r>
              <a:rPr lang="cs-CZ" dirty="0" err="1"/>
              <a:t>Sidon</a:t>
            </a:r>
            <a:r>
              <a:rPr lang="cs-CZ" dirty="0"/>
              <a:t> v Libanonu – odtud je princezna </a:t>
            </a:r>
            <a:r>
              <a:rPr lang="cs-CZ" dirty="0" err="1"/>
              <a:t>Európa</a:t>
            </a:r>
            <a:endParaRPr lang="cs-CZ" dirty="0"/>
          </a:p>
          <a:p>
            <a:r>
              <a:rPr lang="cs-CZ" dirty="0"/>
              <a:t>Řecký ostrov Lesbos – poslána sem hlava a lyra …</a:t>
            </a:r>
          </a:p>
          <a:p>
            <a:r>
              <a:rPr lang="cs-CZ" dirty="0"/>
              <a:t>Kolchida – území v dnešní Gruzii – vypravil se tam </a:t>
            </a:r>
            <a:r>
              <a:rPr lang="cs-CZ" dirty="0" err="1"/>
              <a:t>Iáson</a:t>
            </a:r>
            <a:r>
              <a:rPr lang="cs-CZ" dirty="0"/>
              <a:t> ukrást zlaté rouno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Hippodamie</a:t>
            </a:r>
            <a:r>
              <a:rPr lang="cs-CZ" dirty="0"/>
              <a:t> – podle ní hipodrom? Antické závodiště</a:t>
            </a:r>
          </a:p>
          <a:p>
            <a:r>
              <a:rPr lang="cs-CZ" dirty="0" err="1"/>
              <a:t>Pelops</a:t>
            </a:r>
            <a:r>
              <a:rPr lang="cs-CZ" dirty="0"/>
              <a:t> (manžel) – podle něj Peloponéský poloostrov</a:t>
            </a:r>
          </a:p>
          <a:p>
            <a:r>
              <a:rPr lang="cs-CZ" dirty="0"/>
              <a:t>Delfy – antické město v Řecku - věštírna</a:t>
            </a:r>
          </a:p>
          <a:p>
            <a:r>
              <a:rPr lang="cs-CZ" dirty="0" err="1"/>
              <a:t>Korint</a:t>
            </a:r>
            <a:r>
              <a:rPr lang="cs-CZ" dirty="0"/>
              <a:t> – vládl Sisyfos – přístav spojující Peloponéský pol. s řeckou pevninou</a:t>
            </a:r>
          </a:p>
          <a:p>
            <a:r>
              <a:rPr lang="cs-CZ" dirty="0"/>
              <a:t>Ithaka – podle Homéra sídlo krále Odysea</a:t>
            </a:r>
          </a:p>
          <a:p>
            <a:r>
              <a:rPr lang="cs-CZ" dirty="0"/>
              <a:t>Národ </a:t>
            </a:r>
            <a:r>
              <a:rPr lang="cs-CZ" dirty="0" err="1"/>
              <a:t>Fajáků</a:t>
            </a:r>
            <a:r>
              <a:rPr lang="cs-CZ" dirty="0"/>
              <a:t> – údajně Korfu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204319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Původ Římanů a Evropa po rozpadu římské říše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Stejně jako Řekové vymezování vůči Orientu</a:t>
            </a:r>
          </a:p>
          <a:p>
            <a:r>
              <a:rPr lang="cs-CZ"/>
              <a:t>Epos Aeneis</a:t>
            </a:r>
            <a:endParaRPr lang="cs-CZ" dirty="0"/>
          </a:p>
          <a:p>
            <a:endParaRPr lang="cs-CZ" dirty="0"/>
          </a:p>
          <a:p>
            <a:r>
              <a:rPr lang="cs-CZ" dirty="0"/>
              <a:t>Arabská expanze a stěhování národů</a:t>
            </a:r>
          </a:p>
          <a:p>
            <a:r>
              <a:rPr lang="cs-CZ" dirty="0"/>
              <a:t>2 části Evropy: muslimská </a:t>
            </a:r>
            <a:r>
              <a:rPr lang="cs-CZ" b="1" dirty="0"/>
              <a:t>X</a:t>
            </a:r>
            <a:r>
              <a:rPr lang="cs-CZ" dirty="0"/>
              <a:t> raně křesťanská</a:t>
            </a:r>
          </a:p>
          <a:p>
            <a:r>
              <a:rPr lang="cs-CZ" dirty="0"/>
              <a:t>Definitivní zánik antického světa </a:t>
            </a:r>
            <a:r>
              <a:rPr lang="cs-CZ" dirty="0">
                <a:sym typeface="Wingdings" panose="05000000000000000000" pitchFamily="2" charset="2"/>
              </a:rPr>
              <a:t> posun centra Evropy na sever od Středozemního moře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9033530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Karel Veliký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Přeměna z antiky na středověk</a:t>
            </a:r>
          </a:p>
          <a:p>
            <a:r>
              <a:rPr lang="cs-CZ" dirty="0"/>
              <a:t>Muslimská expanze </a:t>
            </a:r>
            <a:r>
              <a:rPr lang="cs-CZ" dirty="0">
                <a:sym typeface="Wingdings" panose="05000000000000000000" pitchFamily="2" charset="2"/>
              </a:rPr>
              <a:t> idea jednotné Evropy</a:t>
            </a:r>
          </a:p>
          <a:p>
            <a:r>
              <a:rPr lang="cs-CZ" dirty="0"/>
              <a:t>Vymezování proti islámu – křesťanství</a:t>
            </a:r>
          </a:p>
          <a:p>
            <a:r>
              <a:rPr lang="cs-CZ" dirty="0"/>
              <a:t>r. 732 – konec postupu Arabů na Pyrenejský poloostrov</a:t>
            </a:r>
          </a:p>
          <a:p>
            <a:r>
              <a:rPr lang="cs-CZ" dirty="0"/>
              <a:t>„Evropa“ – odlišení od pohanů a Byzance</a:t>
            </a:r>
          </a:p>
        </p:txBody>
      </p:sp>
    </p:spTree>
    <p:extLst>
      <p:ext uri="{BB962C8B-B14F-4D97-AF65-F5344CB8AC3E}">
        <p14:creationId xmlns:p14="http://schemas.microsoft.com/office/powerpoint/2010/main" val="2700211046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Středověká Evropa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Vymezování na základě křesťanství – církevní vliv na vzdělanost celé Evropy</a:t>
            </a:r>
          </a:p>
          <a:p>
            <a:r>
              <a:rPr lang="cs-CZ" dirty="0"/>
              <a:t>Architektura – gotický lomený oblouk</a:t>
            </a:r>
          </a:p>
          <a:p>
            <a:r>
              <a:rPr lang="cs-CZ" dirty="0"/>
              <a:t>„lingua franca“ – spojnice</a:t>
            </a:r>
          </a:p>
          <a:p>
            <a:r>
              <a:rPr lang="cs-CZ" dirty="0"/>
              <a:t>Zároveň přínos Arabských učenců</a:t>
            </a:r>
          </a:p>
          <a:p>
            <a:r>
              <a:rPr lang="cs-CZ" dirty="0"/>
              <a:t>Znalosti z matematiky, fyziky, astronomie, lékařství, historie, geografie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i="1" dirty="0"/>
              <a:t>Novověk</a:t>
            </a:r>
          </a:p>
          <a:p>
            <a:r>
              <a:rPr lang="cs-CZ" dirty="0"/>
              <a:t>Vymezování uvnitř Evropy – 1054 – Západ X Východ</a:t>
            </a:r>
          </a:p>
          <a:p>
            <a:r>
              <a:rPr lang="cs-CZ" dirty="0"/>
              <a:t>Další rozkol v 16. století – katolíci X protestanté</a:t>
            </a:r>
          </a:p>
          <a:p>
            <a:r>
              <a:rPr lang="cs-CZ" dirty="0"/>
              <a:t>Problém s evropskou identitou </a:t>
            </a:r>
            <a:r>
              <a:rPr lang="cs-CZ" dirty="0">
                <a:sym typeface="Wingdings" panose="05000000000000000000" pitchFamily="2" charset="2"/>
              </a:rPr>
              <a:t> „Evropané z Indie“  „</a:t>
            </a:r>
            <a:r>
              <a:rPr lang="cs-CZ" dirty="0" err="1">
                <a:sym typeface="Wingdings" panose="05000000000000000000" pitchFamily="2" charset="2"/>
              </a:rPr>
              <a:t>árijství</a:t>
            </a:r>
            <a:r>
              <a:rPr lang="cs-CZ" dirty="0">
                <a:sym typeface="Wingdings" panose="05000000000000000000" pitchFamily="2" charset="2"/>
              </a:rPr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639749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Symbol draka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2020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Evropský X Asijský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hlinkClick r:id="rId2"/>
              </a:rPr>
              <a:t>http://www.ceskatelevize.cz/ivysilani/10367432180-bohove-a-myty-stare-evropy/211563231190001-umeni-cist-v-mytech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2435" y="1622902"/>
            <a:ext cx="5793574" cy="410817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8966" y="1713673"/>
            <a:ext cx="5575891" cy="4086149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9009" y="1622902"/>
            <a:ext cx="5569226" cy="417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7803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457" y="1669774"/>
            <a:ext cx="8915400" cy="2724845"/>
          </a:xfrm>
        </p:spPr>
        <p:txBody>
          <a:bodyPr/>
          <a:lstStyle/>
          <a:p>
            <a:pPr algn="ctr"/>
            <a:r>
              <a:rPr lang="cs-CZ" dirty="0"/>
              <a:t>Děkujeme za pozornost !</a:t>
            </a:r>
          </a:p>
        </p:txBody>
      </p:sp>
    </p:spTree>
    <p:extLst>
      <p:ext uri="{BB962C8B-B14F-4D97-AF65-F5344CB8AC3E}">
        <p14:creationId xmlns:p14="http://schemas.microsoft.com/office/powerpoint/2010/main" val="1571929251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PETIŠKA, Eduard. </a:t>
            </a:r>
            <a:r>
              <a:rPr lang="cs-CZ" i="1" dirty="0"/>
              <a:t>Staré řecké báje a pověsti.</a:t>
            </a:r>
            <a:r>
              <a:rPr lang="cs-CZ" dirty="0"/>
              <a:t> Vyd. 15., V Ottově nakl. 2. Ilustrace Václav Fiala. Praha: Ottovo nakladatelství, c2011, 191 s. ISBN 978-80-7360-595-7</a:t>
            </a:r>
          </a:p>
          <a:p>
            <a:r>
              <a:rPr lang="cs-CZ" dirty="0"/>
              <a:t>OPPENHEIM, A. Leo. </a:t>
            </a:r>
            <a:r>
              <a:rPr lang="cs-CZ" i="1" dirty="0"/>
              <a:t>Starověká Mezopotámie</a:t>
            </a:r>
            <a:r>
              <a:rPr lang="cs-CZ" dirty="0"/>
              <a:t>. Praha : Academia, 2001. 329 s. </a:t>
            </a:r>
            <a:r>
              <a:rPr lang="cs-CZ" dirty="0">
                <a:hlinkClick r:id="rId2" tooltip="International Standard Book Number"/>
              </a:rPr>
              <a:t>ISBN</a:t>
            </a:r>
            <a:r>
              <a:rPr lang="cs-CZ" dirty="0"/>
              <a:t> </a:t>
            </a:r>
            <a:r>
              <a:rPr lang="cs-CZ" dirty="0">
                <a:hlinkClick r:id="rId3" tooltip="Speciální:Zdroje knih/80-200-0749-0"/>
              </a:rPr>
              <a:t>80-200-0749-0</a:t>
            </a:r>
            <a:r>
              <a:rPr lang="cs-CZ" dirty="0"/>
              <a:t>.</a:t>
            </a:r>
          </a:p>
          <a:p>
            <a:r>
              <a:rPr lang="cs-CZ" dirty="0">
                <a:hlinkClick r:id="rId4"/>
              </a:rPr>
              <a:t>https://www.euroskop.cz/8972/sekce/pohledy-na-evropu/</a:t>
            </a:r>
          </a:p>
          <a:p>
            <a:r>
              <a:rPr lang="cs-CZ" dirty="0">
                <a:hlinkClick r:id="rId4"/>
              </a:rPr>
              <a:t>http://www.dejepis.com/ucebnice/mezopotamie/</a:t>
            </a:r>
          </a:p>
          <a:p>
            <a:r>
              <a:rPr lang="cs-CZ" dirty="0">
                <a:hlinkClick r:id="rId4"/>
              </a:rPr>
              <a:t>https://www.novinky.cz/cestovani/149993-baje-a-myty-minojskeho-knossu.html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>
                <a:hlinkClick r:id="rId5"/>
              </a:rPr>
              <a:t>https://cs.wikipedia.org/wiki/Alexandr_Velik%C3%BD</a:t>
            </a:r>
            <a:endParaRPr lang="cs-CZ" dirty="0"/>
          </a:p>
          <a:p>
            <a:r>
              <a:rPr lang="cs-CZ" dirty="0">
                <a:hlinkClick r:id="rId6"/>
              </a:rPr>
              <a:t>http://starenarody.cz/sunlight/index.php?p=34</a:t>
            </a:r>
            <a:r>
              <a:rPr lang="cs-CZ" dirty="0"/>
              <a:t> </a:t>
            </a:r>
          </a:p>
          <a:p>
            <a:r>
              <a:rPr lang="cs-CZ" dirty="0">
                <a:hlinkClick r:id="rId7"/>
              </a:rPr>
              <a:t>https://cs.wikipedia.org/wiki/Synkretismus</a:t>
            </a:r>
            <a:endParaRPr lang="cs-CZ" dirty="0"/>
          </a:p>
          <a:p>
            <a:r>
              <a:rPr lang="cs-CZ" dirty="0">
                <a:hlinkClick r:id="rId8"/>
              </a:rPr>
              <a:t>http://www.mystika.info/mytologie-/asijske-myty/</a:t>
            </a:r>
            <a:r>
              <a:rPr lang="cs-CZ" dirty="0"/>
              <a:t> </a:t>
            </a:r>
          </a:p>
          <a:p>
            <a:r>
              <a:rPr lang="cs-CZ" dirty="0">
                <a:hlinkClick r:id="rId9"/>
              </a:rPr>
              <a:t>http://www.drak.wbs.cz/Drak_evropsky.html</a:t>
            </a:r>
            <a:r>
              <a:rPr lang="cs-CZ" dirty="0"/>
              <a:t> </a:t>
            </a:r>
          </a:p>
          <a:p>
            <a:r>
              <a:rPr lang="cs-CZ" dirty="0"/>
              <a:t> </a:t>
            </a:r>
            <a:r>
              <a:rPr lang="cs-CZ" dirty="0">
                <a:hlinkClick r:id="rId10"/>
              </a:rPr>
              <a:t>https://cs.wikipedia.org/wiki/Drak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1868593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Asie kolébkou Evropy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83026"/>
            <a:ext cx="8915400" cy="4228196"/>
          </a:xfrm>
        </p:spPr>
        <p:txBody>
          <a:bodyPr>
            <a:normAutofit/>
          </a:bodyPr>
          <a:lstStyle/>
          <a:p>
            <a:r>
              <a:rPr lang="cs-CZ" b="1" dirty="0"/>
              <a:t>Mezopotámie</a:t>
            </a:r>
            <a:r>
              <a:rPr lang="cs-CZ" dirty="0"/>
              <a:t> – kolébka veškeré civilizace</a:t>
            </a:r>
          </a:p>
          <a:p>
            <a:r>
              <a:rPr lang="cs-CZ" dirty="0"/>
              <a:t>První sumerské obyvatelstvo – přelom 4.-3. tisíciletí</a:t>
            </a:r>
          </a:p>
          <a:p>
            <a:r>
              <a:rPr lang="cs-CZ" dirty="0"/>
              <a:t>Polyteistické náboženství</a:t>
            </a:r>
          </a:p>
          <a:p>
            <a:r>
              <a:rPr lang="cs-CZ" dirty="0"/>
              <a:t>Města: Ur, </a:t>
            </a:r>
            <a:r>
              <a:rPr lang="cs-CZ" dirty="0" err="1"/>
              <a:t>Uruk</a:t>
            </a:r>
            <a:r>
              <a:rPr lang="cs-CZ" dirty="0"/>
              <a:t>, </a:t>
            </a:r>
            <a:r>
              <a:rPr lang="cs-CZ" dirty="0" err="1"/>
              <a:t>Lagaš</a:t>
            </a:r>
            <a:r>
              <a:rPr lang="cs-CZ" dirty="0"/>
              <a:t>, </a:t>
            </a:r>
            <a:r>
              <a:rPr lang="cs-CZ" dirty="0" err="1"/>
              <a:t>Kiš</a:t>
            </a:r>
            <a:endParaRPr lang="cs-CZ" dirty="0"/>
          </a:p>
          <a:p>
            <a:r>
              <a:rPr lang="cs-CZ" i="1" dirty="0"/>
              <a:t>Epos o </a:t>
            </a:r>
            <a:r>
              <a:rPr lang="cs-CZ" i="1" dirty="0" err="1"/>
              <a:t>Gilgamešovi</a:t>
            </a:r>
            <a:endParaRPr lang="cs-CZ" i="1" dirty="0"/>
          </a:p>
          <a:p>
            <a:r>
              <a:rPr lang="cs-CZ" dirty="0"/>
              <a:t>Přínos v mnoha oblastech: zemědělství, hierarchie obyvatel, míry a váhy, </a:t>
            </a:r>
            <a:r>
              <a:rPr lang="cs-CZ" b="1" dirty="0"/>
              <a:t>písmo</a:t>
            </a:r>
            <a:r>
              <a:rPr lang="cs-CZ" dirty="0"/>
              <a:t>, vojenství, řemesla a obchod, lékařství</a:t>
            </a:r>
          </a:p>
          <a:p>
            <a:endParaRPr lang="cs-CZ" dirty="0"/>
          </a:p>
          <a:p>
            <a:r>
              <a:rPr lang="cs-CZ" dirty="0"/>
              <a:t>Další říše: Babylonská, Asyrská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858228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Epos o </a:t>
            </a:r>
            <a:r>
              <a:rPr lang="cs-CZ" dirty="0" err="1"/>
              <a:t>Gilgamešovi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Nejstarší písemná památka (4. – 2. tisíciletí př.n.l.)</a:t>
            </a:r>
          </a:p>
          <a:p>
            <a:r>
              <a:rPr lang="cs-CZ" dirty="0"/>
              <a:t>Zapsáno na hliněné destičky v klínovém písmu</a:t>
            </a:r>
          </a:p>
          <a:p>
            <a:r>
              <a:rPr lang="cs-CZ" dirty="0" err="1"/>
              <a:t>Gilgameš</a:t>
            </a:r>
            <a:r>
              <a:rPr lang="cs-CZ" dirty="0"/>
              <a:t> – král </a:t>
            </a:r>
            <a:r>
              <a:rPr lang="cs-CZ" dirty="0" err="1"/>
              <a:t>Uruku</a:t>
            </a:r>
            <a:r>
              <a:rPr lang="cs-CZ" dirty="0"/>
              <a:t> – hrdinské činy</a:t>
            </a:r>
          </a:p>
          <a:p>
            <a:r>
              <a:rPr lang="cs-CZ" dirty="0"/>
              <a:t>S přítelem </a:t>
            </a:r>
            <a:r>
              <a:rPr lang="cs-CZ" dirty="0" err="1"/>
              <a:t>Enkiduem</a:t>
            </a:r>
            <a:r>
              <a:rPr lang="cs-CZ" dirty="0"/>
              <a:t> hledá nesmrtelnost</a:t>
            </a:r>
          </a:p>
          <a:p>
            <a:r>
              <a:rPr lang="cs-CZ" dirty="0"/>
              <a:t>Podobnost s  Biblí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97384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Indoevropané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Árjové</a:t>
            </a:r>
            <a:r>
              <a:rPr lang="cs-CZ" dirty="0"/>
              <a:t>, dříve Árijci</a:t>
            </a:r>
          </a:p>
          <a:p>
            <a:r>
              <a:rPr lang="cs-CZ" dirty="0"/>
              <a:t>zemědělství, kočovné pastevectví</a:t>
            </a:r>
          </a:p>
          <a:p>
            <a:r>
              <a:rPr lang="cs-CZ" dirty="0">
                <a:solidFill>
                  <a:schemeClr val="tx1"/>
                </a:solidFill>
                <a:cs typeface="Times New Roman" pitchFamily="18" charset="0"/>
              </a:rPr>
              <a:t>Árijská invaze před 2000 př. N. l.</a:t>
            </a:r>
            <a:endParaRPr lang="cs-CZ" dirty="0"/>
          </a:p>
          <a:p>
            <a:r>
              <a:rPr lang="cs-CZ" dirty="0"/>
              <a:t>Árijská rasa</a:t>
            </a:r>
          </a:p>
        </p:txBody>
      </p:sp>
      <p:pic>
        <p:nvPicPr>
          <p:cNvPr id="4" name="Picture 2" descr="https://upload.wikimedia.org/wikipedia/commons/a/ae/Centum_Satem_ma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2815" y="2144351"/>
            <a:ext cx="5040802" cy="2691788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6855228" y="5039884"/>
            <a:ext cx="53367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indoevropské jazyky před rokem 2000 př. n. l.</a:t>
            </a:r>
          </a:p>
        </p:txBody>
      </p:sp>
    </p:spTree>
    <p:extLst>
      <p:ext uri="{BB962C8B-B14F-4D97-AF65-F5344CB8AC3E}">
        <p14:creationId xmlns:p14="http://schemas.microsoft.com/office/powerpoint/2010/main" val="397897464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Alexandr Veliký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Králem Makedonie – největší říše</a:t>
            </a:r>
          </a:p>
          <a:p>
            <a:r>
              <a:rPr lang="cs-CZ" dirty="0"/>
              <a:t>Nejúspěšnější vojevůdce</a:t>
            </a:r>
          </a:p>
          <a:p>
            <a:r>
              <a:rPr lang="cs-CZ" dirty="0"/>
              <a:t>Rozšířil až k Indii</a:t>
            </a:r>
          </a:p>
          <a:p>
            <a:r>
              <a:rPr lang="cs-CZ" dirty="0"/>
              <a:t>Šíření helénizace</a:t>
            </a:r>
          </a:p>
          <a:p>
            <a:r>
              <a:rPr lang="cs-CZ" dirty="0"/>
              <a:t>V mýtech a bájích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7821246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Makedonská říše za Alexandra Velikého</a:t>
            </a:r>
          </a:p>
        </p:txBody>
      </p:sp>
      <p:pic>
        <p:nvPicPr>
          <p:cNvPr id="2050" name="Picture 2" descr="Výsledek obrázku pro velikost řiše alexandra velikeh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760" y="1905000"/>
            <a:ext cx="7577602" cy="426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51476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Indo</a:t>
            </a:r>
            <a:r>
              <a:rPr lang="cs-CZ" dirty="0"/>
              <a:t>-evropské království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Důsledek helénizace</a:t>
            </a:r>
          </a:p>
          <a:p>
            <a:r>
              <a:rPr lang="cs-CZ" dirty="0"/>
              <a:t>Vytvořil král </a:t>
            </a:r>
            <a:r>
              <a:rPr lang="cs-CZ" dirty="0" err="1"/>
              <a:t>Démetrios</a:t>
            </a:r>
            <a:endParaRPr lang="cs-CZ" dirty="0"/>
          </a:p>
          <a:p>
            <a:r>
              <a:rPr lang="cs-CZ" dirty="0"/>
              <a:t>Celkem přes 30 helénských vládců</a:t>
            </a:r>
          </a:p>
          <a:p>
            <a:r>
              <a:rPr lang="cs-CZ" dirty="0"/>
              <a:t>Mísení řecké a orientální kultury </a:t>
            </a:r>
          </a:p>
          <a:p>
            <a:r>
              <a:rPr lang="cs-CZ" b="1" dirty="0"/>
              <a:t>Synkretismus</a:t>
            </a:r>
          </a:p>
          <a:p>
            <a:r>
              <a:rPr lang="cs-CZ" dirty="0"/>
              <a:t>Zánik až po dobytí Skythy</a:t>
            </a:r>
          </a:p>
          <a:p>
            <a:r>
              <a:rPr lang="cs-CZ" dirty="0"/>
              <a:t>Důsledky dodnes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8091383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2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gradFill rotWithShape="1"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  <a:ln>
            <a:noFill/>
          </a:ln>
          <a:effectLst/>
        </p:spPr>
      </p:sp>
      <p:grpSp>
        <p:nvGrpSpPr>
          <p:cNvPr id="1032" name="Group 70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72" name="Freeform 11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3" name="Freeform 12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4" name="Freeform 13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5" name="Freeform 14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6" name="Freeform 1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7" name="Freeform 16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8" name="Freeform 17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9" name="Freeform 18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0" name="Freeform 19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1" name="Freeform 20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2" name="Freeform 21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3" name="Freeform 22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33" name="Group 83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32"/>
            <a:ext cx="2356675" cy="6853285"/>
            <a:chOff x="6627813" y="195454"/>
            <a:chExt cx="1952625" cy="5678297"/>
          </a:xfrm>
        </p:grpSpPr>
        <p:sp>
          <p:nvSpPr>
            <p:cNvPr id="85" name="Freeform 27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6" name="Freeform 28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7" name="Freeform 29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8" name="Freeform 30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9" name="Freeform 31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0" name="Freeform 32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1" name="Freeform 33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2" name="Freeform 34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3" name="Freeform 3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4" name="Freeform 36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5" name="Freeform 37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6" name="Freeform 38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1034" name="Rectangle 9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5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1028" name="Picture 4" descr="http://www.euroskop.cz/gallery/58/17657-francesco_rustici_1474_155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9" r="11310"/>
          <a:stretch/>
        </p:blipFill>
        <p:spPr bwMode="auto">
          <a:xfrm>
            <a:off x="6091916" y="645106"/>
            <a:ext cx="5451627" cy="5247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cs-CZ" sz="3200" dirty="0"/>
              <a:t>Mýtus o únosu </a:t>
            </a:r>
            <a:r>
              <a:rPr lang="cs-CZ" sz="3200" dirty="0" err="1"/>
              <a:t>Európy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683956" y="2133600"/>
            <a:ext cx="4140772" cy="377762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1600" dirty="0">
                <a:solidFill>
                  <a:srgbClr val="000000"/>
                </a:solidFill>
              </a:rPr>
              <a:t>Fénická princezna </a:t>
            </a:r>
            <a:r>
              <a:rPr lang="cs-CZ" sz="1600" dirty="0" err="1">
                <a:solidFill>
                  <a:srgbClr val="000000"/>
                </a:solidFill>
              </a:rPr>
              <a:t>Európe</a:t>
            </a:r>
            <a:r>
              <a:rPr lang="cs-CZ" sz="1600" dirty="0">
                <a:solidFill>
                  <a:srgbClr val="000000"/>
                </a:solidFill>
              </a:rPr>
              <a:t> unesena býkem (Zeus) na Krétu</a:t>
            </a:r>
          </a:p>
          <a:p>
            <a:r>
              <a:rPr lang="cs-CZ" sz="1600" dirty="0">
                <a:solidFill>
                  <a:srgbClr val="000000"/>
                </a:solidFill>
              </a:rPr>
              <a:t>Měla syna </a:t>
            </a:r>
            <a:r>
              <a:rPr lang="cs-CZ" sz="1600" dirty="0" err="1">
                <a:solidFill>
                  <a:srgbClr val="000000"/>
                </a:solidFill>
              </a:rPr>
              <a:t>Mínose</a:t>
            </a:r>
            <a:r>
              <a:rPr lang="cs-CZ" sz="1600" dirty="0">
                <a:solidFill>
                  <a:srgbClr val="000000"/>
                </a:solidFill>
              </a:rPr>
              <a:t> = </a:t>
            </a:r>
            <a:r>
              <a:rPr lang="cs-CZ" sz="1600" b="1" dirty="0">
                <a:solidFill>
                  <a:srgbClr val="000000"/>
                </a:solidFill>
              </a:rPr>
              <a:t>minojská civilizace</a:t>
            </a:r>
          </a:p>
          <a:p>
            <a:r>
              <a:rPr lang="cs-CZ" sz="1600" dirty="0">
                <a:solidFill>
                  <a:srgbClr val="000000"/>
                </a:solidFill>
              </a:rPr>
              <a:t>Zmínka už u </a:t>
            </a:r>
            <a:r>
              <a:rPr lang="cs-CZ" sz="1600" dirty="0" err="1">
                <a:solidFill>
                  <a:srgbClr val="000000"/>
                </a:solidFill>
              </a:rPr>
              <a:t>Hérodose</a:t>
            </a:r>
            <a:r>
              <a:rPr lang="cs-CZ" sz="1600" dirty="0">
                <a:solidFill>
                  <a:srgbClr val="000000"/>
                </a:solidFill>
              </a:rPr>
              <a:t> z </a:t>
            </a:r>
            <a:r>
              <a:rPr lang="cs-CZ" sz="1600" dirty="0" err="1">
                <a:solidFill>
                  <a:srgbClr val="000000"/>
                </a:solidFill>
              </a:rPr>
              <a:t>Helikarnassu</a:t>
            </a:r>
            <a:r>
              <a:rPr lang="cs-CZ" sz="1600" dirty="0">
                <a:solidFill>
                  <a:srgbClr val="000000"/>
                </a:solidFill>
              </a:rPr>
              <a:t> – odveta za únos princezny </a:t>
            </a:r>
            <a:r>
              <a:rPr lang="cs-CZ" sz="1600" dirty="0" err="1">
                <a:solidFill>
                  <a:srgbClr val="000000"/>
                </a:solidFill>
              </a:rPr>
              <a:t>Io</a:t>
            </a:r>
            <a:r>
              <a:rPr lang="cs-CZ" sz="1600" dirty="0">
                <a:solidFill>
                  <a:srgbClr val="000000"/>
                </a:solidFill>
              </a:rPr>
              <a:t> z Arga</a:t>
            </a:r>
          </a:p>
          <a:p>
            <a:r>
              <a:rPr lang="cs-CZ" sz="1600" dirty="0">
                <a:solidFill>
                  <a:srgbClr val="000000"/>
                </a:solidFill>
              </a:rPr>
              <a:t>Střet kultur Egypta a Přední Asie s Řeckem</a:t>
            </a:r>
          </a:p>
          <a:p>
            <a:pPr marL="0" indent="0">
              <a:buNone/>
            </a:pPr>
            <a:endParaRPr lang="cs-CZ" sz="1600" dirty="0">
              <a:solidFill>
                <a:srgbClr val="000000"/>
              </a:solidFill>
            </a:endParaRPr>
          </a:p>
          <a:p>
            <a:r>
              <a:rPr lang="en-US" sz="1600" i="1" dirty="0" err="1">
                <a:solidFill>
                  <a:srgbClr val="000000"/>
                </a:solidFill>
              </a:rPr>
              <a:t>Únos</a:t>
            </a:r>
            <a:r>
              <a:rPr lang="en-US" sz="1600" i="1" dirty="0">
                <a:solidFill>
                  <a:srgbClr val="000000"/>
                </a:solidFill>
              </a:rPr>
              <a:t> </a:t>
            </a:r>
            <a:r>
              <a:rPr lang="en-US" sz="1600" i="1" dirty="0" err="1">
                <a:solidFill>
                  <a:srgbClr val="000000"/>
                </a:solidFill>
              </a:rPr>
              <a:t>Evropy</a:t>
            </a:r>
            <a:r>
              <a:rPr lang="en-US" sz="1600" i="1" dirty="0">
                <a:solidFill>
                  <a:srgbClr val="000000"/>
                </a:solidFill>
              </a:rPr>
              <a:t>, </a:t>
            </a:r>
            <a:r>
              <a:rPr lang="en-US" sz="1600" i="1" dirty="0" err="1">
                <a:solidFill>
                  <a:srgbClr val="000000"/>
                </a:solidFill>
              </a:rPr>
              <a:t>jak</a:t>
            </a:r>
            <a:r>
              <a:rPr lang="en-US" sz="1600" i="1" dirty="0">
                <a:solidFill>
                  <a:srgbClr val="000000"/>
                </a:solidFill>
              </a:rPr>
              <a:t> </a:t>
            </a:r>
            <a:r>
              <a:rPr lang="en-US" sz="1600" i="1" dirty="0" err="1">
                <a:solidFill>
                  <a:srgbClr val="000000"/>
                </a:solidFill>
              </a:rPr>
              <a:t>jej</a:t>
            </a:r>
            <a:r>
              <a:rPr lang="en-US" sz="1600" i="1" dirty="0">
                <a:solidFill>
                  <a:srgbClr val="000000"/>
                </a:solidFill>
              </a:rPr>
              <a:t> </a:t>
            </a:r>
            <a:r>
              <a:rPr lang="en-US" sz="1600" i="1" dirty="0" err="1">
                <a:solidFill>
                  <a:srgbClr val="000000"/>
                </a:solidFill>
              </a:rPr>
              <a:t>ztvárnil</a:t>
            </a:r>
            <a:r>
              <a:rPr lang="en-US" sz="1600" i="1" dirty="0">
                <a:solidFill>
                  <a:srgbClr val="000000"/>
                </a:solidFill>
              </a:rPr>
              <a:t> </a:t>
            </a:r>
            <a:r>
              <a:rPr lang="en-US" sz="1600" i="1" dirty="0" err="1">
                <a:solidFill>
                  <a:srgbClr val="000000"/>
                </a:solidFill>
              </a:rPr>
              <a:t>italský</a:t>
            </a:r>
            <a:r>
              <a:rPr lang="en-US" sz="1600" i="1" dirty="0">
                <a:solidFill>
                  <a:srgbClr val="000000"/>
                </a:solidFill>
              </a:rPr>
              <a:t> </a:t>
            </a:r>
            <a:r>
              <a:rPr lang="en-US" sz="1600" i="1" dirty="0" err="1">
                <a:solidFill>
                  <a:srgbClr val="000000"/>
                </a:solidFill>
              </a:rPr>
              <a:t>sochař</a:t>
            </a:r>
            <a:r>
              <a:rPr lang="en-US" sz="1600" i="1" dirty="0">
                <a:solidFill>
                  <a:srgbClr val="000000"/>
                </a:solidFill>
              </a:rPr>
              <a:t> Giovanni Francesco </a:t>
            </a:r>
            <a:r>
              <a:rPr lang="en-US" sz="1600" i="1" dirty="0" err="1">
                <a:solidFill>
                  <a:srgbClr val="000000"/>
                </a:solidFill>
              </a:rPr>
              <a:t>Rustici</a:t>
            </a:r>
            <a:endParaRPr lang="en-US" sz="16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567056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73656" y="796389"/>
            <a:ext cx="8911687" cy="1085420"/>
          </a:xfrm>
        </p:spPr>
        <p:txBody>
          <a:bodyPr/>
          <a:lstStyle/>
          <a:p>
            <a:pPr algn="ctr"/>
            <a:r>
              <a:rPr lang="cs-CZ" dirty="0"/>
              <a:t>Počátky evropské civilizace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80591" y="1881809"/>
            <a:ext cx="9437273" cy="4201692"/>
          </a:xfrm>
        </p:spPr>
        <p:txBody>
          <a:bodyPr>
            <a:normAutofit/>
          </a:bodyPr>
          <a:lstStyle/>
          <a:p>
            <a:r>
              <a:rPr lang="cs-CZ" b="1" dirty="0" err="1"/>
              <a:t>Mínojská</a:t>
            </a:r>
            <a:r>
              <a:rPr lang="cs-CZ" b="1" dirty="0"/>
              <a:t> civilizace </a:t>
            </a:r>
            <a:r>
              <a:rPr lang="cs-CZ" dirty="0">
                <a:sym typeface="Wingdings" panose="05000000000000000000" pitchFamily="2" charset="2"/>
              </a:rPr>
              <a:t> centrem Kréta</a:t>
            </a:r>
          </a:p>
          <a:p>
            <a:r>
              <a:rPr lang="cs-CZ" dirty="0">
                <a:sym typeface="Wingdings" panose="05000000000000000000" pitchFamily="2" charset="2"/>
              </a:rPr>
              <a:t>Symbolem je palácový komplex </a:t>
            </a:r>
            <a:r>
              <a:rPr lang="cs-CZ" dirty="0" err="1">
                <a:sym typeface="Wingdings" panose="05000000000000000000" pitchFamily="2" charset="2"/>
              </a:rPr>
              <a:t>Knossos</a:t>
            </a:r>
            <a:r>
              <a:rPr lang="cs-CZ" dirty="0">
                <a:sym typeface="Wingdings" panose="05000000000000000000" pitchFamily="2" charset="2"/>
              </a:rPr>
              <a:t> – objevil britský badatel Arthur </a:t>
            </a:r>
            <a:r>
              <a:rPr lang="cs-CZ" dirty="0" err="1">
                <a:sym typeface="Wingdings" panose="05000000000000000000" pitchFamily="2" charset="2"/>
              </a:rPr>
              <a:t>Evans</a:t>
            </a:r>
            <a:r>
              <a:rPr lang="cs-CZ" dirty="0">
                <a:sym typeface="Wingdings" panose="05000000000000000000" pitchFamily="2" charset="2"/>
              </a:rPr>
              <a:t> </a:t>
            </a:r>
          </a:p>
          <a:p>
            <a:r>
              <a:rPr lang="cs-CZ" dirty="0">
                <a:sym typeface="Wingdings" panose="05000000000000000000" pitchFamily="2" charset="2"/>
              </a:rPr>
              <a:t>Labyrint v němž se ukrýval </a:t>
            </a:r>
            <a:r>
              <a:rPr lang="cs-CZ" dirty="0" err="1">
                <a:sym typeface="Wingdings" panose="05000000000000000000" pitchFamily="2" charset="2"/>
              </a:rPr>
              <a:t>Minotauros</a:t>
            </a:r>
            <a:endParaRPr lang="cs-CZ" dirty="0"/>
          </a:p>
          <a:p>
            <a:endParaRPr lang="cs-CZ" dirty="0"/>
          </a:p>
          <a:p>
            <a:r>
              <a:rPr lang="cs-CZ" dirty="0"/>
              <a:t>Ovlivnění orientem </a:t>
            </a:r>
            <a:r>
              <a:rPr lang="cs-CZ" b="1" dirty="0"/>
              <a:t>X</a:t>
            </a:r>
            <a:r>
              <a:rPr lang="cs-CZ" dirty="0"/>
              <a:t> vymezování vůči Asii</a:t>
            </a:r>
          </a:p>
          <a:p>
            <a:r>
              <a:rPr lang="cs-CZ" dirty="0"/>
              <a:t>Řecko-perské války</a:t>
            </a:r>
          </a:p>
          <a:p>
            <a:endParaRPr lang="cs-CZ" dirty="0"/>
          </a:p>
          <a:p>
            <a:r>
              <a:rPr lang="cs-CZ" dirty="0"/>
              <a:t>Základem evropské kultury je </a:t>
            </a:r>
            <a:r>
              <a:rPr lang="cs-CZ" b="1" dirty="0"/>
              <a:t>PÍSMO</a:t>
            </a:r>
            <a:r>
              <a:rPr lang="cs-CZ" dirty="0"/>
              <a:t> = Řekové jej převzali od Féničanů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960396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589</TotalTime>
  <Words>575</Words>
  <Application>Microsoft Office PowerPoint</Application>
  <PresentationFormat>Širokoúhlá obrazovka</PresentationFormat>
  <Paragraphs>118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Century Gothic</vt:lpstr>
      <vt:lpstr>Times New Roman</vt:lpstr>
      <vt:lpstr>Wingdings</vt:lpstr>
      <vt:lpstr>Wingdings 3</vt:lpstr>
      <vt:lpstr>Stébla</vt:lpstr>
      <vt:lpstr>Soupeření mezi Evropou a Asií v mýtech a průběhu historie</vt:lpstr>
      <vt:lpstr>Asie kolébkou Evropy</vt:lpstr>
      <vt:lpstr>Epos o Gilgamešovi</vt:lpstr>
      <vt:lpstr>Indoevropané</vt:lpstr>
      <vt:lpstr>Alexandr Veliký</vt:lpstr>
      <vt:lpstr>Makedonská říše za Alexandra Velikého</vt:lpstr>
      <vt:lpstr>Indo-evropské království</vt:lpstr>
      <vt:lpstr>Mýtus o únosu Európy</vt:lpstr>
      <vt:lpstr>Počátky evropské civilizace</vt:lpstr>
      <vt:lpstr>Prezentace aplikace PowerPoint</vt:lpstr>
      <vt:lpstr>Řecké báje a pověsti</vt:lpstr>
      <vt:lpstr>Původ Římanů a Evropa po rozpadu římské říše</vt:lpstr>
      <vt:lpstr>Karel Veliký</vt:lpstr>
      <vt:lpstr>Středověká Evropa</vt:lpstr>
      <vt:lpstr>Symbol draka</vt:lpstr>
      <vt:lpstr>Děkujeme za pozornost !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Soupeření mezi Evropou a Asií v mýtech</dc:title>
  <dc:creator>Nicola Fléglová</dc:creator>
  <cp:lastModifiedBy>Nicola Fléglová</cp:lastModifiedBy>
  <cp:revision>47</cp:revision>
  <dcterms:created xsi:type="dcterms:W3CDTF">2016-11-30T12:45:45Z</dcterms:created>
  <dcterms:modified xsi:type="dcterms:W3CDTF">2016-12-14T23:56:08Z</dcterms:modified>
</cp:coreProperties>
</file>