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A76EB9D5-7E1A-4433-8B21-2237CC26FA2C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98A19-B9D6-4696-A74D-9FEF900C8B6A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05100-39B0-4914-BBD6-34F267582565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EF837-FEDB-44F2-8FB5-4F56FC548A33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4EC2AB55-62C0-407E-B706-C907B44B0BFC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BB33F-FEF5-4E73-A5F9-307689FE77C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4B5FA4-F0B8-4D71-BC92-932E3A1502F8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9F80-C2CE-4D6A-80E4-D3515AD92BC6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4220E-EF40-477E-B84C-637FC7CE78DB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B8D63-E026-4E54-B301-C824E1BD14F3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C423185-9573-406A-8068-0AB4F2335019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5516DA-9D86-4E1E-A623-C11F9F74EB59}" type="datetimeFigureOut">
              <a:rPr lang="en-US" dirty="0"/>
              <a:t>11/30/2016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ikipedia.cz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62100" y="1885201"/>
            <a:ext cx="9068586" cy="2590800"/>
          </a:xfrm>
        </p:spPr>
        <p:txBody>
          <a:bodyPr/>
          <a:lstStyle/>
          <a:p>
            <a:r>
              <a:rPr lang="cs-CZ" sz="5400" dirty="0" smtClean="0"/>
              <a:t>Starověk </a:t>
            </a:r>
            <a:br>
              <a:rPr lang="cs-CZ" sz="5400" dirty="0" smtClean="0"/>
            </a:br>
            <a:r>
              <a:rPr lang="cs-CZ" sz="5400" dirty="0" smtClean="0"/>
              <a:t>a středověk </a:t>
            </a:r>
            <a:br>
              <a:rPr lang="cs-CZ" sz="5400" dirty="0" smtClean="0"/>
            </a:br>
            <a:r>
              <a:rPr lang="cs-CZ" sz="5400" dirty="0" smtClean="0"/>
              <a:t>v ústní tradici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62100" y="4247400"/>
            <a:ext cx="9070848" cy="1161727"/>
          </a:xfrm>
        </p:spPr>
        <p:txBody>
          <a:bodyPr>
            <a:noAutofit/>
          </a:bodyPr>
          <a:lstStyle/>
          <a:p>
            <a:r>
              <a:rPr lang="cs-CZ" sz="2800" b="1" dirty="0" smtClean="0">
                <a:solidFill>
                  <a:schemeClr val="tx1"/>
                </a:solidFill>
              </a:rPr>
              <a:t>Jak dějiny ovlivnily ústní slovesnost</a:t>
            </a:r>
          </a:p>
          <a:p>
            <a:endParaRPr lang="cs-CZ" sz="2800" b="1" dirty="0">
              <a:solidFill>
                <a:schemeClr val="tx1"/>
              </a:solidFill>
            </a:endParaRPr>
          </a:p>
          <a:p>
            <a:pPr algn="l"/>
            <a:r>
              <a:rPr lang="cs-CZ" sz="2000" b="1" dirty="0" smtClean="0">
                <a:solidFill>
                  <a:schemeClr val="tx1"/>
                </a:solidFill>
              </a:rPr>
              <a:t>Martin Houdek, Eliška Syrová; HKS 2016</a:t>
            </a:r>
            <a:endParaRPr lang="cs-CZ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19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Starověk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Počátek - nástup </a:t>
            </a:r>
            <a:r>
              <a:rPr lang="cs-CZ" sz="2400" b="1" dirty="0"/>
              <a:t>prvních státních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útvarů (</a:t>
            </a:r>
            <a:r>
              <a:rPr lang="cs-CZ" sz="2400" b="1" dirty="0"/>
              <a:t>ca 4. – 1. tisíciletí před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Kristem</a:t>
            </a:r>
            <a:r>
              <a:rPr lang="cs-CZ" sz="2400" b="1" dirty="0"/>
              <a:t>); </a:t>
            </a:r>
            <a:r>
              <a:rPr lang="cs-CZ" sz="2400" b="1" dirty="0" smtClean="0"/>
              <a:t>vznik </a:t>
            </a:r>
            <a:r>
              <a:rPr lang="cs-CZ" sz="2400" b="1" dirty="0"/>
              <a:t>dvou </a:t>
            </a:r>
            <a:r>
              <a:rPr lang="cs-CZ" sz="2400" b="1" dirty="0" smtClean="0"/>
              <a:t>nejstarších </a:t>
            </a:r>
            <a:br>
              <a:rPr lang="cs-CZ" sz="2400" b="1" dirty="0" smtClean="0"/>
            </a:br>
            <a:r>
              <a:rPr lang="cs-CZ" sz="2400" b="1" dirty="0" smtClean="0"/>
              <a:t>civilizačních center – Mezopotámie</a:t>
            </a: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>(oblast </a:t>
            </a:r>
            <a:r>
              <a:rPr lang="cs-CZ" sz="2400" b="1" dirty="0"/>
              <a:t>mezi </a:t>
            </a:r>
            <a:r>
              <a:rPr lang="cs-CZ" sz="2400" b="1" dirty="0" smtClean="0"/>
              <a:t>řekami </a:t>
            </a:r>
            <a:r>
              <a:rPr lang="cs-CZ" sz="2400" b="1" dirty="0"/>
              <a:t>Eufrat a Tigris)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a</a:t>
            </a:r>
            <a:r>
              <a:rPr lang="cs-CZ" sz="2400" b="1" dirty="0"/>
              <a:t> </a:t>
            </a:r>
            <a:r>
              <a:rPr lang="cs-CZ" sz="2400" b="1" dirty="0" smtClean="0"/>
              <a:t>Egypt</a:t>
            </a:r>
            <a:r>
              <a:rPr lang="cs-CZ" sz="2400" b="1" dirty="0"/>
              <a:t> </a:t>
            </a:r>
            <a:r>
              <a:rPr lang="cs-CZ" sz="2400" b="1" dirty="0" smtClean="0"/>
              <a:t>(</a:t>
            </a:r>
            <a:r>
              <a:rPr lang="cs-CZ" sz="2400" b="1" dirty="0"/>
              <a:t>v údolí Nilu).</a:t>
            </a:r>
            <a:endParaRPr lang="cs-CZ" sz="2400" b="1" dirty="0" smtClean="0"/>
          </a:p>
          <a:p>
            <a:r>
              <a:rPr lang="cs-CZ" sz="2400" b="1" dirty="0" smtClean="0"/>
              <a:t>Zánik - zánik </a:t>
            </a:r>
            <a:r>
              <a:rPr lang="cs-CZ" sz="2400" b="1" dirty="0"/>
              <a:t>říše západořímské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(</a:t>
            </a:r>
            <a:r>
              <a:rPr lang="cs-CZ" sz="2400" b="1" dirty="0"/>
              <a:t>476 po Kristu)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021529"/>
            <a:ext cx="5204954" cy="501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675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Středověk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66800" y="2103120"/>
            <a:ext cx="10058400" cy="4183380"/>
          </a:xfrm>
        </p:spPr>
        <p:txBody>
          <a:bodyPr/>
          <a:lstStyle/>
          <a:p>
            <a:r>
              <a:rPr lang="cs-CZ" b="1" dirty="0" smtClean="0"/>
              <a:t>Počátek - stejný </a:t>
            </a:r>
            <a:r>
              <a:rPr lang="cs-CZ" b="1" dirty="0"/>
              <a:t>okamžik jakým je konec </a:t>
            </a:r>
            <a:r>
              <a:rPr lang="cs-CZ" b="1" dirty="0" smtClean="0"/>
              <a:t>starověku, 				</a:t>
            </a:r>
            <a:br>
              <a:rPr lang="cs-CZ" b="1" dirty="0" smtClean="0"/>
            </a:br>
            <a:r>
              <a:rPr lang="cs-CZ" b="1" dirty="0" smtClean="0"/>
              <a:t>čili </a:t>
            </a:r>
            <a:r>
              <a:rPr lang="cs-CZ" b="1" dirty="0"/>
              <a:t>pád říše Západořímské (476 po Kristu</a:t>
            </a:r>
            <a:r>
              <a:rPr lang="cs-CZ" b="1" dirty="0" smtClean="0"/>
              <a:t>)</a:t>
            </a:r>
          </a:p>
          <a:p>
            <a:r>
              <a:rPr lang="cs-CZ" b="1" dirty="0" smtClean="0"/>
              <a:t>Zánik - konec </a:t>
            </a:r>
            <a:r>
              <a:rPr lang="cs-CZ" b="1" dirty="0" smtClean="0"/>
              <a:t>středověku již </a:t>
            </a:r>
            <a:r>
              <a:rPr lang="cs-CZ" b="1" dirty="0"/>
              <a:t>tolik </a:t>
            </a:r>
            <a:r>
              <a:rPr lang="cs-CZ" b="1" dirty="0" smtClean="0"/>
              <a:t>jistý </a:t>
            </a:r>
            <a:r>
              <a:rPr lang="cs-CZ" b="1" dirty="0"/>
              <a:t>není </a:t>
            </a:r>
            <a:r>
              <a:rPr lang="cs-CZ" b="1" dirty="0" smtClean="0"/>
              <a:t>				</a:t>
            </a:r>
            <a:br>
              <a:rPr lang="cs-CZ" b="1" dirty="0" smtClean="0"/>
            </a:br>
            <a:r>
              <a:rPr lang="cs-CZ" b="1" dirty="0" smtClean="0"/>
              <a:t>– </a:t>
            </a:r>
            <a:r>
              <a:rPr lang="cs-CZ" b="1" dirty="0"/>
              <a:t>nejobvyklejším datem je objevení Ameriky 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Kryštofem </a:t>
            </a:r>
            <a:r>
              <a:rPr lang="cs-CZ" b="1" dirty="0"/>
              <a:t>Kolumbem (1492</a:t>
            </a:r>
            <a:r>
              <a:rPr lang="cs-CZ" b="1" dirty="0" smtClean="0"/>
              <a:t>)</a:t>
            </a:r>
          </a:p>
          <a:p>
            <a:pPr marL="0" indent="0">
              <a:buNone/>
            </a:pPr>
            <a:r>
              <a:rPr lang="cs-CZ" sz="2000" b="1" u="sng" dirty="0" smtClean="0"/>
              <a:t>Periodizace:</a:t>
            </a:r>
          </a:p>
          <a:p>
            <a:r>
              <a:rPr lang="cs-CZ" b="1" dirty="0"/>
              <a:t>Raný středověk (476 – 11. století)</a:t>
            </a:r>
          </a:p>
          <a:p>
            <a:r>
              <a:rPr lang="cs-CZ" b="1" dirty="0"/>
              <a:t>Vrcholný středověk (12. – 14. století</a:t>
            </a:r>
            <a:r>
              <a:rPr lang="cs-CZ" b="1" dirty="0" smtClean="0"/>
              <a:t>)			</a:t>
            </a:r>
            <a:r>
              <a:rPr lang="cs-CZ" sz="1400" b="1" dirty="0" smtClean="0"/>
              <a:t>Katedrála sv. Víta</a:t>
            </a:r>
            <a:endParaRPr lang="cs-CZ" sz="1400" b="1" dirty="0"/>
          </a:p>
          <a:p>
            <a:r>
              <a:rPr lang="cs-CZ" b="1" dirty="0"/>
              <a:t>Pozdní středověk a přechod k novověku (15. – </a:t>
            </a:r>
            <a:r>
              <a:rPr lang="cs-CZ" b="1" dirty="0" smtClean="0"/>
              <a:t>16. století)</a:t>
            </a:r>
          </a:p>
          <a:p>
            <a:endParaRPr lang="cs-CZ" b="1" dirty="0"/>
          </a:p>
          <a:p>
            <a:endParaRPr lang="cs-CZ" b="1" dirty="0" smtClean="0"/>
          </a:p>
          <a:p>
            <a:pPr marL="1097280" lvl="4" indent="0">
              <a:buNone/>
            </a:pPr>
            <a:endParaRPr lang="cs-CZ" b="1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47" y="642594"/>
            <a:ext cx="2838451" cy="38638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2103120"/>
            <a:ext cx="2321290" cy="330041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9372599" y="1042988"/>
            <a:ext cx="20859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Románský kostel </a:t>
            </a:r>
            <a:r>
              <a:rPr lang="cs-CZ" sz="1400" b="1" dirty="0" smtClean="0"/>
              <a:t>Nanebevzetí</a:t>
            </a:r>
            <a:r>
              <a:rPr lang="cs-CZ" sz="1400" b="1" dirty="0"/>
              <a:t> Panny Marie v Mohelnici nad Jizerou</a:t>
            </a:r>
          </a:p>
        </p:txBody>
      </p:sp>
    </p:spTree>
    <p:extLst>
      <p:ext uri="{BB962C8B-B14F-4D97-AF65-F5344CB8AC3E}">
        <p14:creationId xmlns:p14="http://schemas.microsoft.com/office/powerpoint/2010/main" val="157365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7860" y="698679"/>
            <a:ext cx="10058400" cy="53492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u="sng" dirty="0" smtClean="0"/>
              <a:t>Rčení</a:t>
            </a:r>
            <a:r>
              <a:rPr lang="cs-CZ" b="1" u="sng" dirty="0" smtClean="0"/>
              <a:t> </a:t>
            </a:r>
            <a:r>
              <a:rPr lang="cs-CZ" dirty="0" smtClean="0"/>
              <a:t>						</a:t>
            </a:r>
            <a:r>
              <a:rPr lang="cs-CZ" sz="2400" b="1" u="sng" dirty="0" smtClean="0"/>
              <a:t>Přísloví</a:t>
            </a:r>
          </a:p>
          <a:p>
            <a:pPr>
              <a:buFontTx/>
              <a:buChar char="-"/>
            </a:pPr>
            <a:r>
              <a:rPr lang="cs-CZ" dirty="0" smtClean="0"/>
              <a:t>útvar lidové slovesnosti				- vyjádření životní moudrosti</a:t>
            </a:r>
          </a:p>
          <a:p>
            <a:pPr>
              <a:buFontTx/>
              <a:buChar char="-"/>
            </a:pPr>
            <a:r>
              <a:rPr lang="cs-CZ" dirty="0" smtClean="0"/>
              <a:t>Produkt lidové fantazie				- Úzce </a:t>
            </a:r>
            <a:r>
              <a:rPr lang="cs-CZ" dirty="0"/>
              <a:t>souvisí s úslovím a </a:t>
            </a:r>
            <a:r>
              <a:rPr lang="cs-CZ" dirty="0" smtClean="0"/>
              <a:t>pořekadlem pokárání</a:t>
            </a:r>
            <a:endParaRPr lang="cs-CZ" dirty="0"/>
          </a:p>
          <a:p>
            <a:pPr>
              <a:buFontTx/>
              <a:buChar char="-"/>
            </a:pPr>
            <a:r>
              <a:rPr lang="cs-CZ" dirty="0" smtClean="0"/>
              <a:t>Smyslem je pobavit lidi, oživení projevu		- Tvoří ho celé věty, které nelze rozdělit</a:t>
            </a:r>
          </a:p>
          <a:p>
            <a:pPr>
              <a:buFontTx/>
              <a:buChar char="-"/>
            </a:pPr>
            <a:r>
              <a:rPr lang="cs-CZ" dirty="0" smtClean="0"/>
              <a:t>lze ho volně časovat				- např. </a:t>
            </a:r>
            <a:r>
              <a:rPr lang="cs-CZ" dirty="0"/>
              <a:t>Čas všechny rány </a:t>
            </a:r>
            <a:r>
              <a:rPr lang="cs-CZ" dirty="0" smtClean="0"/>
              <a:t>zahojí, Jak se do lesa</a:t>
            </a:r>
          </a:p>
          <a:p>
            <a:pPr>
              <a:buFontTx/>
              <a:buChar char="-"/>
            </a:pPr>
            <a:r>
              <a:rPr lang="cs-CZ" dirty="0" smtClean="0"/>
              <a:t>Např. házet perly sviním				  volá, tak se z lesa ozývá.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b="1" u="sng" dirty="0" smtClean="0"/>
              <a:t>Pořekadlo</a:t>
            </a:r>
            <a:r>
              <a:rPr lang="cs-CZ" dirty="0" smtClean="0"/>
              <a:t>					</a:t>
            </a:r>
            <a:r>
              <a:rPr lang="cs-CZ" sz="2400" b="1" u="sng" dirty="0" smtClean="0"/>
              <a:t>Přirovnání</a:t>
            </a:r>
          </a:p>
          <a:p>
            <a:pPr>
              <a:buFontTx/>
              <a:buChar char="-"/>
            </a:pPr>
            <a:r>
              <a:rPr lang="cs-CZ" dirty="0" smtClean="0"/>
              <a:t>lze ho časovat pouze omezeně, nebo vůbec		- typ rčení</a:t>
            </a:r>
          </a:p>
          <a:p>
            <a:pPr>
              <a:buFontTx/>
              <a:buChar char="-"/>
            </a:pPr>
            <a:r>
              <a:rPr lang="cs-CZ" dirty="0" smtClean="0"/>
              <a:t>životní zkušenost bez mravního ponaučení 		- </a:t>
            </a:r>
            <a:r>
              <a:rPr lang="cs-CZ" dirty="0"/>
              <a:t>vlastnost subjektu připodobněním k 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/>
              <a:t>č</a:t>
            </a:r>
            <a:r>
              <a:rPr lang="cs-CZ" dirty="0" smtClean="0"/>
              <a:t>asto </a:t>
            </a:r>
            <a:r>
              <a:rPr lang="cs-CZ" dirty="0"/>
              <a:t>rýmované	</a:t>
            </a:r>
            <a:r>
              <a:rPr lang="cs-CZ" dirty="0" smtClean="0"/>
              <a:t>				  </a:t>
            </a:r>
            <a:r>
              <a:rPr lang="cs-CZ" dirty="0"/>
              <a:t>typické vlastnosti osoby, </a:t>
            </a:r>
            <a:r>
              <a:rPr lang="cs-CZ" dirty="0" smtClean="0"/>
              <a:t>zvířete, věci</a:t>
            </a:r>
          </a:p>
          <a:p>
            <a:pPr>
              <a:buFontTx/>
              <a:buChar char="-"/>
            </a:pPr>
            <a:r>
              <a:rPr lang="cs-CZ" dirty="0" smtClean="0"/>
              <a:t>Např. Pes, který štěká, nekouše.</a:t>
            </a:r>
            <a:r>
              <a:rPr lang="cs-CZ" dirty="0"/>
              <a:t>		</a:t>
            </a:r>
            <a:r>
              <a:rPr lang="cs-CZ" dirty="0" smtClean="0"/>
              <a:t>	- např. Chytrý </a:t>
            </a:r>
            <a:r>
              <a:rPr lang="cs-CZ" dirty="0"/>
              <a:t>jako opice</a:t>
            </a:r>
          </a:p>
          <a:p>
            <a:pPr>
              <a:buFontTx/>
              <a:buChar char="-"/>
            </a:pPr>
            <a:r>
              <a:rPr lang="cs-CZ" dirty="0" smtClean="0"/>
              <a:t>	  					</a:t>
            </a: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42768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u="sng" dirty="0" smtClean="0"/>
              <a:t>Biblická rčení</a:t>
            </a:r>
            <a:endParaRPr lang="cs-CZ" u="sng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Kainovo znamení 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Starý jako Metuzalém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Stát jako solný sloup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Stavět na písku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Sypat si popel na hlavu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Kdo jinému jámu kopá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Ležet jako Lazar</a:t>
            </a:r>
          </a:p>
          <a:p>
            <a:pPr marL="457200" indent="-457200">
              <a:buFont typeface="+mj-lt"/>
              <a:buAutoNum type="arabicParenR"/>
            </a:pPr>
            <a:r>
              <a:rPr lang="cs-CZ" sz="2400" dirty="0" smtClean="0"/>
              <a:t>Smrdět jako Herodes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944" y="806881"/>
            <a:ext cx="3213816" cy="2592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513" y="1536383"/>
            <a:ext cx="2944640" cy="37259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699" y="3760109"/>
            <a:ext cx="3808437" cy="2363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873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Rčení napříč dobou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cs-CZ" dirty="0" smtClean="0"/>
              <a:t>Chytit příležitost za pačesy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Dát za někoho ruku do ohně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Držet palce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Žít na vysoké noze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Stojí za starou belu</a:t>
            </a:r>
          </a:p>
          <a:p>
            <a:pPr marL="342900" indent="-342900">
              <a:buFont typeface="+mj-lt"/>
              <a:buAutoNum type="arabicParenR"/>
            </a:pPr>
            <a:r>
              <a:rPr lang="cs-CZ" dirty="0" smtClean="0"/>
              <a:t>Být pod pantoflem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115" y="642594"/>
            <a:ext cx="1917653" cy="3002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404" y="614019"/>
            <a:ext cx="26479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453" y="4401279"/>
            <a:ext cx="2559333" cy="1821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079" y="2183799"/>
            <a:ext cx="2200275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70" y="3904054"/>
            <a:ext cx="2318662" cy="23186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022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Jaký mezinárodní výraz vyjadřuje dočasnou vojenskou nemocnici?</a:t>
            </a:r>
          </a:p>
          <a:p>
            <a:pPr marL="342900" indent="-342900">
              <a:buAutoNum type="alphaLcParenR"/>
            </a:pPr>
            <a:r>
              <a:rPr lang="cs-CZ" dirty="0" smtClean="0"/>
              <a:t>Hospic</a:t>
            </a:r>
          </a:p>
          <a:p>
            <a:pPr marL="342900" indent="-342900">
              <a:buAutoNum type="alphaLcParenR"/>
            </a:pPr>
            <a:r>
              <a:rPr lang="cs-CZ" dirty="0" smtClean="0"/>
              <a:t>Lazaret</a:t>
            </a:r>
          </a:p>
          <a:p>
            <a:pPr marL="342900" indent="-342900">
              <a:buAutoNum type="alphaLcParenR"/>
            </a:pPr>
            <a:r>
              <a:rPr lang="cs-CZ" dirty="0" err="1" smtClean="0"/>
              <a:t>Clinicum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342900" indent="-342900">
              <a:buAutoNum type="arabicPeriod" startAt="2"/>
            </a:pPr>
            <a:r>
              <a:rPr lang="cs-CZ" dirty="0" smtClean="0"/>
              <a:t>Z jakého města prchal Lot se svojí rodinou?</a:t>
            </a:r>
          </a:p>
          <a:p>
            <a:pPr marL="342900" indent="-342900">
              <a:buAutoNum type="alphaLcParenR"/>
            </a:pPr>
            <a:r>
              <a:rPr lang="cs-CZ" dirty="0" smtClean="0"/>
              <a:t>Sodoma</a:t>
            </a:r>
          </a:p>
          <a:p>
            <a:pPr marL="342900" indent="-342900">
              <a:buAutoNum type="alphaLcParenR"/>
            </a:pPr>
            <a:r>
              <a:rPr lang="cs-CZ" dirty="0" smtClean="0"/>
              <a:t>Jeruzalém</a:t>
            </a:r>
          </a:p>
          <a:p>
            <a:pPr marL="342900" indent="-342900">
              <a:buAutoNum type="alphaLcParenR"/>
            </a:pPr>
            <a:r>
              <a:rPr lang="cs-CZ" dirty="0" smtClean="0"/>
              <a:t>Babylón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3.   Jaký je výraz pro špičku střevíce, jejíž rozměr se řídil bohatstvím majitele?</a:t>
            </a:r>
          </a:p>
          <a:p>
            <a:pPr marL="342900" indent="-342900">
              <a:buAutoNum type="alphaLcParenR"/>
            </a:pPr>
            <a:r>
              <a:rPr lang="cs-CZ" dirty="0" smtClean="0"/>
              <a:t>Zobák</a:t>
            </a:r>
          </a:p>
          <a:p>
            <a:pPr marL="342900" indent="-342900">
              <a:buAutoNum type="alphaLcParenR"/>
            </a:pPr>
            <a:r>
              <a:rPr lang="cs-CZ" dirty="0" smtClean="0"/>
              <a:t>Zoban</a:t>
            </a:r>
          </a:p>
          <a:p>
            <a:pPr marL="342900" indent="-342900">
              <a:buAutoNum type="alphaLcParenR"/>
            </a:pPr>
            <a:r>
              <a:rPr lang="cs-CZ" dirty="0" smtClean="0"/>
              <a:t>Zobec</a:t>
            </a:r>
          </a:p>
          <a:p>
            <a:pPr marL="342900" indent="-342900">
              <a:buAutoNum type="alphaLcParenR"/>
            </a:pPr>
            <a:endParaRPr lang="cs-CZ" dirty="0"/>
          </a:p>
          <a:p>
            <a:pPr marL="342900" indent="-342900">
              <a:buAutoNum type="arabicPeriod" startAt="4"/>
            </a:pPr>
            <a:r>
              <a:rPr lang="cs-CZ" dirty="0" smtClean="0"/>
              <a:t>Čí palec přinášel štěstí?</a:t>
            </a:r>
          </a:p>
          <a:p>
            <a:pPr marL="342900" indent="-342900">
              <a:buAutoNum type="alphaLcParenR"/>
            </a:pPr>
            <a:r>
              <a:rPr lang="cs-CZ" dirty="0" smtClean="0"/>
              <a:t>Vraha</a:t>
            </a:r>
          </a:p>
          <a:p>
            <a:pPr marL="342900" indent="-342900">
              <a:buAutoNum type="alphaLcParenR"/>
            </a:pPr>
            <a:r>
              <a:rPr lang="cs-CZ" dirty="0" smtClean="0"/>
              <a:t>Zloděje</a:t>
            </a:r>
          </a:p>
          <a:p>
            <a:pPr marL="342900" indent="-342900">
              <a:buAutoNum type="alphaLcParenR"/>
            </a:pPr>
            <a:r>
              <a:rPr lang="cs-CZ" dirty="0" smtClean="0"/>
              <a:t>Oběšence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322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Pokorný, Jindřich. Zakopaný pes aneb o tom, jak, proč a kde vznikla některá slova, jména, rčení, úsloví, pořekadla a přísloví. 1976. Nakladatelství pro děti a mládež. Albatros. </a:t>
            </a:r>
          </a:p>
          <a:p>
            <a:r>
              <a:rPr lang="cs-CZ" dirty="0" err="1" smtClean="0"/>
              <a:t>Schneeberger</a:t>
            </a:r>
            <a:r>
              <a:rPr lang="cs-CZ" dirty="0" smtClean="0"/>
              <a:t>, Vilém. Začneme u Adama aneb okřídlená biblická rčení. 2003. Nakladatelství Návrat domů. ISBN: 80-7255-090-X</a:t>
            </a:r>
          </a:p>
          <a:p>
            <a:r>
              <a:rPr lang="cs-CZ" dirty="0" smtClean="0"/>
              <a:t>Internetové – </a:t>
            </a:r>
            <a:r>
              <a:rPr lang="cs-CZ" dirty="0" err="1" smtClean="0"/>
              <a:t>www..dejepis.com</a:t>
            </a:r>
            <a:r>
              <a:rPr lang="cs-CZ" dirty="0" smtClean="0"/>
              <a:t>, </a:t>
            </a:r>
            <a:r>
              <a:rPr lang="cs-CZ" dirty="0" smtClean="0">
                <a:hlinkClick r:id="rId2"/>
              </a:rPr>
              <a:t>www.wikipedia.cz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6396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9360" y="1347076"/>
            <a:ext cx="10058400" cy="39319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7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DĚKUJEME ZA POZORNOST!</a:t>
            </a:r>
            <a:endParaRPr lang="cs-CZ" sz="7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438" y="4106751"/>
            <a:ext cx="1520244" cy="1520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703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ýdlo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Savon">
      <a:maj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218</Words>
  <Application>Microsoft Office PowerPoint</Application>
  <PresentationFormat>Širokoúhlá obrazovka</PresentationFormat>
  <Paragraphs>70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1" baseType="lpstr">
      <vt:lpstr>Garamond</vt:lpstr>
      <vt:lpstr>Mýdlo</vt:lpstr>
      <vt:lpstr>Starověk  a středověk  v ústní tradici</vt:lpstr>
      <vt:lpstr>Starověk </vt:lpstr>
      <vt:lpstr>Středověk</vt:lpstr>
      <vt:lpstr>Prezentace aplikace PowerPoint</vt:lpstr>
      <vt:lpstr>Biblická rčení</vt:lpstr>
      <vt:lpstr>Rčení napříč dobou</vt:lpstr>
      <vt:lpstr>Otázky</vt:lpstr>
      <vt:lpstr>Zdroje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Starověk  a středověk  v ústní tradici</dc:title>
  <dc:creator>Eliška Syrová</dc:creator>
  <cp:lastModifiedBy>Eliška Syrová</cp:lastModifiedBy>
  <cp:revision>17</cp:revision>
  <dcterms:created xsi:type="dcterms:W3CDTF">2016-11-27T14:14:22Z</dcterms:created>
  <dcterms:modified xsi:type="dcterms:W3CDTF">2016-11-30T20:33:06Z</dcterms:modified>
</cp:coreProperties>
</file>