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7" r:id="rId3"/>
    <p:sldId id="258" r:id="rId4"/>
    <p:sldId id="273" r:id="rId5"/>
    <p:sldId id="275" r:id="rId6"/>
    <p:sldId id="259" r:id="rId7"/>
    <p:sldId id="260" r:id="rId8"/>
    <p:sldId id="261" r:id="rId9"/>
    <p:sldId id="277" r:id="rId10"/>
    <p:sldId id="263" r:id="rId11"/>
    <p:sldId id="264" r:id="rId12"/>
    <p:sldId id="265" r:id="rId13"/>
    <p:sldId id="278" r:id="rId14"/>
    <p:sldId id="279" r:id="rId15"/>
    <p:sldId id="266" r:id="rId16"/>
    <p:sldId id="267" r:id="rId17"/>
    <p:sldId id="268" r:id="rId18"/>
    <p:sldId id="269" r:id="rId19"/>
    <p:sldId id="270" r:id="rId20"/>
    <p:sldId id="271" r:id="rId2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247" autoAdjust="0"/>
  </p:normalViewPr>
  <p:slideViewPr>
    <p:cSldViewPr snapToGrid="0">
      <p:cViewPr varScale="1">
        <p:scale>
          <a:sx n="105" d="100"/>
          <a:sy n="105" d="100"/>
        </p:scale>
        <p:origin x="1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375649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06243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-CZ" dirty="0"/>
              <a:t>K –</a:t>
            </a:r>
            <a:r>
              <a:rPr lang="cs-CZ" baseline="0" dirty="0"/>
              <a:t> pokračování v profesi otců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979876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-CZ" dirty="0"/>
              <a:t>I x K –</a:t>
            </a:r>
            <a:r>
              <a:rPr lang="cs-CZ" baseline="0" dirty="0"/>
              <a:t> management se liší -&gt; týmy v K společnosti se tvoří na základě etnika, což nadřízení z I zemí nevidí rádi; navíc příp. peněžní ocenění – nedostává jednotlivec, ale skupina</a:t>
            </a:r>
          </a:p>
          <a:p>
            <a:pPr lvl="0" rtl="0">
              <a:spcBef>
                <a:spcPts val="0"/>
              </a:spcBef>
              <a:buNone/>
            </a:pPr>
            <a:endParaRPr lang="cs-CZ" baseline="0" dirty="0"/>
          </a:p>
          <a:p>
            <a:pPr lvl="0" rtl="0">
              <a:spcBef>
                <a:spcPts val="0"/>
              </a:spcBef>
              <a:buNone/>
            </a:pPr>
            <a:r>
              <a:rPr lang="cs-CZ" baseline="0" dirty="0"/>
              <a:t>Manažerské techniky jsou vytvářeny vědci z I zemí a nemusí fungovat v K! např. hodnotící rozhovor (i kde není uplatňován systém MBO) – zpětná vazba říká i špatné zprávy x K dochází ke ztrátě tváře, takže musí být FB extra citlivá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78690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-CZ" dirty="0"/>
              <a:t>I - V jazyce se</a:t>
            </a:r>
            <a:r>
              <a:rPr lang="cs-CZ" baseline="0" dirty="0"/>
              <a:t> používají zájmeno „já“ – já dělám, než jen dělám, v aj se píše ještě s velkým I</a:t>
            </a:r>
          </a:p>
          <a:p>
            <a:pPr lvl="0">
              <a:spcBef>
                <a:spcPts val="0"/>
              </a:spcBef>
              <a:buNone/>
            </a:pPr>
            <a:endParaRPr lang="cs-CZ" baseline="0" dirty="0"/>
          </a:p>
          <a:p>
            <a:pPr lvl="0">
              <a:spcBef>
                <a:spcPts val="0"/>
              </a:spcBef>
              <a:buNone/>
            </a:pPr>
            <a:r>
              <a:rPr lang="cs-CZ" baseline="0" dirty="0"/>
              <a:t>Prof. </a:t>
            </a:r>
            <a:r>
              <a:rPr lang="cs-CZ" baseline="0" dirty="0" err="1"/>
              <a:t>Levin</a:t>
            </a:r>
            <a:r>
              <a:rPr lang="cs-CZ" baseline="0" dirty="0"/>
              <a:t> – zkoumal rychlost chůze – korelace s individualismem chůze rychleji – větší úsilí, aby se lidé někam dostali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731319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-CZ" dirty="0"/>
              <a:t>Zdravotní péče nesouvisí</a:t>
            </a:r>
            <a:r>
              <a:rPr lang="cs-CZ" baseline="0" dirty="0"/>
              <a:t> s tím, kdo je více a méně nemocný, ale na starosti o sebe sama – proto jsou v individualistických zemích vyšší prostředky (i do zdraví)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869404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52079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590878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89669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557747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47003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99998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5228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55958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Skupinou se míní rodina – rozšířená x nukleární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35641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2479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59528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-CZ" dirty="0"/>
              <a:t>K – nikdy</a:t>
            </a:r>
            <a:r>
              <a:rPr lang="cs-CZ" baseline="0" dirty="0"/>
              <a:t> nejste o samotě v místnosti, intenzivní sociální kontakt – soulad do sfér i mimo rodinu, slovo „ne“ se nepoužívá – znamená konfrontaci, která je nepřijatelná –“ne“ lze říci jinak – „promyslím to,  můžete mít pravdu“; slovo „ano“ může mít význam k udržení komunikace -&gt; „ano, poslouchám Vás“ viz Japonsko</a:t>
            </a:r>
          </a:p>
          <a:p>
            <a:pPr lvl="0">
              <a:spcBef>
                <a:spcPts val="0"/>
              </a:spcBef>
              <a:buNone/>
            </a:pPr>
            <a:endParaRPr lang="cs-CZ" dirty="0"/>
          </a:p>
          <a:p>
            <a:pPr lvl="0">
              <a:spcBef>
                <a:spcPts val="0"/>
              </a:spcBef>
              <a:buNone/>
            </a:pPr>
            <a:r>
              <a:rPr lang="cs-CZ" dirty="0"/>
              <a:t>I – slušné</a:t>
            </a:r>
            <a:r>
              <a:rPr lang="cs-CZ" baseline="0" dirty="0"/>
              <a:t> je říci, co si myslím – říci pravdu je znak upřímnosti a čestnosti – střed názorů vede k vyšší pravdě, konfrontace je brána konstruktivně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973028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-CZ" dirty="0"/>
              <a:t>K –</a:t>
            </a:r>
            <a:r>
              <a:rPr lang="cs-CZ" baseline="0" dirty="0"/>
              <a:t> názor jednotlivce je názorem skupiny, loajalita – sdílené zdroje v rodině (1 příjem živí celou rodinu – vyšší vzdělání – složí se na jedince, který pak rodinu živí); tradice a zvyky – svatby, pohřby – nutnost se </a:t>
            </a:r>
            <a:r>
              <a:rPr lang="cs-CZ" baseline="0" dirty="0" err="1"/>
              <a:t>účasnit</a:t>
            </a:r>
            <a:r>
              <a:rPr lang="cs-CZ" baseline="0" dirty="0"/>
              <a:t> „rodinné důvody“ jsou v práci legitimní; ticho je běžné – není třeba mluvit, pokud není třeba předat informaci</a:t>
            </a:r>
          </a:p>
          <a:p>
            <a:pPr lvl="0">
              <a:spcBef>
                <a:spcPts val="0"/>
              </a:spcBef>
              <a:buNone/>
            </a:pPr>
            <a:endParaRPr lang="cs-CZ" baseline="0" dirty="0"/>
          </a:p>
          <a:p>
            <a:pPr lvl="0">
              <a:spcBef>
                <a:spcPts val="0"/>
              </a:spcBef>
              <a:buNone/>
            </a:pPr>
            <a:r>
              <a:rPr lang="cs-CZ" baseline="0" dirty="0"/>
              <a:t>I – názor druhých je považováno jako slabost, vlastní kapesné, vláda přispívá studentům, výhodné půjčky pro studenty (USA); potřeba neustále hovořit i o banalitách</a:t>
            </a:r>
          </a:p>
          <a:p>
            <a:pPr lvl="0">
              <a:spcBef>
                <a:spcPts val="0"/>
              </a:spcBef>
              <a:buNone/>
            </a:pPr>
            <a:endParaRPr lang="cs-CZ" baseline="0" dirty="0"/>
          </a:p>
          <a:p>
            <a:pPr lvl="0">
              <a:spcBef>
                <a:spcPts val="0"/>
              </a:spcBef>
              <a:buNone/>
            </a:pPr>
            <a:r>
              <a:rPr lang="cs-CZ" baseline="0" dirty="0"/>
              <a:t>Edward T. </a:t>
            </a:r>
            <a:r>
              <a:rPr lang="cs-CZ" baseline="0" dirty="0" err="1"/>
              <a:t>Hall</a:t>
            </a:r>
            <a:r>
              <a:rPr lang="cs-CZ" baseline="0" dirty="0"/>
              <a:t> – vysoce kontextuální (stačí říct/napsat málo, protože většina </a:t>
            </a:r>
            <a:r>
              <a:rPr lang="cs-CZ" baseline="0" dirty="0" err="1"/>
              <a:t>info</a:t>
            </a:r>
            <a:r>
              <a:rPr lang="cs-CZ" baseline="0" dirty="0"/>
              <a:t> je dána fyzickým prostředím nebo dotyčné osobě známa) a slabě kontextuální kultura (důležité je explicitní vyjádření i těch věcí, které jsou známé – smlouvy jsou pak delší)</a:t>
            </a:r>
          </a:p>
          <a:p>
            <a:pPr lvl="0">
              <a:spcBef>
                <a:spcPts val="0"/>
              </a:spcBef>
              <a:buNone/>
            </a:pPr>
            <a:endParaRPr lang="cs-CZ" baseline="0" dirty="0"/>
          </a:p>
          <a:p>
            <a:pPr lvl="0">
              <a:spcBef>
                <a:spcPts val="0"/>
              </a:spcBef>
              <a:buNone/>
            </a:pPr>
            <a:r>
              <a:rPr lang="cs-CZ" dirty="0"/>
              <a:t>Hanba -  v I je to pocit viny – vnitřní kontrolor x K hanba – patří celé skupině, jejíž člen</a:t>
            </a:r>
            <a:r>
              <a:rPr lang="cs-CZ" baseline="0" dirty="0"/>
              <a:t> porušil pravidla – kolektivní odpovědnost – pojem ztráta tváře = když jednotlivec, </a:t>
            </a:r>
            <a:r>
              <a:rPr lang="cs-CZ" baseline="0" dirty="0" err="1"/>
              <a:t>at</a:t>
            </a:r>
            <a:r>
              <a:rPr lang="cs-CZ" baseline="0" dirty="0"/>
              <a:t> vlastním nebo ostatních činy, nedostává zpátky požadavkům vložených do své pozice</a:t>
            </a:r>
          </a:p>
          <a:p>
            <a:pPr lvl="0">
              <a:spcBef>
                <a:spcPts val="0"/>
              </a:spcBef>
              <a:buNone/>
            </a:pPr>
            <a:endParaRPr lang="cs-CZ" baseline="0" dirty="0"/>
          </a:p>
          <a:p>
            <a:pPr lvl="0">
              <a:spcBef>
                <a:spcPts val="0"/>
              </a:spcBef>
              <a:buNone/>
            </a:pPr>
            <a:r>
              <a:rPr lang="cs-CZ" baseline="0" dirty="0"/>
              <a:t>K – výběr partnerky/</a:t>
            </a:r>
            <a:r>
              <a:rPr lang="cs-CZ" baseline="0" dirty="0" err="1"/>
              <a:t>ra</a:t>
            </a:r>
            <a:r>
              <a:rPr lang="cs-CZ" baseline="0" dirty="0"/>
              <a:t> je důležitý – rozhoduje rodina – není založeno na lásce, ne vždy končí špatně x I – podpora romantické lásky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014008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-CZ" dirty="0"/>
              <a:t>Učitelé z I</a:t>
            </a:r>
            <a:r>
              <a:rPr lang="cs-CZ" baseline="0" dirty="0"/>
              <a:t> zemí si stěžují, že studenti z K zemí nediskutují – protože nemají souhlas skupiny, má-li někdo mluvit, musí být osobně dotázán – lepší práce v menších skupinách, ale vytváří se </a:t>
            </a:r>
            <a:r>
              <a:rPr lang="cs-CZ" baseline="0" dirty="0" err="1"/>
              <a:t>klanový-etnický</a:t>
            </a:r>
            <a:r>
              <a:rPr lang="cs-CZ" baseline="0" dirty="0"/>
              <a:t> původ x I země dokáží skupiny tvořit </a:t>
            </a:r>
            <a:r>
              <a:rPr lang="cs-CZ" baseline="0" dirty="0" err="1"/>
              <a:t>adhoc</a:t>
            </a:r>
            <a:r>
              <a:rPr lang="cs-CZ" baseline="0" dirty="0"/>
              <a:t> či dle dovedností! A přátelství</a:t>
            </a:r>
          </a:p>
          <a:p>
            <a:pPr lvl="0">
              <a:spcBef>
                <a:spcPts val="0"/>
              </a:spcBef>
              <a:buNone/>
            </a:pPr>
            <a:endParaRPr lang="cs-CZ" baseline="0" dirty="0"/>
          </a:p>
          <a:p>
            <a:pPr lvl="0">
              <a:spcBef>
                <a:spcPts val="0"/>
              </a:spcBef>
              <a:buNone/>
            </a:pPr>
            <a:r>
              <a:rPr lang="cs-CZ" baseline="0" dirty="0"/>
              <a:t>K – </a:t>
            </a:r>
            <a:r>
              <a:rPr lang="cs-CZ" baseline="0" dirty="0" err="1"/>
              <a:t>učtel</a:t>
            </a:r>
            <a:r>
              <a:rPr lang="cs-CZ" baseline="0" dirty="0"/>
              <a:t> zachází se žáky jako s členy skupiny „my“, ne s izolovanými jedinci – učení je k osvojení dovedností nezbytných, abych se stala přijatelným členem skupiny – důraz na tradice a naučit se, jak postupovat, abych se stala platným členem společnosti</a:t>
            </a:r>
          </a:p>
          <a:p>
            <a:pPr lvl="0">
              <a:spcBef>
                <a:spcPts val="0"/>
              </a:spcBef>
              <a:buNone/>
            </a:pPr>
            <a:r>
              <a:rPr lang="cs-CZ" baseline="0" dirty="0"/>
              <a:t>I – učitel jedná nestranně jako s jednotlivci – příprava jednotlivce do společnosti jiných jednotlivců – naučit se zvládat nové a nečekané situace – pozitivní postoj k tomu, co je nové – učení nikdy nekončí v životě!</a:t>
            </a:r>
          </a:p>
          <a:p>
            <a:pPr lvl="0">
              <a:spcBef>
                <a:spcPts val="0"/>
              </a:spcBef>
              <a:buNone/>
            </a:pPr>
            <a:endParaRPr lang="cs-CZ" baseline="0"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5105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  <a:endParaRPr lang="en-GB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U-XdlbgFxZo?t=2m46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BoQlz0zZc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chartsbin.com/view/32286" TargetMode="External"/><Relationship Id="rId4" Type="http://schemas.openxmlformats.org/officeDocument/2006/relationships/hyperlink" Target="http://chartsbin.com/view/24731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U-XdlbgFxZo?t=53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chartsbin.com/view/32287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Individualismus a kolektivismus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Vyhýbání se nejistotě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3. cvičení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GB"/>
              <a:t>Individualismus x kolektivismus - škola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Individualismus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GB"/>
              <a:t>Od studentů se očekává, že budou ve třídě mluvit za sebe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GB"/>
              <a:t>Smyslem vzdělání je naučit se, jak se učit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GB"/>
              <a:t>Diplomy zvyšují ekonomickou hodnotu jedince a jeho (její) sebeúctu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Kolektivismus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GB"/>
              <a:t>Studenti vystoupí, jen když to skupina schvaluje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GB"/>
              <a:t>Smyslem vzdělávání je naučit se, jak konat</a:t>
            </a:r>
          </a:p>
          <a:p>
            <a:pPr marL="457200" lvl="0" indent="-228600">
              <a:spcBef>
                <a:spcPts val="0"/>
              </a:spcBef>
            </a:pPr>
            <a:r>
              <a:rPr lang="en-GB"/>
              <a:t>Diplomy jsou vstupenkou do skupin s vyšším statusem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Individualismus x kolektivismus - pracoviště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 err="1"/>
              <a:t>Individualismus</a:t>
            </a:r>
            <a:endParaRPr lang="en-GB" dirty="0"/>
          </a:p>
          <a:p>
            <a:pPr marL="457200" lvl="0" indent="-228600" rtl="0">
              <a:spcBef>
                <a:spcPts val="0"/>
              </a:spcBef>
            </a:pPr>
            <a:r>
              <a:rPr lang="en-GB" dirty="0" err="1"/>
              <a:t>Zaměstnanci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“</a:t>
            </a:r>
            <a:r>
              <a:rPr lang="en-GB" dirty="0" err="1"/>
              <a:t>ekonomičtí</a:t>
            </a:r>
            <a:r>
              <a:rPr lang="en-GB" dirty="0"/>
              <a:t> </a:t>
            </a:r>
            <a:r>
              <a:rPr lang="en-GB" dirty="0" err="1"/>
              <a:t>lidé</a:t>
            </a:r>
            <a:r>
              <a:rPr lang="en-GB" dirty="0"/>
              <a:t>”, </a:t>
            </a:r>
            <a:r>
              <a:rPr lang="en-GB" dirty="0" err="1"/>
              <a:t>kteří</a:t>
            </a:r>
            <a:r>
              <a:rPr lang="en-GB" dirty="0"/>
              <a:t> </a:t>
            </a:r>
            <a:r>
              <a:rPr lang="en-GB" dirty="0" err="1"/>
              <a:t>sledují</a:t>
            </a:r>
            <a:r>
              <a:rPr lang="en-GB" dirty="0"/>
              <a:t> </a:t>
            </a:r>
            <a:r>
              <a:rPr lang="en-GB" dirty="0" err="1"/>
              <a:t>zájmy</a:t>
            </a:r>
            <a:r>
              <a:rPr lang="en-GB" dirty="0"/>
              <a:t> </a:t>
            </a:r>
            <a:r>
              <a:rPr lang="en-GB" dirty="0" err="1"/>
              <a:t>zaměstnavatele</a:t>
            </a:r>
            <a:r>
              <a:rPr lang="en-GB" dirty="0"/>
              <a:t>, </a:t>
            </a:r>
            <a:r>
              <a:rPr lang="en-GB" dirty="0" err="1"/>
              <a:t>pokud</a:t>
            </a:r>
            <a:r>
              <a:rPr lang="en-GB" dirty="0"/>
              <a:t> se </a:t>
            </a:r>
            <a:r>
              <a:rPr lang="en-GB" dirty="0" err="1"/>
              <a:t>shodují</a:t>
            </a:r>
            <a:r>
              <a:rPr lang="en-GB" dirty="0"/>
              <a:t> s </a:t>
            </a:r>
            <a:r>
              <a:rPr lang="en-GB" dirty="0" err="1"/>
              <a:t>jejich</a:t>
            </a:r>
            <a:r>
              <a:rPr lang="en-GB" dirty="0"/>
              <a:t> </a:t>
            </a:r>
            <a:r>
              <a:rPr lang="en-GB" dirty="0" err="1"/>
              <a:t>vlastními</a:t>
            </a:r>
            <a:r>
              <a:rPr lang="en-GB" dirty="0"/>
              <a:t> </a:t>
            </a:r>
            <a:r>
              <a:rPr lang="en-GB" dirty="0" err="1"/>
              <a:t>ekonomickými</a:t>
            </a:r>
            <a:r>
              <a:rPr lang="en-GB" dirty="0"/>
              <a:t> </a:t>
            </a:r>
            <a:r>
              <a:rPr lang="en-GB" dirty="0" err="1"/>
              <a:t>zájmy</a:t>
            </a:r>
            <a:endParaRPr lang="en-GB" dirty="0"/>
          </a:p>
          <a:p>
            <a:pPr marL="457200" lvl="0" indent="-228600" rtl="0">
              <a:spcBef>
                <a:spcPts val="0"/>
              </a:spcBef>
            </a:pPr>
            <a:r>
              <a:rPr lang="en-GB" dirty="0" err="1"/>
              <a:t>Předpokládá</a:t>
            </a:r>
            <a:r>
              <a:rPr lang="en-GB" dirty="0"/>
              <a:t> se,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při</a:t>
            </a:r>
            <a:r>
              <a:rPr lang="en-GB" dirty="0"/>
              <a:t> </a:t>
            </a:r>
            <a:r>
              <a:rPr lang="en-GB" dirty="0" err="1"/>
              <a:t>přijímání</a:t>
            </a:r>
            <a:r>
              <a:rPr lang="en-GB" dirty="0"/>
              <a:t> a </a:t>
            </a:r>
            <a:r>
              <a:rPr lang="en-GB" dirty="0" err="1"/>
              <a:t>povyšování</a:t>
            </a:r>
            <a:r>
              <a:rPr lang="en-GB" dirty="0"/>
              <a:t> </a:t>
            </a:r>
            <a:r>
              <a:rPr lang="en-GB" dirty="0" err="1"/>
              <a:t>zaměstnance</a:t>
            </a:r>
            <a:r>
              <a:rPr lang="en-GB" dirty="0"/>
              <a:t> </a:t>
            </a:r>
            <a:r>
              <a:rPr lang="en-GB" dirty="0" err="1"/>
              <a:t>záleží</a:t>
            </a:r>
            <a:r>
              <a:rPr lang="en-GB" dirty="0"/>
              <a:t> </a:t>
            </a:r>
            <a:r>
              <a:rPr lang="en-GB" dirty="0" err="1"/>
              <a:t>jen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tom, co </a:t>
            </a:r>
            <a:r>
              <a:rPr lang="en-GB" dirty="0" err="1"/>
              <a:t>dotyčný</a:t>
            </a:r>
            <a:r>
              <a:rPr lang="en-GB" dirty="0"/>
              <a:t> </a:t>
            </a:r>
            <a:r>
              <a:rPr lang="en-GB" dirty="0" err="1"/>
              <a:t>umí</a:t>
            </a:r>
            <a:r>
              <a:rPr lang="en-GB" dirty="0"/>
              <a:t> a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příslušných</a:t>
            </a:r>
            <a:r>
              <a:rPr lang="en-GB" dirty="0"/>
              <a:t> </a:t>
            </a:r>
            <a:r>
              <a:rPr lang="en-GB" dirty="0" err="1"/>
              <a:t>pravidlech</a:t>
            </a:r>
            <a:r>
              <a:rPr lang="cs-CZ" dirty="0"/>
              <a:t> (ne rodinné vztahy – konflikt zájmů)</a:t>
            </a:r>
            <a:endParaRPr lang="en-GB" dirty="0"/>
          </a:p>
          <a:p>
            <a:pPr marL="457200" lvl="0" indent="-228600" rtl="0">
              <a:spcBef>
                <a:spcPts val="0"/>
              </a:spcBef>
            </a:pPr>
            <a:r>
              <a:rPr lang="en-GB" dirty="0" err="1"/>
              <a:t>Vztah</a:t>
            </a:r>
            <a:r>
              <a:rPr lang="en-GB" dirty="0"/>
              <a:t> </a:t>
            </a:r>
            <a:r>
              <a:rPr lang="en-GB" dirty="0" err="1"/>
              <a:t>mezi</a:t>
            </a:r>
            <a:r>
              <a:rPr lang="en-GB" dirty="0"/>
              <a:t> </a:t>
            </a:r>
            <a:r>
              <a:rPr lang="en-GB" dirty="0" err="1"/>
              <a:t>zaměstnancem</a:t>
            </a:r>
            <a:r>
              <a:rPr lang="en-GB" dirty="0"/>
              <a:t> a </a:t>
            </a:r>
            <a:r>
              <a:rPr lang="en-GB" dirty="0" err="1"/>
              <a:t>zaměstnavatelem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založen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smlouvě</a:t>
            </a:r>
            <a:r>
              <a:rPr lang="en-GB" dirty="0"/>
              <a:t>, o </a:t>
            </a:r>
            <a:r>
              <a:rPr lang="en-GB" dirty="0" err="1"/>
              <a:t>níž</a:t>
            </a:r>
            <a:r>
              <a:rPr lang="en-GB" dirty="0"/>
              <a:t> se </a:t>
            </a:r>
            <a:r>
              <a:rPr lang="en-GB" dirty="0" err="1"/>
              <a:t>předpokládá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výhodná</a:t>
            </a:r>
            <a:r>
              <a:rPr lang="en-GB" dirty="0"/>
              <a:t> pro </a:t>
            </a:r>
            <a:r>
              <a:rPr lang="en-GB" dirty="0" err="1"/>
              <a:t>obě</a:t>
            </a:r>
            <a:r>
              <a:rPr lang="en-GB" dirty="0"/>
              <a:t> </a:t>
            </a:r>
            <a:r>
              <a:rPr lang="en-GB" dirty="0" err="1"/>
              <a:t>strany</a:t>
            </a:r>
            <a:endParaRPr lang="en-GB" dirty="0"/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08" name="Shape 108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 err="1"/>
              <a:t>Kolektivismus</a:t>
            </a:r>
            <a:endParaRPr lang="en-GB" dirty="0"/>
          </a:p>
          <a:p>
            <a:pPr marL="457200" lvl="0" indent="-228600" rtl="0">
              <a:spcBef>
                <a:spcPts val="0"/>
              </a:spcBef>
            </a:pPr>
            <a:r>
              <a:rPr lang="en-GB" dirty="0" err="1"/>
              <a:t>Změny</a:t>
            </a:r>
            <a:r>
              <a:rPr lang="en-GB" dirty="0"/>
              <a:t> v </a:t>
            </a:r>
            <a:r>
              <a:rPr lang="en-GB" dirty="0" err="1"/>
              <a:t>zaměstnání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řídké</a:t>
            </a:r>
            <a:endParaRPr lang="en-GB" dirty="0"/>
          </a:p>
          <a:p>
            <a:pPr marL="457200" lvl="0" indent="-228600" rtl="0">
              <a:spcBef>
                <a:spcPts val="0"/>
              </a:spcBef>
            </a:pPr>
            <a:r>
              <a:rPr lang="en-GB" dirty="0" err="1"/>
              <a:t>Zaměstnanci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členy</a:t>
            </a:r>
            <a:r>
              <a:rPr lang="en-GB" dirty="0"/>
              <a:t> </a:t>
            </a:r>
            <a:r>
              <a:rPr lang="en-GB" dirty="0" err="1"/>
              <a:t>skupin</a:t>
            </a:r>
            <a:r>
              <a:rPr lang="en-GB" dirty="0"/>
              <a:t> “my” a </a:t>
            </a:r>
            <a:r>
              <a:rPr lang="en-GB" dirty="0" err="1"/>
              <a:t>sledují</a:t>
            </a:r>
            <a:r>
              <a:rPr lang="en-GB" dirty="0"/>
              <a:t> </a:t>
            </a:r>
            <a:r>
              <a:rPr lang="en-GB" dirty="0" err="1"/>
              <a:t>skupinové</a:t>
            </a:r>
            <a:r>
              <a:rPr lang="en-GB" dirty="0"/>
              <a:t> </a:t>
            </a:r>
            <a:r>
              <a:rPr lang="en-GB" dirty="0" err="1"/>
              <a:t>zájmy</a:t>
            </a:r>
            <a:endParaRPr lang="en-GB" dirty="0"/>
          </a:p>
          <a:p>
            <a:pPr marL="457200" lvl="0" indent="-228600" rtl="0">
              <a:spcBef>
                <a:spcPts val="0"/>
              </a:spcBef>
            </a:pPr>
            <a:r>
              <a:rPr lang="en-GB" dirty="0" err="1"/>
              <a:t>Při</a:t>
            </a:r>
            <a:r>
              <a:rPr lang="en-GB" dirty="0"/>
              <a:t> </a:t>
            </a:r>
            <a:r>
              <a:rPr lang="en-GB" dirty="0" err="1"/>
              <a:t>přijímání</a:t>
            </a:r>
            <a:r>
              <a:rPr lang="en-GB" dirty="0"/>
              <a:t> a </a:t>
            </a:r>
            <a:r>
              <a:rPr lang="en-GB" dirty="0" err="1"/>
              <a:t>povyšování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brán</a:t>
            </a:r>
            <a:r>
              <a:rPr lang="en-GB" dirty="0"/>
              <a:t> </a:t>
            </a:r>
            <a:r>
              <a:rPr lang="en-GB" dirty="0" err="1"/>
              <a:t>ohled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skupinu</a:t>
            </a:r>
            <a:r>
              <a:rPr lang="en-GB" dirty="0"/>
              <a:t> “my” </a:t>
            </a:r>
            <a:r>
              <a:rPr lang="en-GB" dirty="0" err="1"/>
              <a:t>zaměstnance</a:t>
            </a:r>
            <a:r>
              <a:rPr lang="cs-CZ" dirty="0"/>
              <a:t> (snížení rizika)</a:t>
            </a:r>
            <a:endParaRPr lang="en-GB" dirty="0"/>
          </a:p>
          <a:p>
            <a:pPr marL="457200" lvl="0" indent="-228600" rtl="0">
              <a:spcBef>
                <a:spcPts val="0"/>
              </a:spcBef>
            </a:pPr>
            <a:r>
              <a:rPr lang="en-GB" dirty="0" err="1"/>
              <a:t>Vztah</a:t>
            </a:r>
            <a:r>
              <a:rPr lang="en-GB" dirty="0"/>
              <a:t> </a:t>
            </a:r>
            <a:r>
              <a:rPr lang="en-GB" dirty="0" err="1"/>
              <a:t>mezi</a:t>
            </a:r>
            <a:r>
              <a:rPr lang="en-GB" dirty="0"/>
              <a:t> </a:t>
            </a:r>
            <a:r>
              <a:rPr lang="en-GB" dirty="0" err="1"/>
              <a:t>zaměstnancem</a:t>
            </a:r>
            <a:r>
              <a:rPr lang="en-GB" dirty="0"/>
              <a:t> a </a:t>
            </a:r>
            <a:r>
              <a:rPr lang="en-GB" dirty="0" err="1"/>
              <a:t>zaměstnavatelem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chápán</a:t>
            </a:r>
            <a:r>
              <a:rPr lang="en-GB" dirty="0"/>
              <a:t> </a:t>
            </a:r>
            <a:r>
              <a:rPr lang="en-GB" dirty="0" err="1"/>
              <a:t>morálně</a:t>
            </a:r>
            <a:r>
              <a:rPr lang="en-GB" dirty="0"/>
              <a:t>, </a:t>
            </a:r>
            <a:r>
              <a:rPr lang="en-GB" dirty="0" err="1"/>
              <a:t>podobně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rodinný</a:t>
            </a:r>
            <a:r>
              <a:rPr lang="en-GB" dirty="0"/>
              <a:t> </a:t>
            </a:r>
            <a:r>
              <a:rPr lang="en-GB" dirty="0" err="1"/>
              <a:t>vztah</a:t>
            </a:r>
            <a:r>
              <a:rPr lang="cs-CZ" dirty="0"/>
              <a:t> (jako rodina „my“ – vzájemné závazky a loajalita)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Individualismus x kolektivismus - pracoviště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Individualismus</a:t>
            </a:r>
          </a:p>
          <a:p>
            <a:pPr marL="457200" lvl="0" indent="-228600" rtl="0">
              <a:spcBef>
                <a:spcPts val="0"/>
              </a:spcBef>
            </a:pPr>
            <a:endParaRPr/>
          </a:p>
          <a:p>
            <a:pPr marL="457200" lvl="0" indent="-228600" rtl="0">
              <a:spcBef>
                <a:spcPts val="0"/>
              </a:spcBef>
            </a:pPr>
            <a:r>
              <a:rPr lang="en-GB"/>
              <a:t>V manažerském výcviku se učí, jak čestně sdílet pocity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GB"/>
              <a:t>S každým zákazníkem se musí zacházet stejně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GB"/>
              <a:t>Úkol je důležitější než vztahy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Kolektivismus</a:t>
            </a:r>
          </a:p>
          <a:p>
            <a:pPr marL="457200" lvl="0" indent="-228600" rtl="0">
              <a:spcBef>
                <a:spcPts val="0"/>
              </a:spcBef>
            </a:pPr>
            <a:endParaRPr/>
          </a:p>
          <a:p>
            <a:pPr marL="457200" lvl="0" indent="-228600" rtl="0">
              <a:spcBef>
                <a:spcPts val="0"/>
              </a:spcBef>
            </a:pPr>
            <a:r>
              <a:rPr lang="en-GB"/>
              <a:t>Přímé hodnocení zaměstnanců narušuje harmonii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GB"/>
              <a:t>Zákazníkům ze skupin “my” se dostává lepšího zacházení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GB"/>
              <a:t>Vztahy jsou důležitější než úkol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11700" y="996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GB"/>
              <a:t>Individualismus x kolektivismus - jazyk, chování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1700" y="672350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 err="1"/>
              <a:t>Individualismus</a:t>
            </a:r>
            <a:endParaRPr lang="en-GB" dirty="0"/>
          </a:p>
          <a:p>
            <a:pPr marL="457200" lvl="0" indent="-228600" rtl="0">
              <a:spcBef>
                <a:spcPts val="0"/>
              </a:spcBef>
            </a:pPr>
            <a:r>
              <a:rPr lang="en-GB" dirty="0" err="1"/>
              <a:t>Používání</a:t>
            </a:r>
            <a:r>
              <a:rPr lang="en-GB" dirty="0"/>
              <a:t> </a:t>
            </a:r>
            <a:r>
              <a:rPr lang="en-GB" dirty="0" err="1"/>
              <a:t>slova</a:t>
            </a:r>
            <a:r>
              <a:rPr lang="en-GB" dirty="0"/>
              <a:t> “</a:t>
            </a:r>
            <a:r>
              <a:rPr lang="en-GB" dirty="0" err="1"/>
              <a:t>já</a:t>
            </a:r>
            <a:r>
              <a:rPr lang="en-GB" dirty="0"/>
              <a:t>” se </a:t>
            </a:r>
            <a:r>
              <a:rPr lang="en-GB" dirty="0" err="1"/>
              <a:t>povzbuzuje</a:t>
            </a:r>
            <a:endParaRPr lang="en-GB" dirty="0"/>
          </a:p>
          <a:p>
            <a:pPr marL="457200" lvl="0" indent="-228600" rtl="0">
              <a:spcBef>
                <a:spcPts val="0"/>
              </a:spcBef>
            </a:pPr>
            <a:r>
              <a:rPr lang="en-GB" dirty="0" err="1"/>
              <a:t>Identita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vlastní</a:t>
            </a:r>
            <a:r>
              <a:rPr lang="en-GB" dirty="0"/>
              <a:t> </a:t>
            </a:r>
            <a:r>
              <a:rPr lang="en-GB" dirty="0" err="1"/>
              <a:t>jedinci</a:t>
            </a:r>
            <a:endParaRPr lang="en-GB" dirty="0"/>
          </a:p>
          <a:p>
            <a:pPr marL="457200" lvl="0" indent="-228600" rtl="0">
              <a:spcBef>
                <a:spcPts val="0"/>
              </a:spcBef>
            </a:pPr>
            <a:r>
              <a:rPr lang="en-GB" dirty="0"/>
              <a:t>V </a:t>
            </a:r>
            <a:r>
              <a:rPr lang="en-GB" dirty="0" err="1"/>
              <a:t>osobnostních</a:t>
            </a:r>
            <a:r>
              <a:rPr lang="en-GB" dirty="0"/>
              <a:t> </a:t>
            </a:r>
            <a:r>
              <a:rPr lang="en-GB" dirty="0" err="1"/>
              <a:t>testech</a:t>
            </a:r>
            <a:r>
              <a:rPr lang="en-GB" dirty="0"/>
              <a:t> </a:t>
            </a:r>
            <a:r>
              <a:rPr lang="en-GB" dirty="0" err="1"/>
              <a:t>lidé</a:t>
            </a:r>
            <a:r>
              <a:rPr lang="en-GB" dirty="0"/>
              <a:t> </a:t>
            </a:r>
            <a:r>
              <a:rPr lang="en-GB" dirty="0" err="1"/>
              <a:t>scorují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extroverti</a:t>
            </a:r>
            <a:r>
              <a:rPr lang="cs-CZ" dirty="0"/>
              <a:t> (vřelost, společenskost, asertivita, hledání vzrušení)</a:t>
            </a:r>
            <a:endParaRPr lang="en-GB" dirty="0"/>
          </a:p>
          <a:p>
            <a:pPr marL="457200" lvl="0" indent="-228600" rtl="0">
              <a:spcBef>
                <a:spcPts val="0"/>
              </a:spcBef>
            </a:pPr>
            <a:r>
              <a:rPr lang="en-GB" dirty="0" err="1"/>
              <a:t>Povzbuzuje</a:t>
            </a:r>
            <a:r>
              <a:rPr lang="en-GB" dirty="0"/>
              <a:t> se </a:t>
            </a:r>
            <a:r>
              <a:rPr lang="en-GB" dirty="0" err="1"/>
              <a:t>vyjádření</a:t>
            </a:r>
            <a:r>
              <a:rPr lang="en-GB" dirty="0"/>
              <a:t> </a:t>
            </a:r>
            <a:r>
              <a:rPr lang="en-GB" dirty="0" err="1"/>
              <a:t>radosti</a:t>
            </a:r>
            <a:r>
              <a:rPr lang="en-GB" dirty="0"/>
              <a:t>, </a:t>
            </a:r>
            <a:r>
              <a:rPr lang="en-GB" dirty="0" err="1"/>
              <a:t>tlumí</a:t>
            </a:r>
            <a:r>
              <a:rPr lang="en-GB" dirty="0"/>
              <a:t> se </a:t>
            </a:r>
            <a:r>
              <a:rPr lang="en-GB" dirty="0" err="1"/>
              <a:t>vyjádření</a:t>
            </a:r>
            <a:r>
              <a:rPr lang="en-GB" dirty="0"/>
              <a:t> </a:t>
            </a:r>
            <a:r>
              <a:rPr lang="en-GB" dirty="0" err="1"/>
              <a:t>smutek</a:t>
            </a:r>
            <a:endParaRPr lang="cs-CZ" dirty="0"/>
          </a:p>
          <a:p>
            <a:pPr marL="457200" indent="-228600"/>
            <a:r>
              <a:rPr lang="en-GB" dirty="0" err="1"/>
              <a:t>Chodí</a:t>
            </a:r>
            <a:r>
              <a:rPr lang="en-GB" dirty="0"/>
              <a:t> se </a:t>
            </a:r>
            <a:r>
              <a:rPr lang="en-GB" dirty="0" err="1"/>
              <a:t>rychleji</a:t>
            </a:r>
            <a:endParaRPr lang="en-GB" dirty="0"/>
          </a:p>
          <a:p>
            <a:pPr marL="457200" lvl="0" indent="-228600" rtl="0">
              <a:spcBef>
                <a:spcPts val="0"/>
              </a:spcBef>
            </a:pPr>
            <a:endParaRPr lang="en-GB" dirty="0"/>
          </a:p>
        </p:txBody>
      </p:sp>
      <p:sp>
        <p:nvSpPr>
          <p:cNvPr id="94" name="Shape 94"/>
          <p:cNvSpPr txBox="1">
            <a:spLocks noGrp="1"/>
          </p:cNvSpPr>
          <p:nvPr>
            <p:ph type="body" idx="2"/>
          </p:nvPr>
        </p:nvSpPr>
        <p:spPr>
          <a:xfrm>
            <a:off x="4832400" y="672350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 err="1"/>
              <a:t>Kolektivismus</a:t>
            </a:r>
            <a:endParaRPr lang="en-GB" dirty="0"/>
          </a:p>
          <a:p>
            <a:pPr marL="457200" lvl="0" indent="-228600" rtl="0">
              <a:spcBef>
                <a:spcPts val="0"/>
              </a:spcBef>
            </a:pPr>
            <a:r>
              <a:rPr lang="en-GB" dirty="0" err="1"/>
              <a:t>Používání</a:t>
            </a:r>
            <a:r>
              <a:rPr lang="en-GB" dirty="0"/>
              <a:t> </a:t>
            </a:r>
            <a:r>
              <a:rPr lang="en-GB" dirty="0" err="1"/>
              <a:t>slova</a:t>
            </a:r>
            <a:r>
              <a:rPr lang="en-GB" dirty="0"/>
              <a:t> “</a:t>
            </a:r>
            <a:r>
              <a:rPr lang="en-GB" dirty="0" err="1"/>
              <a:t>já</a:t>
            </a:r>
            <a:r>
              <a:rPr lang="en-GB" dirty="0"/>
              <a:t>” se </a:t>
            </a:r>
            <a:r>
              <a:rPr lang="en-GB" dirty="0" err="1"/>
              <a:t>omezuje</a:t>
            </a:r>
            <a:endParaRPr lang="en-GB" dirty="0"/>
          </a:p>
          <a:p>
            <a:pPr marL="457200" lvl="0" indent="-228600" rtl="0">
              <a:spcBef>
                <a:spcPts val="0"/>
              </a:spcBef>
            </a:pPr>
            <a:r>
              <a:rPr lang="en-GB" dirty="0" err="1"/>
              <a:t>Identita</a:t>
            </a:r>
            <a:r>
              <a:rPr lang="en-GB" dirty="0"/>
              <a:t> </a:t>
            </a:r>
            <a:r>
              <a:rPr lang="en-GB" dirty="0" err="1"/>
              <a:t>jedince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založena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příslušnosti</a:t>
            </a:r>
            <a:r>
              <a:rPr lang="en-GB" dirty="0"/>
              <a:t> </a:t>
            </a:r>
            <a:r>
              <a:rPr lang="en-GB" dirty="0" err="1"/>
              <a:t>jedince</a:t>
            </a:r>
            <a:r>
              <a:rPr lang="en-GB" dirty="0"/>
              <a:t> k </a:t>
            </a:r>
            <a:r>
              <a:rPr lang="en-GB" dirty="0" err="1"/>
              <a:t>sociální</a:t>
            </a:r>
            <a:r>
              <a:rPr lang="en-GB" dirty="0"/>
              <a:t> </a:t>
            </a:r>
            <a:r>
              <a:rPr lang="en-GB" dirty="0" err="1"/>
              <a:t>síti</a:t>
            </a:r>
            <a:endParaRPr lang="en-GB" dirty="0"/>
          </a:p>
          <a:p>
            <a:pPr marL="457200" lvl="0" indent="-228600" rtl="0">
              <a:spcBef>
                <a:spcPts val="0"/>
              </a:spcBef>
            </a:pPr>
            <a:r>
              <a:rPr lang="en-GB" dirty="0"/>
              <a:t>V </a:t>
            </a:r>
            <a:r>
              <a:rPr lang="en-GB" dirty="0" err="1"/>
              <a:t>osobnostních</a:t>
            </a:r>
            <a:r>
              <a:rPr lang="en-GB" dirty="0"/>
              <a:t> </a:t>
            </a:r>
            <a:r>
              <a:rPr lang="en-GB" dirty="0" err="1"/>
              <a:t>testech</a:t>
            </a:r>
            <a:r>
              <a:rPr lang="en-GB" dirty="0"/>
              <a:t> </a:t>
            </a:r>
            <a:r>
              <a:rPr lang="en-GB" dirty="0" err="1"/>
              <a:t>lidé</a:t>
            </a:r>
            <a:r>
              <a:rPr lang="en-GB" dirty="0"/>
              <a:t> </a:t>
            </a:r>
            <a:r>
              <a:rPr lang="en-GB" dirty="0" err="1"/>
              <a:t>scorují</a:t>
            </a:r>
            <a:r>
              <a:rPr lang="en-GB" dirty="0"/>
              <a:t> </a:t>
            </a:r>
            <a:r>
              <a:rPr lang="en-GB" dirty="0" err="1"/>
              <a:t>více</a:t>
            </a:r>
            <a:r>
              <a:rPr lang="en-GB" dirty="0"/>
              <a:t> </a:t>
            </a:r>
            <a:r>
              <a:rPr lang="en-GB" dirty="0" err="1"/>
              <a:t>introvertní</a:t>
            </a:r>
            <a:endParaRPr lang="en-GB" dirty="0"/>
          </a:p>
          <a:p>
            <a:pPr marL="457200" lvl="0" indent="-228600" rtl="0">
              <a:spcBef>
                <a:spcPts val="0"/>
              </a:spcBef>
            </a:pPr>
            <a:r>
              <a:rPr lang="en-GB" dirty="0" err="1"/>
              <a:t>Povzbuzuje</a:t>
            </a:r>
            <a:r>
              <a:rPr lang="en-GB" dirty="0"/>
              <a:t> se </a:t>
            </a:r>
            <a:r>
              <a:rPr lang="en-GB" dirty="0" err="1"/>
              <a:t>vyjádření</a:t>
            </a:r>
            <a:r>
              <a:rPr lang="en-GB" dirty="0"/>
              <a:t> </a:t>
            </a:r>
            <a:r>
              <a:rPr lang="en-GB" dirty="0" err="1"/>
              <a:t>smutku</a:t>
            </a:r>
            <a:r>
              <a:rPr lang="en-GB" dirty="0"/>
              <a:t>, </a:t>
            </a:r>
            <a:r>
              <a:rPr lang="en-GB" dirty="0" err="1"/>
              <a:t>tlumí</a:t>
            </a:r>
            <a:r>
              <a:rPr lang="en-GB" dirty="0"/>
              <a:t> se </a:t>
            </a:r>
            <a:r>
              <a:rPr lang="en-GB" dirty="0" err="1"/>
              <a:t>vyjádření</a:t>
            </a:r>
            <a:r>
              <a:rPr lang="en-GB" dirty="0"/>
              <a:t> </a:t>
            </a:r>
            <a:r>
              <a:rPr lang="en-GB" dirty="0" err="1"/>
              <a:t>radosti</a:t>
            </a:r>
            <a:endParaRPr lang="en-GB" dirty="0"/>
          </a:p>
          <a:p>
            <a:pPr marL="457200" lvl="0" indent="-228600" rtl="0">
              <a:spcBef>
                <a:spcPts val="0"/>
              </a:spcBef>
            </a:pPr>
            <a:r>
              <a:rPr lang="en-GB" dirty="0" err="1"/>
              <a:t>Chodí</a:t>
            </a:r>
            <a:r>
              <a:rPr lang="en-GB" dirty="0"/>
              <a:t> se </a:t>
            </a:r>
            <a:r>
              <a:rPr lang="en-GB" dirty="0" err="1"/>
              <a:t>pomaleji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1115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11700" y="996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GB"/>
              <a:t>Individualismus x kolektivismus - jazyk, chování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1700" y="672350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cs-CZ" dirty="0"/>
              <a:t>Individualismus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GB" dirty="0" err="1"/>
              <a:t>Charakteristiky</a:t>
            </a:r>
            <a:r>
              <a:rPr lang="en-GB" dirty="0"/>
              <a:t> </a:t>
            </a:r>
            <a:r>
              <a:rPr lang="en-GB" dirty="0" err="1"/>
              <a:t>spotřeby</a:t>
            </a:r>
            <a:r>
              <a:rPr lang="en-GB" dirty="0"/>
              <a:t> </a:t>
            </a:r>
            <a:r>
              <a:rPr lang="en-GB" dirty="0" err="1"/>
              <a:t>ukazují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nezávislý</a:t>
            </a:r>
            <a:r>
              <a:rPr lang="en-GB" dirty="0"/>
              <a:t> </a:t>
            </a:r>
            <a:r>
              <a:rPr lang="en-GB" dirty="0" err="1"/>
              <a:t>životní</a:t>
            </a:r>
            <a:r>
              <a:rPr lang="en-GB" dirty="0"/>
              <a:t> </a:t>
            </a:r>
            <a:r>
              <a:rPr lang="en-GB" dirty="0" err="1"/>
              <a:t>styl</a:t>
            </a:r>
            <a:endParaRPr lang="en-GB" dirty="0"/>
          </a:p>
          <a:p>
            <a:pPr marL="457200" lvl="0" indent="-228600" rtl="0">
              <a:spcBef>
                <a:spcPts val="0"/>
              </a:spcBef>
            </a:pPr>
            <a:r>
              <a:rPr lang="en-GB" dirty="0" err="1"/>
              <a:t>Hlavním</a:t>
            </a:r>
            <a:r>
              <a:rPr lang="en-GB" dirty="0"/>
              <a:t> </a:t>
            </a:r>
            <a:r>
              <a:rPr lang="en-GB" dirty="0" err="1"/>
              <a:t>zdrojem</a:t>
            </a:r>
            <a:r>
              <a:rPr lang="en-GB" dirty="0"/>
              <a:t> </a:t>
            </a:r>
            <a:r>
              <a:rPr lang="en-GB" dirty="0" err="1"/>
              <a:t>informací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média</a:t>
            </a:r>
            <a:endParaRPr lang="en-GB" dirty="0"/>
          </a:p>
          <a:p>
            <a:pPr marL="457200" lvl="0" indent="-228600" rtl="0">
              <a:spcBef>
                <a:spcPts val="0"/>
              </a:spcBef>
            </a:pPr>
            <a:r>
              <a:rPr lang="en-GB" dirty="0"/>
              <a:t>Na </a:t>
            </a:r>
            <a:r>
              <a:rPr lang="en-GB" dirty="0" err="1"/>
              <a:t>zdravotní</a:t>
            </a:r>
            <a:r>
              <a:rPr lang="en-GB" dirty="0"/>
              <a:t> </a:t>
            </a:r>
            <a:r>
              <a:rPr lang="en-GB" dirty="0" err="1"/>
              <a:t>péči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vydáván</a:t>
            </a:r>
            <a:r>
              <a:rPr lang="en-GB" dirty="0"/>
              <a:t> </a:t>
            </a:r>
            <a:r>
              <a:rPr lang="en-GB" dirty="0" err="1"/>
              <a:t>větší</a:t>
            </a:r>
            <a:r>
              <a:rPr lang="en-GB" dirty="0"/>
              <a:t> </a:t>
            </a:r>
            <a:r>
              <a:rPr lang="en-GB" dirty="0" err="1"/>
              <a:t>díl</a:t>
            </a:r>
            <a:r>
              <a:rPr lang="en-GB" dirty="0"/>
              <a:t> </a:t>
            </a:r>
            <a:r>
              <a:rPr lang="en-GB" dirty="0" err="1"/>
              <a:t>veřejných</a:t>
            </a:r>
            <a:r>
              <a:rPr lang="en-GB" dirty="0"/>
              <a:t> a </a:t>
            </a:r>
            <a:r>
              <a:rPr lang="en-GB" dirty="0" err="1"/>
              <a:t>soukromých</a:t>
            </a:r>
            <a:r>
              <a:rPr lang="en-GB" dirty="0"/>
              <a:t> </a:t>
            </a:r>
            <a:r>
              <a:rPr lang="en-GB" dirty="0" err="1"/>
              <a:t>prostředků</a:t>
            </a:r>
            <a:endParaRPr lang="en-GB" dirty="0"/>
          </a:p>
          <a:p>
            <a:pPr marL="457200" lvl="0" indent="-228600">
              <a:spcBef>
                <a:spcPts val="0"/>
              </a:spcBef>
            </a:pPr>
            <a:r>
              <a:rPr lang="en-GB" dirty="0" err="1"/>
              <a:t>Lidé</a:t>
            </a:r>
            <a:r>
              <a:rPr lang="en-GB" dirty="0"/>
              <a:t> </a:t>
            </a:r>
            <a:r>
              <a:rPr lang="en-GB" dirty="0" err="1"/>
              <a:t>nezpůsobilí</a:t>
            </a:r>
            <a:r>
              <a:rPr lang="en-GB" dirty="0"/>
              <a:t> se </a:t>
            </a:r>
            <a:r>
              <a:rPr lang="en-GB" dirty="0" err="1"/>
              <a:t>mají</a:t>
            </a:r>
            <a:r>
              <a:rPr lang="en-GB" dirty="0"/>
              <a:t> </a:t>
            </a:r>
            <a:r>
              <a:rPr lang="en-GB" dirty="0" err="1"/>
              <a:t>podílet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běžných</a:t>
            </a:r>
            <a:r>
              <a:rPr lang="en-GB" dirty="0"/>
              <a:t> </a:t>
            </a:r>
            <a:r>
              <a:rPr lang="en-GB" dirty="0" err="1"/>
              <a:t>každodenních</a:t>
            </a:r>
            <a:r>
              <a:rPr lang="en-GB" dirty="0"/>
              <a:t> </a:t>
            </a:r>
            <a:r>
              <a:rPr lang="en-GB" dirty="0" err="1"/>
              <a:t>činnostech</a:t>
            </a:r>
            <a:r>
              <a:rPr lang="en-GB" dirty="0"/>
              <a:t> </a:t>
            </a:r>
            <a:r>
              <a:rPr lang="en-GB" dirty="0" err="1"/>
              <a:t>tak</a:t>
            </a:r>
            <a:r>
              <a:rPr lang="en-GB" dirty="0"/>
              <a:t>, </a:t>
            </a:r>
            <a:r>
              <a:rPr lang="en-GB" dirty="0" err="1"/>
              <a:t>jak</a:t>
            </a:r>
            <a:r>
              <a:rPr lang="en-GB" dirty="0"/>
              <a:t> </a:t>
            </a:r>
            <a:r>
              <a:rPr lang="en-GB" dirty="0" err="1"/>
              <a:t>jen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to </a:t>
            </a:r>
            <a:r>
              <a:rPr lang="en-GB" dirty="0" err="1"/>
              <a:t>možné</a:t>
            </a:r>
            <a:endParaRPr lang="en-GB" dirty="0"/>
          </a:p>
        </p:txBody>
      </p:sp>
      <p:sp>
        <p:nvSpPr>
          <p:cNvPr id="94" name="Shape 94"/>
          <p:cNvSpPr txBox="1">
            <a:spLocks noGrp="1"/>
          </p:cNvSpPr>
          <p:nvPr>
            <p:ph type="body" idx="2"/>
          </p:nvPr>
        </p:nvSpPr>
        <p:spPr>
          <a:xfrm>
            <a:off x="4832400" y="672350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 err="1"/>
              <a:t>Kolektivismus</a:t>
            </a:r>
            <a:endParaRPr lang="en-GB" dirty="0"/>
          </a:p>
          <a:p>
            <a:pPr marL="457200" lvl="0" indent="-228600" rtl="0">
              <a:spcBef>
                <a:spcPts val="0"/>
              </a:spcBef>
            </a:pPr>
            <a:r>
              <a:rPr lang="en-GB" dirty="0" err="1"/>
              <a:t>Charakteristiky</a:t>
            </a:r>
            <a:r>
              <a:rPr lang="en-GB" dirty="0"/>
              <a:t> </a:t>
            </a:r>
            <a:r>
              <a:rPr lang="en-GB" dirty="0" err="1"/>
              <a:t>spotřeby</a:t>
            </a:r>
            <a:r>
              <a:rPr lang="en-GB" dirty="0"/>
              <a:t> </a:t>
            </a:r>
            <a:r>
              <a:rPr lang="en-GB" dirty="0" err="1"/>
              <a:t>ukazují</a:t>
            </a:r>
            <a:r>
              <a:rPr lang="en-GB" dirty="0"/>
              <a:t> </a:t>
            </a:r>
            <a:r>
              <a:rPr lang="en-GB" dirty="0" err="1"/>
              <a:t>závislost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druhých</a:t>
            </a:r>
            <a:endParaRPr lang="en-GB" dirty="0"/>
          </a:p>
          <a:p>
            <a:pPr marL="457200" lvl="0" indent="-228600" rtl="0">
              <a:spcBef>
                <a:spcPts val="0"/>
              </a:spcBef>
            </a:pPr>
            <a:r>
              <a:rPr lang="en-GB" dirty="0" err="1"/>
              <a:t>Hlavním</a:t>
            </a:r>
            <a:r>
              <a:rPr lang="en-GB" dirty="0"/>
              <a:t> </a:t>
            </a:r>
            <a:r>
              <a:rPr lang="en-GB" dirty="0" err="1"/>
              <a:t>zdrojem</a:t>
            </a:r>
            <a:r>
              <a:rPr lang="en-GB" dirty="0"/>
              <a:t> </a:t>
            </a:r>
            <a:r>
              <a:rPr lang="en-GB" dirty="0" err="1"/>
              <a:t>informací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sociální</a:t>
            </a:r>
            <a:r>
              <a:rPr lang="en-GB" dirty="0"/>
              <a:t> </a:t>
            </a:r>
            <a:r>
              <a:rPr lang="en-GB" dirty="0" err="1"/>
              <a:t>síť</a:t>
            </a:r>
            <a:endParaRPr lang="en-GB" dirty="0"/>
          </a:p>
          <a:p>
            <a:pPr marL="457200" lvl="0" indent="-228600" rtl="0">
              <a:spcBef>
                <a:spcPts val="0"/>
              </a:spcBef>
            </a:pPr>
            <a:r>
              <a:rPr lang="en-GB" dirty="0"/>
              <a:t>Na </a:t>
            </a:r>
            <a:r>
              <a:rPr lang="en-GB" dirty="0" err="1"/>
              <a:t>zdravotní</a:t>
            </a:r>
            <a:r>
              <a:rPr lang="en-GB" dirty="0"/>
              <a:t> </a:t>
            </a:r>
            <a:r>
              <a:rPr lang="en-GB" dirty="0" err="1"/>
              <a:t>péči</a:t>
            </a:r>
            <a:r>
              <a:rPr lang="en-GB" dirty="0"/>
              <a:t> se </a:t>
            </a:r>
            <a:r>
              <a:rPr lang="en-GB" dirty="0" err="1"/>
              <a:t>vydává</a:t>
            </a:r>
            <a:r>
              <a:rPr lang="en-GB" dirty="0"/>
              <a:t> </a:t>
            </a:r>
            <a:r>
              <a:rPr lang="en-GB" dirty="0" err="1"/>
              <a:t>menší</a:t>
            </a:r>
            <a:r>
              <a:rPr lang="en-GB" dirty="0"/>
              <a:t> </a:t>
            </a:r>
            <a:r>
              <a:rPr lang="en-GB" dirty="0" err="1"/>
              <a:t>díl</a:t>
            </a:r>
            <a:r>
              <a:rPr lang="en-GB" dirty="0"/>
              <a:t> </a:t>
            </a:r>
            <a:r>
              <a:rPr lang="en-GB" dirty="0" err="1"/>
              <a:t>veřejných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soukromých</a:t>
            </a:r>
            <a:r>
              <a:rPr lang="en-GB" dirty="0"/>
              <a:t> </a:t>
            </a:r>
            <a:r>
              <a:rPr lang="en-GB" dirty="0" err="1"/>
              <a:t>prostředků</a:t>
            </a:r>
            <a:endParaRPr lang="en-GB" dirty="0"/>
          </a:p>
          <a:p>
            <a:pPr marL="457200" lvl="0" indent="-228600">
              <a:spcBef>
                <a:spcPts val="0"/>
              </a:spcBef>
            </a:pPr>
            <a:r>
              <a:rPr lang="en-GB" dirty="0" err="1"/>
              <a:t>Invalidita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hanbou</a:t>
            </a:r>
            <a:r>
              <a:rPr lang="en-GB" dirty="0"/>
              <a:t> </a:t>
            </a:r>
            <a:r>
              <a:rPr lang="en-GB" dirty="0" err="1"/>
              <a:t>rodiny</a:t>
            </a:r>
            <a:r>
              <a:rPr lang="en-GB" dirty="0"/>
              <a:t> a </a:t>
            </a:r>
            <a:r>
              <a:rPr lang="en-GB" dirty="0" err="1"/>
              <a:t>musí</a:t>
            </a:r>
            <a:r>
              <a:rPr lang="en-GB" dirty="0"/>
              <a:t> </a:t>
            </a:r>
            <a:r>
              <a:rPr lang="en-GB" dirty="0" err="1"/>
              <a:t>být</a:t>
            </a:r>
            <a:r>
              <a:rPr lang="en-GB" dirty="0"/>
              <a:t> </a:t>
            </a:r>
            <a:r>
              <a:rPr lang="en-GB" dirty="0" err="1"/>
              <a:t>skrývána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6533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11700" y="1613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Vyhýbání se nejistotě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225350" y="734050"/>
            <a:ext cx="4854300" cy="33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= vyjadřuje stupeň, v němž se příslušníci dané kultury cítí ohroženi nejistotou nebo neznámými situacemi - tento pocit je vyjadřován nervovým vypětím, potřebou předvídatelnosti a potřebou psaných i nepsaných pravidel (racionálních i iracionálních)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u="sng">
                <a:solidFill>
                  <a:schemeClr val="hlink"/>
                </a:solidFill>
                <a:hlinkClick r:id="rId3"/>
              </a:rPr>
              <a:t>https://youtu.be/U-XdlbgFxZo?t=2m46s</a:t>
            </a:r>
            <a:r>
              <a:rPr lang="en-GB"/>
              <a:t> 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/>
              <a:t>čím úzkostnější kultura, tím více se stává expresivní = více se mluví rukama, emoce v hlase, mohou se vyjádřit lidské pocity</a:t>
            </a:r>
          </a:p>
        </p:txBody>
      </p:sp>
      <p:pic>
        <p:nvPicPr>
          <p:cNvPr id="122" name="Shape 1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83724" y="-56350"/>
            <a:ext cx="3388349" cy="5199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GB"/>
              <a:t>Vyhýbání se nejistotě - Hofstede výzkum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Položené otázky: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i="1"/>
              <a:t>Jak často se cítíte nervózní nebo napjatý při práci?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/>
              <a:t>souhlasy (nesouhlasy) s výrokem - </a:t>
            </a:r>
            <a:r>
              <a:rPr lang="en-GB" i="1"/>
              <a:t>Podnikové předpisy nesmějí být porušeny,  i kdyby si zaměstnanec myslel, že je to v nejlepším zájmu podniku.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i="1"/>
              <a:t>Jak dlouho myslíte, že budete ještě pracovat v IBM?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GB"/>
              <a:t>Vyhýbání se nejistotě - Hofstede výzkum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/>
              <a:t>Výsledky výzkumu ukazují: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/>
              <a:t>vysoké hodnoty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-GB"/>
              <a:t>v Latinské Americe, v Evropě v románských zemích a okolí Středozemního moře, Japonsko, Jižní Korea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/>
              <a:t>středně vysoké hodnoty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-GB"/>
              <a:t>německy mluvící země - Rakousko, Německo, Švýcarsko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/>
              <a:t>nízké hodnoty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-GB"/>
              <a:t>asijské země, Afrika, anglicky mluvící země, severské země Evropy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i="1"/>
              <a:t>(čím víc vysoké hodnoty, tím víc úzkostnější kultura)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Vyhýbání se nejistotě - Hofstede vyhodnocení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04800" rtl="0">
              <a:spcBef>
                <a:spcPts val="0"/>
              </a:spcBef>
              <a:buSzPct val="100000"/>
              <a:buChar char="●"/>
            </a:pPr>
            <a:r>
              <a:rPr lang="en-GB" sz="1200"/>
              <a:t>nejistota vytváří úzkost (= stav tísně nebo obav z toho, co se může stát)</a:t>
            </a:r>
          </a:p>
          <a:p>
            <a:pPr marL="457200" lvl="0" indent="-304800" rtl="0">
              <a:spcBef>
                <a:spcPts val="0"/>
              </a:spcBef>
              <a:buSzPct val="100000"/>
              <a:buChar char="●"/>
            </a:pPr>
            <a:r>
              <a:rPr lang="en-GB" sz="1200"/>
              <a:t>každá lidská společnost vytvořila vysvětlující techniky přes techniku, práva a zákony a náboženství</a:t>
            </a:r>
          </a:p>
          <a:p>
            <a:pPr marL="914400" lvl="1" indent="-304800" rtl="0">
              <a:spcBef>
                <a:spcPts val="0"/>
              </a:spcBef>
              <a:buSzPct val="100000"/>
              <a:buChar char="○"/>
            </a:pPr>
            <a:r>
              <a:rPr lang="en-GB" sz="1200"/>
              <a:t>technika - pomáhá se vyhnout nejistotám zapříčiněnými přírodou</a:t>
            </a:r>
          </a:p>
          <a:p>
            <a:pPr marL="914400" lvl="1" indent="-304800" rtl="0">
              <a:spcBef>
                <a:spcPts val="0"/>
              </a:spcBef>
              <a:buSzPct val="100000"/>
              <a:buChar char="○"/>
            </a:pPr>
            <a:r>
              <a:rPr lang="en-GB" sz="1200"/>
              <a:t>práva a zákony se pokouší omezit nejisotu v chování druhých</a:t>
            </a:r>
          </a:p>
          <a:p>
            <a:pPr marL="914400" lvl="1" indent="-304800" rtl="0">
              <a:spcBef>
                <a:spcPts val="0"/>
              </a:spcBef>
              <a:buSzPct val="100000"/>
              <a:buChar char="○"/>
            </a:pPr>
            <a:r>
              <a:rPr lang="en-GB" sz="1200"/>
              <a:t>náboženství - vztah k nadpřirozeným silám, o nichž se předpokládá, že určují budoucnost člověka</a:t>
            </a:r>
          </a:p>
          <a:p>
            <a:pPr marL="457200" lvl="0" indent="-304800" rtl="0">
              <a:spcBef>
                <a:spcPts val="0"/>
              </a:spcBef>
              <a:buSzPct val="100000"/>
              <a:buChar char="●"/>
            </a:pPr>
            <a:r>
              <a:rPr lang="en-GB" sz="1200"/>
              <a:t>nejistota = subjektivní pocit, může být sdílen s jinými členy společnosti, je přenášena společností přes instituce jako je rodina, škola, stát</a:t>
            </a:r>
          </a:p>
          <a:p>
            <a:pPr marL="457200" lvl="0" indent="-304800" rtl="0">
              <a:spcBef>
                <a:spcPts val="0"/>
              </a:spcBef>
              <a:buSzPct val="100000"/>
              <a:buChar char="●"/>
            </a:pPr>
            <a:r>
              <a:rPr lang="en-GB" sz="1200"/>
              <a:t>u nejistoty není pravděpodobnost, je to situace, kdy se může stát cokoliv a my nemáme tušeni ani co se může stát (rozdíl od rizika, tam pravděpodobnost spočítat můžeme)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GB"/>
              <a:t>Vyhýbání se nejistotě - škola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silné vyhýbání nejistotě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/>
              <a:t>studenti předpokládají o svých učitelích, že to jsou experti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/>
              <a:t>učitelé znají odpovědi na všechny otázky 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/>
              <a:t>jestliže učitel vysvětlí látku tak, že ji každý porozumí,  už je to nevědecké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/>
              <a:t>studenti svůj úspěch berou jako náhodu, než víru ve své schopnosti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slabé vyhýbání nejistotě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/>
              <a:t>studenti akceptují učitele, který říká, že “neví”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/>
              <a:t>obtížné otázky a látku učitelé předávají pomocí běžných slov (a stále je to vědecké)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/>
              <a:t>studenti svůj úspěch odvozují od svých schopností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opakování	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Hofstede obecně: </a:t>
            </a:r>
            <a:r>
              <a:rPr lang="en-GB" u="sng">
                <a:solidFill>
                  <a:schemeClr val="hlink"/>
                </a:solidFill>
                <a:hlinkClick r:id="rId3"/>
              </a:rPr>
              <a:t>https://www.youtube.com/watch?v=_BoQlz0zZc4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/>
              <a:t>Mapa svět (vzdálenost moci) </a:t>
            </a:r>
            <a:r>
              <a:rPr lang="en-GB" u="sng">
                <a:solidFill>
                  <a:schemeClr val="accent5"/>
                </a:solidFill>
                <a:hlinkClick r:id="rId4"/>
              </a:rPr>
              <a:t>http://chartsbin.com/view/24731</a:t>
            </a:r>
            <a:r>
              <a:rPr lang="en-GB"/>
              <a:t>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/>
              <a:t>Evropa (vzdálenost moci) </a:t>
            </a:r>
            <a:r>
              <a:rPr lang="en-GB" u="sng">
                <a:solidFill>
                  <a:schemeClr val="accent5"/>
                </a:solidFill>
                <a:hlinkClick r:id="rId5"/>
              </a:rPr>
              <a:t>http://chartsbin.com/view/32286</a:t>
            </a:r>
            <a:r>
              <a:rPr lang="en-GB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GB"/>
              <a:t>Vyhýbání se nejistotě - pracoviště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silné vyhýbání nejistotě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/>
              <a:t>velké množství předpisů, pravidel (i nepsaných), pro náhodu tak “zbyde” malé množství prostoru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/>
              <a:t>pravidla mohou být naprosto dysfunkční, hlavně,, že je nějaká struktura (která se nedodržuje)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/>
              <a:t>věří se v odbornost na pracovišti 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GB"/>
              <a:t>slabé vyhýbání nejistotě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/>
              <a:t>panická hrůza z pravidel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/>
              <a:t>pravidla jsou zavedena, až když je opravdu velká nutnost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/>
              <a:t>lidé jsou hrdí na to, že to zvládnou i bez pravidel (např. umí stát ve frontě v řadě i bez psaného pravidla)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/>
              <a:t>na pracovišti je upřednostňován zdravý rozum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Individualismus x kolektivismus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-GB" i="1"/>
              <a:t>Individualismus přísluší společnostem, v nichž jsou svazky mezi jedinci volné: předpokládá se, že každý se stará sám o sebe a svou nejbližší rodinu. Kolektivismus, jako jeho opak, přináleží ke společnostem, ve kterých jsou lidé od narození po celý život integrováni do silných a soudržných skupin, které je v průběhu jejich životů chrání výměnou za jejich věrnost.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 err="1"/>
              <a:t>Individualismus</a:t>
            </a:r>
            <a:r>
              <a:rPr lang="en-GB" dirty="0"/>
              <a:t> x </a:t>
            </a:r>
            <a:r>
              <a:rPr lang="en-GB" dirty="0" err="1"/>
              <a:t>kolektivismus</a:t>
            </a:r>
            <a:endParaRPr lang="en-GB" dirty="0"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/>
              <a:t>Individualismus = převažuje zájem jednotlivce nad zájmem skupiny</a:t>
            </a: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/>
              <a:t>Kolektivismus = převažuje zájem skupiny nad zájmy jednotlivce</a:t>
            </a:r>
          </a:p>
        </p:txBody>
      </p:sp>
    </p:spTree>
    <p:extLst>
      <p:ext uri="{BB962C8B-B14F-4D97-AF65-F5344CB8AC3E}">
        <p14:creationId xmlns:p14="http://schemas.microsoft.com/office/powerpoint/2010/main" val="724837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Individualismus</a:t>
            </a:r>
            <a:r>
              <a:rPr lang="en-GB" dirty="0"/>
              <a:t> x </a:t>
            </a:r>
            <a:r>
              <a:rPr lang="en-GB" dirty="0" err="1"/>
              <a:t>kolektivismus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Individualismus</a:t>
            </a:r>
          </a:p>
          <a:p>
            <a:pPr lvl="0"/>
            <a:r>
              <a:rPr lang="cs-CZ" dirty="0"/>
              <a:t>Individualistických společností je menšina </a:t>
            </a:r>
          </a:p>
          <a:p>
            <a:r>
              <a:rPr lang="cs-CZ" dirty="0"/>
              <a:t>„já“ = osobní identita, ti druzí jsou hodnoceni podle osobnostních charakteristik, nezávislost na skupině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cs-CZ" dirty="0"/>
              <a:t>Kolektivismus</a:t>
            </a:r>
          </a:p>
          <a:p>
            <a:pPr lvl="0"/>
            <a:r>
              <a:rPr lang="cs-CZ" dirty="0"/>
              <a:t>„my“ = dává jistotu, ale vytváří vztah závislosti – nutnost být věrný skupině a porušení věrnosti znamená nejhoršího, čeho je se možné dopustit</a:t>
            </a:r>
          </a:p>
          <a:p>
            <a:r>
              <a:rPr lang="cs-CZ" dirty="0"/>
              <a:t>„my“ x „oni“ – vnitřní a vnější skupina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2463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GB"/>
              <a:t>Individualismus x kolektivismus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Země </a:t>
            </a:r>
            <a:r>
              <a:rPr lang="en-GB" u="sng">
                <a:solidFill>
                  <a:schemeClr val="accent5"/>
                </a:solidFill>
                <a:hlinkClick r:id="rId3"/>
              </a:rPr>
              <a:t>https://youtu.be/U-XdlbgFxZo?t=53s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Evropa </a:t>
            </a:r>
            <a:r>
              <a:rPr lang="en-GB" u="sng">
                <a:solidFill>
                  <a:schemeClr val="hlink"/>
                </a:solidFill>
                <a:hlinkClick r:id="rId4"/>
              </a:rPr>
              <a:t>http://chartsbin.com/view/32287</a:t>
            </a:r>
            <a:r>
              <a:rPr lang="en-GB"/>
              <a:t> 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Čím vyšší skór, tím víc individualismus.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/>
              <a:t>Souvisí se vzdáleností moci (čím víc individualistická, tím menší vzdálenost moci - existují výjimky - Francie, Kostarika).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GB" dirty="0" err="1"/>
              <a:t>Individualismus</a:t>
            </a:r>
            <a:r>
              <a:rPr lang="en-GB" dirty="0"/>
              <a:t> x </a:t>
            </a:r>
            <a:r>
              <a:rPr lang="en-GB" dirty="0" err="1"/>
              <a:t>kolektivismus</a:t>
            </a:r>
            <a:r>
              <a:rPr lang="cs-CZ" dirty="0"/>
              <a:t> – hodnoty výzkumu</a:t>
            </a:r>
            <a:endParaRPr lang="en-GB"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 err="1"/>
              <a:t>Individualismus</a:t>
            </a:r>
            <a:endParaRPr lang="en-GB" dirty="0"/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-GB" dirty="0" err="1"/>
              <a:t>Osobní</a:t>
            </a:r>
            <a:r>
              <a:rPr lang="en-GB" dirty="0"/>
              <a:t> </a:t>
            </a:r>
            <a:r>
              <a:rPr lang="en-GB" dirty="0" err="1"/>
              <a:t>čas</a:t>
            </a:r>
            <a:endParaRPr lang="en-GB" dirty="0"/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-GB" dirty="0" err="1"/>
              <a:t>Volnost</a:t>
            </a:r>
            <a:endParaRPr lang="en-GB" dirty="0"/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-GB" dirty="0" err="1"/>
              <a:t>Výzva</a:t>
            </a:r>
            <a:endParaRPr lang="en-GB" dirty="0"/>
          </a:p>
          <a:p>
            <a:pPr lvl="0" rtl="0">
              <a:spcBef>
                <a:spcPts val="0"/>
              </a:spcBef>
              <a:buNone/>
            </a:pPr>
            <a:r>
              <a:rPr lang="en-GB" dirty="0"/>
              <a:t>V </a:t>
            </a:r>
            <a:r>
              <a:rPr lang="en-GB" dirty="0" err="1"/>
              <a:t>bohatých</a:t>
            </a:r>
            <a:r>
              <a:rPr lang="en-GB" dirty="0"/>
              <a:t> </a:t>
            </a:r>
            <a:r>
              <a:rPr lang="en-GB" dirty="0" err="1"/>
              <a:t>zemích</a:t>
            </a:r>
            <a:r>
              <a:rPr lang="en-GB" dirty="0"/>
              <a:t> </a:t>
            </a:r>
            <a:r>
              <a:rPr lang="en-GB" dirty="0" err="1"/>
              <a:t>mohou</a:t>
            </a:r>
            <a:r>
              <a:rPr lang="en-GB" dirty="0"/>
              <a:t> </a:t>
            </a:r>
            <a:r>
              <a:rPr lang="en-GB" dirty="0" err="1"/>
              <a:t>být</a:t>
            </a:r>
            <a:r>
              <a:rPr lang="en-GB" dirty="0"/>
              <a:t> </a:t>
            </a:r>
            <a:r>
              <a:rPr lang="en-GB" dirty="0" err="1"/>
              <a:t>záležitosti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výcvik</a:t>
            </a:r>
            <a:r>
              <a:rPr lang="en-GB" dirty="0"/>
              <a:t>, </a:t>
            </a:r>
            <a:r>
              <a:rPr lang="en-GB" dirty="0" err="1"/>
              <a:t>fyzické</a:t>
            </a:r>
            <a:r>
              <a:rPr lang="en-GB" dirty="0"/>
              <a:t> </a:t>
            </a:r>
            <a:r>
              <a:rPr lang="en-GB" dirty="0" err="1"/>
              <a:t>pracovní</a:t>
            </a:r>
            <a:r>
              <a:rPr lang="en-GB" dirty="0"/>
              <a:t> </a:t>
            </a:r>
            <a:r>
              <a:rPr lang="en-GB" dirty="0" err="1"/>
              <a:t>prostředí</a:t>
            </a:r>
            <a:r>
              <a:rPr lang="en-GB" dirty="0"/>
              <a:t> a </a:t>
            </a:r>
            <a:r>
              <a:rPr lang="en-GB" dirty="0" err="1"/>
              <a:t>uplatnění</a:t>
            </a:r>
            <a:r>
              <a:rPr lang="en-GB" dirty="0"/>
              <a:t> </a:t>
            </a:r>
            <a:r>
              <a:rPr lang="en-GB" dirty="0" err="1"/>
              <a:t>dovedností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samozřejmé</a:t>
            </a:r>
            <a:r>
              <a:rPr lang="en-GB" dirty="0"/>
              <a:t>.</a:t>
            </a:r>
          </a:p>
          <a:p>
            <a:pPr lvl="0">
              <a:spcBef>
                <a:spcPts val="0"/>
              </a:spcBef>
              <a:buNone/>
            </a:pPr>
            <a:r>
              <a:rPr lang="en-GB" dirty="0" err="1"/>
              <a:t>Nezávislost</a:t>
            </a:r>
            <a:r>
              <a:rPr lang="en-GB" dirty="0"/>
              <a:t> </a:t>
            </a:r>
            <a:r>
              <a:rPr lang="en-GB" dirty="0" err="1"/>
              <a:t>zaměstnance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organizaci</a:t>
            </a:r>
            <a:r>
              <a:rPr lang="en-GB" dirty="0"/>
              <a:t>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GB" dirty="0" err="1"/>
              <a:t>Vztahy</a:t>
            </a:r>
            <a:r>
              <a:rPr lang="en-GB" dirty="0"/>
              <a:t> </a:t>
            </a:r>
            <a:r>
              <a:rPr lang="en-GB" dirty="0" err="1"/>
              <a:t>nejsou</a:t>
            </a:r>
            <a:r>
              <a:rPr lang="en-GB" dirty="0"/>
              <a:t> </a:t>
            </a:r>
            <a:r>
              <a:rPr lang="en-GB" dirty="0" err="1"/>
              <a:t>předem</a:t>
            </a:r>
            <a:r>
              <a:rPr lang="en-GB" dirty="0"/>
              <a:t> </a:t>
            </a:r>
            <a:r>
              <a:rPr lang="en-GB" dirty="0" err="1"/>
              <a:t>dány</a:t>
            </a:r>
            <a:r>
              <a:rPr lang="en-GB" dirty="0"/>
              <a:t>, </a:t>
            </a:r>
            <a:r>
              <a:rPr lang="en-GB" dirty="0" err="1"/>
              <a:t>utváří</a:t>
            </a:r>
            <a:r>
              <a:rPr lang="en-GB" dirty="0"/>
              <a:t> se </a:t>
            </a:r>
            <a:r>
              <a:rPr lang="en-GB" dirty="0" err="1"/>
              <a:t>dobrovolně</a:t>
            </a:r>
            <a:r>
              <a:rPr lang="en-GB" dirty="0"/>
              <a:t> a </a:t>
            </a:r>
            <a:r>
              <a:rPr lang="en-GB" dirty="0" err="1"/>
              <a:t>musí</a:t>
            </a:r>
            <a:r>
              <a:rPr lang="en-GB" dirty="0"/>
              <a:t> se o </a:t>
            </a:r>
            <a:r>
              <a:rPr lang="en-GB" dirty="0" err="1"/>
              <a:t>ně</a:t>
            </a:r>
            <a:r>
              <a:rPr lang="en-GB" dirty="0"/>
              <a:t> </a:t>
            </a:r>
            <a:r>
              <a:rPr lang="en-GB" dirty="0" err="1"/>
              <a:t>pečovat</a:t>
            </a:r>
            <a:r>
              <a:rPr lang="en-GB" dirty="0"/>
              <a:t>!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0" name="Shape 80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Kolektivismus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-GB"/>
              <a:t>Výcvik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-GB"/>
              <a:t>Pracovní prostředí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-GB"/>
              <a:t>Uplatnění dovedností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/>
              <a:t>Závislost zaměstnance na organizaci.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Přátelé jsou předem určeni, udržuje se k nim respekt, vlastenectví, cudnost.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GB"/>
              <a:t>Individualismus x kolektivismus - rodina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 err="1"/>
              <a:t>Individualismus</a:t>
            </a:r>
            <a:endParaRPr lang="en-GB" dirty="0"/>
          </a:p>
          <a:p>
            <a:pPr marL="457200" lvl="0" indent="-228600">
              <a:spcBef>
                <a:spcPts val="0"/>
              </a:spcBef>
            </a:pPr>
            <a:r>
              <a:rPr lang="en-GB" dirty="0" err="1"/>
              <a:t>Každý</a:t>
            </a:r>
            <a:r>
              <a:rPr lang="en-GB" dirty="0"/>
              <a:t> </a:t>
            </a:r>
            <a:r>
              <a:rPr lang="en-GB" dirty="0" err="1"/>
              <a:t>vyrůstá</a:t>
            </a:r>
            <a:r>
              <a:rPr lang="en-GB" dirty="0"/>
              <a:t> s </a:t>
            </a:r>
            <a:r>
              <a:rPr lang="en-GB" dirty="0" err="1"/>
              <a:t>tím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se </a:t>
            </a:r>
            <a:r>
              <a:rPr lang="en-GB" dirty="0" err="1"/>
              <a:t>bude</a:t>
            </a:r>
            <a:r>
              <a:rPr lang="en-GB" dirty="0"/>
              <a:t> </a:t>
            </a:r>
            <a:r>
              <a:rPr lang="en-GB" dirty="0" err="1"/>
              <a:t>starat</a:t>
            </a:r>
            <a:r>
              <a:rPr lang="en-GB" dirty="0"/>
              <a:t> </a:t>
            </a:r>
            <a:r>
              <a:rPr lang="en-GB" dirty="0" err="1"/>
              <a:t>jen</a:t>
            </a:r>
            <a:r>
              <a:rPr lang="en-GB" dirty="0"/>
              <a:t> </a:t>
            </a:r>
            <a:r>
              <a:rPr lang="en-GB" dirty="0" err="1"/>
              <a:t>sám</a:t>
            </a:r>
            <a:r>
              <a:rPr lang="en-GB" dirty="0"/>
              <a:t> o </a:t>
            </a:r>
            <a:r>
              <a:rPr lang="en-GB" dirty="0" err="1"/>
              <a:t>sebe</a:t>
            </a:r>
            <a:r>
              <a:rPr lang="en-GB" dirty="0"/>
              <a:t> a </a:t>
            </a:r>
            <a:r>
              <a:rPr lang="en-GB" dirty="0" err="1"/>
              <a:t>svou</a:t>
            </a:r>
            <a:r>
              <a:rPr lang="en-GB" dirty="0"/>
              <a:t> </a:t>
            </a:r>
            <a:r>
              <a:rPr lang="en-GB" dirty="0" err="1"/>
              <a:t>bezprostřední</a:t>
            </a:r>
            <a:r>
              <a:rPr lang="en-GB" dirty="0"/>
              <a:t> </a:t>
            </a:r>
            <a:r>
              <a:rPr lang="en-GB" dirty="0" err="1"/>
              <a:t>rodinu</a:t>
            </a:r>
            <a:endParaRPr lang="en-GB" dirty="0"/>
          </a:p>
          <a:p>
            <a:pPr marL="457200" lvl="0" indent="-228600" rtl="0">
              <a:spcBef>
                <a:spcPts val="0"/>
              </a:spcBef>
            </a:pPr>
            <a:r>
              <a:rPr lang="en-GB" dirty="0" err="1"/>
              <a:t>Děti</a:t>
            </a:r>
            <a:r>
              <a:rPr lang="en-GB" dirty="0"/>
              <a:t> se </a:t>
            </a:r>
            <a:r>
              <a:rPr lang="en-GB" dirty="0" err="1"/>
              <a:t>učí</a:t>
            </a:r>
            <a:r>
              <a:rPr lang="en-GB" dirty="0"/>
              <a:t> </a:t>
            </a:r>
            <a:r>
              <a:rPr lang="en-GB" dirty="0" err="1"/>
              <a:t>myslet</a:t>
            </a:r>
            <a:r>
              <a:rPr lang="en-GB" dirty="0"/>
              <a:t> </a:t>
            </a:r>
            <a:r>
              <a:rPr lang="en-GB" dirty="0" err="1"/>
              <a:t>pomocí</a:t>
            </a:r>
            <a:r>
              <a:rPr lang="en-GB" dirty="0"/>
              <a:t> “</a:t>
            </a:r>
            <a:r>
              <a:rPr lang="en-GB" dirty="0" err="1"/>
              <a:t>já</a:t>
            </a:r>
            <a:r>
              <a:rPr lang="en-GB" dirty="0"/>
              <a:t>”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GB" dirty="0" err="1"/>
              <a:t>Čestný</a:t>
            </a:r>
            <a:r>
              <a:rPr lang="en-GB" dirty="0"/>
              <a:t> </a:t>
            </a:r>
            <a:r>
              <a:rPr lang="en-GB" dirty="0" err="1"/>
              <a:t>člověk</a:t>
            </a:r>
            <a:r>
              <a:rPr lang="en-GB" dirty="0"/>
              <a:t> </a:t>
            </a:r>
            <a:r>
              <a:rPr lang="en-GB" dirty="0" err="1"/>
              <a:t>říká</a:t>
            </a:r>
            <a:r>
              <a:rPr lang="en-GB" dirty="0"/>
              <a:t> to, co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myslí</a:t>
            </a:r>
            <a:endParaRPr lang="en-GB" dirty="0"/>
          </a:p>
        </p:txBody>
      </p:sp>
      <p:sp>
        <p:nvSpPr>
          <p:cNvPr id="87" name="Shape 8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 err="1"/>
              <a:t>Kolektivismus</a:t>
            </a:r>
            <a:endParaRPr lang="en-GB" dirty="0"/>
          </a:p>
          <a:p>
            <a:pPr marL="457200" lvl="0" indent="-228600" rtl="0">
              <a:spcBef>
                <a:spcPts val="0"/>
              </a:spcBef>
            </a:pPr>
            <a:r>
              <a:rPr lang="en-GB" dirty="0" err="1"/>
              <a:t>Lidé</a:t>
            </a:r>
            <a:r>
              <a:rPr lang="en-GB" dirty="0"/>
              <a:t> se </a:t>
            </a:r>
            <a:r>
              <a:rPr lang="en-GB" dirty="0" err="1"/>
              <a:t>rodí</a:t>
            </a:r>
            <a:r>
              <a:rPr lang="en-GB" dirty="0"/>
              <a:t> do </a:t>
            </a:r>
            <a:r>
              <a:rPr lang="en-GB" dirty="0" err="1"/>
              <a:t>rozšířených</a:t>
            </a:r>
            <a:r>
              <a:rPr lang="en-GB" dirty="0"/>
              <a:t> </a:t>
            </a:r>
            <a:r>
              <a:rPr lang="en-GB" dirty="0" err="1"/>
              <a:t>rodin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do </a:t>
            </a:r>
            <a:r>
              <a:rPr lang="en-GB" dirty="0" err="1"/>
              <a:t>jiných</a:t>
            </a:r>
            <a:r>
              <a:rPr lang="en-GB" dirty="0"/>
              <a:t> </a:t>
            </a:r>
            <a:r>
              <a:rPr lang="en-GB" dirty="0" err="1"/>
              <a:t>skupin</a:t>
            </a:r>
            <a:r>
              <a:rPr lang="en-GB" dirty="0"/>
              <a:t> “my”,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výměnou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jejich</a:t>
            </a:r>
            <a:r>
              <a:rPr lang="en-GB" dirty="0"/>
              <a:t> </a:t>
            </a:r>
            <a:r>
              <a:rPr lang="en-GB" dirty="0" err="1"/>
              <a:t>loajalitu</a:t>
            </a:r>
            <a:r>
              <a:rPr lang="en-GB" dirty="0"/>
              <a:t> </a:t>
            </a:r>
            <a:r>
              <a:rPr lang="en-GB" dirty="0" err="1"/>
              <a:t>ochraňují</a:t>
            </a:r>
            <a:endParaRPr lang="en-GB" dirty="0"/>
          </a:p>
          <a:p>
            <a:pPr marL="457200" lvl="0" indent="-228600" rtl="0">
              <a:spcBef>
                <a:spcPts val="0"/>
              </a:spcBef>
            </a:pPr>
            <a:r>
              <a:rPr lang="en-GB" dirty="0" err="1"/>
              <a:t>Děti</a:t>
            </a:r>
            <a:r>
              <a:rPr lang="en-GB" dirty="0"/>
              <a:t> se </a:t>
            </a:r>
            <a:r>
              <a:rPr lang="en-GB" dirty="0" err="1"/>
              <a:t>učí</a:t>
            </a:r>
            <a:r>
              <a:rPr lang="en-GB" dirty="0"/>
              <a:t> </a:t>
            </a:r>
            <a:r>
              <a:rPr lang="en-GB" dirty="0" err="1"/>
              <a:t>myslet</a:t>
            </a:r>
            <a:r>
              <a:rPr lang="en-GB" dirty="0"/>
              <a:t> </a:t>
            </a:r>
            <a:r>
              <a:rPr lang="en-GB" dirty="0" err="1"/>
              <a:t>pomocí</a:t>
            </a:r>
            <a:r>
              <a:rPr lang="en-GB" dirty="0"/>
              <a:t> “my”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GB" dirty="0" err="1"/>
              <a:t>Musí</a:t>
            </a:r>
            <a:r>
              <a:rPr lang="en-GB" dirty="0"/>
              <a:t> </a:t>
            </a:r>
            <a:r>
              <a:rPr lang="en-GB" dirty="0" err="1"/>
              <a:t>být</a:t>
            </a:r>
            <a:r>
              <a:rPr lang="en-GB" dirty="0"/>
              <a:t> </a:t>
            </a:r>
            <a:r>
              <a:rPr lang="en-GB" dirty="0" err="1"/>
              <a:t>vždy</a:t>
            </a:r>
            <a:r>
              <a:rPr lang="en-GB" dirty="0"/>
              <a:t> </a:t>
            </a:r>
            <a:r>
              <a:rPr lang="en-GB" dirty="0" err="1"/>
              <a:t>zachován</a:t>
            </a:r>
            <a:r>
              <a:rPr lang="en-GB" dirty="0"/>
              <a:t> </a:t>
            </a:r>
            <a:r>
              <a:rPr lang="en-GB" dirty="0" err="1"/>
              <a:t>soulad</a:t>
            </a:r>
            <a:r>
              <a:rPr lang="en-GB" dirty="0"/>
              <a:t>, a proto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třeba</a:t>
            </a:r>
            <a:r>
              <a:rPr lang="en-GB" dirty="0"/>
              <a:t> </a:t>
            </a:r>
            <a:r>
              <a:rPr lang="en-GB" dirty="0" err="1"/>
              <a:t>vyhnout</a:t>
            </a:r>
            <a:r>
              <a:rPr lang="en-GB" dirty="0"/>
              <a:t> se </a:t>
            </a:r>
            <a:r>
              <a:rPr lang="en-GB" dirty="0" err="1"/>
              <a:t>přímým</a:t>
            </a:r>
            <a:r>
              <a:rPr lang="en-GB" dirty="0"/>
              <a:t> </a:t>
            </a:r>
            <a:r>
              <a:rPr lang="en-GB" dirty="0" err="1"/>
              <a:t>konfrontacím</a:t>
            </a:r>
            <a:endParaRPr lang="en-GB" dirty="0"/>
          </a:p>
          <a:p>
            <a:pPr marL="457200" lvl="0" indent="-228600" rtl="0">
              <a:spcBef>
                <a:spcPts val="0"/>
              </a:spcBef>
            </a:pPr>
            <a:r>
              <a:rPr lang="en-GB" dirty="0" err="1"/>
              <a:t>Přátelství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dána</a:t>
            </a:r>
            <a:r>
              <a:rPr lang="en-GB" dirty="0"/>
              <a:t> </a:t>
            </a:r>
            <a:r>
              <a:rPr lang="en-GB" dirty="0" err="1"/>
              <a:t>předem</a:t>
            </a:r>
            <a:endParaRPr lang="en-GB" dirty="0"/>
          </a:p>
          <a:p>
            <a:pPr marL="457200" lvl="0" indent="-228600" rtl="0">
              <a:spcBef>
                <a:spcPts val="0"/>
              </a:spcBef>
            </a:pPr>
            <a:r>
              <a:rPr lang="en-GB" dirty="0"/>
              <a:t>O </a:t>
            </a:r>
            <a:r>
              <a:rPr lang="en-GB" dirty="0" err="1"/>
              <a:t>prostředky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třeba</a:t>
            </a:r>
            <a:r>
              <a:rPr lang="en-GB" dirty="0"/>
              <a:t> se </a:t>
            </a:r>
            <a:r>
              <a:rPr lang="en-GB" dirty="0" err="1"/>
              <a:t>dělit</a:t>
            </a:r>
            <a:r>
              <a:rPr lang="en-GB" dirty="0"/>
              <a:t> s </a:t>
            </a:r>
            <a:r>
              <a:rPr lang="en-GB" dirty="0" err="1"/>
              <a:t>příbuznými</a:t>
            </a:r>
            <a:endParaRPr lang="en-GB" dirty="0"/>
          </a:p>
          <a:p>
            <a:pPr marL="457200" lvl="0" indent="-228600" rtl="0">
              <a:spcBef>
                <a:spcPts val="0"/>
              </a:spcBef>
            </a:pPr>
            <a:r>
              <a:rPr lang="en-GB" dirty="0" err="1"/>
              <a:t>Převažuje</a:t>
            </a:r>
            <a:r>
              <a:rPr lang="en-GB" dirty="0"/>
              <a:t> </a:t>
            </a:r>
            <a:r>
              <a:rPr lang="en-GB" dirty="0" err="1"/>
              <a:t>komunikace</a:t>
            </a:r>
            <a:r>
              <a:rPr lang="en-GB" dirty="0"/>
              <a:t> s </a:t>
            </a:r>
            <a:r>
              <a:rPr lang="en-GB" dirty="0" err="1"/>
              <a:t>vysokým</a:t>
            </a:r>
            <a:r>
              <a:rPr lang="en-GB" dirty="0"/>
              <a:t> </a:t>
            </a:r>
            <a:r>
              <a:rPr lang="en-GB" dirty="0" err="1"/>
              <a:t>kontextem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GB"/>
              <a:t>Individualismus x kolektivismus - rodina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cs-CZ" dirty="0"/>
              <a:t>Individualismus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GB" dirty="0" err="1"/>
              <a:t>Přátelství</a:t>
            </a:r>
            <a:r>
              <a:rPr lang="en-GB" dirty="0"/>
              <a:t> </a:t>
            </a:r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dobrovolné</a:t>
            </a:r>
            <a:r>
              <a:rPr lang="en-GB" dirty="0"/>
              <a:t> a </a:t>
            </a:r>
            <a:r>
              <a:rPr lang="en-GB" dirty="0" err="1"/>
              <a:t>musí</a:t>
            </a:r>
            <a:r>
              <a:rPr lang="en-GB" dirty="0"/>
              <a:t> se o </a:t>
            </a:r>
            <a:r>
              <a:rPr lang="en-GB" dirty="0" err="1"/>
              <a:t>něj</a:t>
            </a:r>
            <a:r>
              <a:rPr lang="en-GB" dirty="0"/>
              <a:t> </a:t>
            </a:r>
            <a:r>
              <a:rPr lang="en-GB" dirty="0" err="1"/>
              <a:t>pečovat</a:t>
            </a:r>
            <a:endParaRPr lang="en-GB" dirty="0"/>
          </a:p>
          <a:p>
            <a:pPr marL="457200" lvl="0" indent="-228600" rtl="0">
              <a:spcBef>
                <a:spcPts val="0"/>
              </a:spcBef>
            </a:pPr>
            <a:r>
              <a:rPr lang="en-GB" dirty="0" err="1"/>
              <a:t>Postředky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vlastněny</a:t>
            </a:r>
            <a:r>
              <a:rPr lang="en-GB" dirty="0"/>
              <a:t> </a:t>
            </a:r>
            <a:r>
              <a:rPr lang="en-GB" dirty="0" err="1"/>
              <a:t>individuálně</a:t>
            </a:r>
            <a:r>
              <a:rPr lang="en-GB" dirty="0"/>
              <a:t>, to </a:t>
            </a:r>
            <a:r>
              <a:rPr lang="en-GB" dirty="0" err="1"/>
              <a:t>platí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pro </a:t>
            </a:r>
            <a:r>
              <a:rPr lang="en-GB" dirty="0" err="1"/>
              <a:t>děti</a:t>
            </a:r>
            <a:endParaRPr lang="en-GB" dirty="0"/>
          </a:p>
          <a:p>
            <a:pPr marL="457200" lvl="0" indent="-228600" rtl="0">
              <a:spcBef>
                <a:spcPts val="0"/>
              </a:spcBef>
            </a:pPr>
            <a:r>
              <a:rPr lang="en-GB" dirty="0" err="1"/>
              <a:t>Převažuje</a:t>
            </a:r>
            <a:r>
              <a:rPr lang="en-GB" dirty="0"/>
              <a:t> </a:t>
            </a:r>
            <a:r>
              <a:rPr lang="en-GB" dirty="0" err="1"/>
              <a:t>komunikace</a:t>
            </a:r>
            <a:r>
              <a:rPr lang="en-GB" dirty="0"/>
              <a:t> s </a:t>
            </a:r>
            <a:r>
              <a:rPr lang="en-GB" dirty="0" err="1"/>
              <a:t>nízkým</a:t>
            </a:r>
            <a:r>
              <a:rPr lang="en-GB" dirty="0"/>
              <a:t> </a:t>
            </a:r>
            <a:r>
              <a:rPr lang="en-GB" dirty="0" err="1"/>
              <a:t>kontextem</a:t>
            </a:r>
            <a:endParaRPr lang="en-GB" dirty="0"/>
          </a:p>
          <a:p>
            <a:pPr marL="457200" lvl="0" indent="-228600" rtl="0">
              <a:spcBef>
                <a:spcPts val="0"/>
              </a:spcBef>
            </a:pPr>
            <a:r>
              <a:rPr lang="en-GB" dirty="0" err="1"/>
              <a:t>Porušení</a:t>
            </a:r>
            <a:r>
              <a:rPr lang="en-GB" dirty="0"/>
              <a:t> </a:t>
            </a:r>
            <a:r>
              <a:rPr lang="en-GB" dirty="0" err="1"/>
              <a:t>norem</a:t>
            </a:r>
            <a:r>
              <a:rPr lang="en-GB" dirty="0"/>
              <a:t> </a:t>
            </a:r>
            <a:r>
              <a:rPr lang="en-GB" dirty="0" err="1"/>
              <a:t>vede</a:t>
            </a:r>
            <a:r>
              <a:rPr lang="en-GB" dirty="0"/>
              <a:t> k </a:t>
            </a:r>
            <a:r>
              <a:rPr lang="en-GB" dirty="0" err="1"/>
              <a:t>pocitům</a:t>
            </a:r>
            <a:r>
              <a:rPr lang="en-GB" dirty="0"/>
              <a:t> </a:t>
            </a:r>
            <a:r>
              <a:rPr lang="en-GB" dirty="0" err="1"/>
              <a:t>viny</a:t>
            </a:r>
            <a:r>
              <a:rPr lang="en-GB" dirty="0"/>
              <a:t> a </a:t>
            </a:r>
            <a:r>
              <a:rPr lang="en-GB" dirty="0" err="1"/>
              <a:t>ztráty</a:t>
            </a:r>
            <a:r>
              <a:rPr lang="en-GB" dirty="0"/>
              <a:t> </a:t>
            </a:r>
            <a:r>
              <a:rPr lang="en-GB" dirty="0" err="1"/>
              <a:t>sebeúcty</a:t>
            </a:r>
            <a:endParaRPr lang="en-GB" dirty="0"/>
          </a:p>
          <a:p>
            <a:pPr marL="457200" lvl="0" indent="-228600">
              <a:spcBef>
                <a:spcPts val="0"/>
              </a:spcBef>
            </a:pPr>
            <a:r>
              <a:rPr lang="en-GB" dirty="0" err="1"/>
              <a:t>Kritéria</a:t>
            </a:r>
            <a:r>
              <a:rPr lang="en-GB" dirty="0"/>
              <a:t> pro </a:t>
            </a:r>
            <a:r>
              <a:rPr lang="en-GB" dirty="0" err="1"/>
              <a:t>ženicha</a:t>
            </a:r>
            <a:r>
              <a:rPr lang="en-GB" dirty="0"/>
              <a:t> a </a:t>
            </a:r>
            <a:r>
              <a:rPr lang="en-GB" dirty="0" err="1"/>
              <a:t>nevěstu</a:t>
            </a:r>
            <a:r>
              <a:rPr lang="en-GB" dirty="0"/>
              <a:t> </a:t>
            </a:r>
            <a:r>
              <a:rPr lang="en-GB" dirty="0" err="1"/>
              <a:t>nejsou</a:t>
            </a:r>
            <a:r>
              <a:rPr lang="en-GB" dirty="0"/>
              <a:t> </a:t>
            </a:r>
            <a:r>
              <a:rPr lang="en-GB" dirty="0" err="1"/>
              <a:t>předem</a:t>
            </a:r>
            <a:r>
              <a:rPr lang="en-GB" dirty="0"/>
              <a:t> </a:t>
            </a:r>
            <a:r>
              <a:rPr lang="en-GB" dirty="0" err="1"/>
              <a:t>dána</a:t>
            </a:r>
            <a:endParaRPr lang="en-GB" dirty="0"/>
          </a:p>
        </p:txBody>
      </p:sp>
      <p:sp>
        <p:nvSpPr>
          <p:cNvPr id="87" name="Shape 8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 err="1"/>
              <a:t>Kolektivismus</a:t>
            </a:r>
            <a:endParaRPr lang="en-GB" dirty="0"/>
          </a:p>
          <a:p>
            <a:pPr marL="457200" lvl="0" indent="-228600" rtl="0">
              <a:spcBef>
                <a:spcPts val="0"/>
              </a:spcBef>
            </a:pPr>
            <a:r>
              <a:rPr lang="en-GB" dirty="0" err="1"/>
              <a:t>Porušení</a:t>
            </a:r>
            <a:r>
              <a:rPr lang="en-GB" dirty="0"/>
              <a:t> </a:t>
            </a:r>
            <a:r>
              <a:rPr lang="en-GB" dirty="0" err="1"/>
              <a:t>norem</a:t>
            </a:r>
            <a:r>
              <a:rPr lang="en-GB" dirty="0"/>
              <a:t> </a:t>
            </a:r>
            <a:r>
              <a:rPr lang="en-GB" dirty="0" err="1"/>
              <a:t>vede</a:t>
            </a:r>
            <a:r>
              <a:rPr lang="en-GB" dirty="0"/>
              <a:t> k </a:t>
            </a:r>
            <a:r>
              <a:rPr lang="en-GB" dirty="0" err="1"/>
              <a:t>hanbě</a:t>
            </a:r>
            <a:r>
              <a:rPr lang="en-GB" dirty="0"/>
              <a:t> a </a:t>
            </a:r>
            <a:r>
              <a:rPr lang="en-GB" dirty="0" err="1"/>
              <a:t>ztrátě</a:t>
            </a:r>
            <a:r>
              <a:rPr lang="en-GB" dirty="0"/>
              <a:t> </a:t>
            </a:r>
            <a:r>
              <a:rPr lang="en-GB" dirty="0" err="1"/>
              <a:t>tváře</a:t>
            </a:r>
            <a:r>
              <a:rPr lang="en-GB" dirty="0"/>
              <a:t> </a:t>
            </a:r>
            <a:r>
              <a:rPr lang="en-GB" dirty="0" err="1"/>
              <a:t>jedince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skupiny</a:t>
            </a:r>
            <a:endParaRPr lang="en-GB" dirty="0"/>
          </a:p>
          <a:p>
            <a:pPr marL="457200" lvl="0" indent="-228600">
              <a:spcBef>
                <a:spcPts val="0"/>
              </a:spcBef>
            </a:pPr>
            <a:r>
              <a:rPr lang="en-GB" dirty="0" err="1"/>
              <a:t>Nevěsty</a:t>
            </a:r>
            <a:r>
              <a:rPr lang="en-GB" dirty="0"/>
              <a:t> </a:t>
            </a:r>
            <a:r>
              <a:rPr lang="en-GB" dirty="0" err="1"/>
              <a:t>mají</a:t>
            </a:r>
            <a:r>
              <a:rPr lang="en-GB" dirty="0"/>
              <a:t> </a:t>
            </a:r>
            <a:r>
              <a:rPr lang="en-GB" dirty="0" err="1"/>
              <a:t>být</a:t>
            </a:r>
            <a:r>
              <a:rPr lang="en-GB" dirty="0"/>
              <a:t> </a:t>
            </a:r>
            <a:r>
              <a:rPr lang="en-GB" dirty="0" err="1"/>
              <a:t>mladé</a:t>
            </a:r>
            <a:r>
              <a:rPr lang="en-GB" dirty="0"/>
              <a:t>, </a:t>
            </a:r>
            <a:r>
              <a:rPr lang="en-GB" dirty="0" err="1"/>
              <a:t>pilné</a:t>
            </a:r>
            <a:r>
              <a:rPr lang="en-GB" dirty="0"/>
              <a:t>, </a:t>
            </a:r>
            <a:r>
              <a:rPr lang="en-GB" dirty="0" err="1"/>
              <a:t>panenské</a:t>
            </a:r>
            <a:r>
              <a:rPr lang="en-GB" dirty="0"/>
              <a:t>, </a:t>
            </a:r>
            <a:r>
              <a:rPr lang="en-GB" dirty="0" err="1"/>
              <a:t>ženichové</a:t>
            </a:r>
            <a:r>
              <a:rPr lang="en-GB" dirty="0"/>
              <a:t> </a:t>
            </a:r>
            <a:r>
              <a:rPr lang="en-GB" dirty="0" err="1"/>
              <a:t>mohou</a:t>
            </a:r>
            <a:r>
              <a:rPr lang="en-GB" dirty="0"/>
              <a:t> </a:t>
            </a:r>
            <a:r>
              <a:rPr lang="en-GB" dirty="0" err="1"/>
              <a:t>být</a:t>
            </a:r>
            <a:r>
              <a:rPr lang="en-GB" dirty="0"/>
              <a:t> </a:t>
            </a:r>
            <a:r>
              <a:rPr lang="en-GB" dirty="0" err="1"/>
              <a:t>starší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2015</Words>
  <Application>Microsoft Office PowerPoint</Application>
  <PresentationFormat>Předvádění na obrazovce (16:9)</PresentationFormat>
  <Paragraphs>186</Paragraphs>
  <Slides>20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2" baseType="lpstr">
      <vt:lpstr>Arial</vt:lpstr>
      <vt:lpstr>simple-light-2</vt:lpstr>
      <vt:lpstr>Individualismus a kolektivismus Vyhýbání se nejistotě</vt:lpstr>
      <vt:lpstr>opakování </vt:lpstr>
      <vt:lpstr>Individualismus x kolektivismus</vt:lpstr>
      <vt:lpstr>Individualismus x kolektivismus</vt:lpstr>
      <vt:lpstr>Individualismus x kolektivismus</vt:lpstr>
      <vt:lpstr>Individualismus x kolektivismus </vt:lpstr>
      <vt:lpstr>Individualismus x kolektivismus – hodnoty výzkumu </vt:lpstr>
      <vt:lpstr>Individualismus x kolektivismus - rodina</vt:lpstr>
      <vt:lpstr>Individualismus x kolektivismus - rodina</vt:lpstr>
      <vt:lpstr>Individualismus x kolektivismus - škola</vt:lpstr>
      <vt:lpstr>Individualismus x kolektivismus - pracoviště</vt:lpstr>
      <vt:lpstr>Individualismus x kolektivismus - pracoviště</vt:lpstr>
      <vt:lpstr>Individualismus x kolektivismus - jazyk, chování</vt:lpstr>
      <vt:lpstr>Individualismus x kolektivismus - jazyk, chování</vt:lpstr>
      <vt:lpstr>Vyhýbání se nejistotě</vt:lpstr>
      <vt:lpstr>Vyhýbání se nejistotě - Hofstede výzkum</vt:lpstr>
      <vt:lpstr>Vyhýbání se nejistotě - Hofstede výzkum</vt:lpstr>
      <vt:lpstr>Vyhýbání se nejistotě - Hofstede vyhodnocení </vt:lpstr>
      <vt:lpstr>Vyhýbání se nejistotě - škola</vt:lpstr>
      <vt:lpstr>Vyhýbání se nejistotě - pracoviště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Individualismus a kolektivismus Vyhýbání se nejistotě</dc:title>
  <cp:lastModifiedBy>pc</cp:lastModifiedBy>
  <cp:revision>42</cp:revision>
  <dcterms:modified xsi:type="dcterms:W3CDTF">2016-11-03T17:38:48Z</dcterms:modified>
</cp:coreProperties>
</file>