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6" r:id="rId3"/>
    <p:sldId id="292" r:id="rId4"/>
    <p:sldId id="293" r:id="rId5"/>
    <p:sldId id="294" r:id="rId6"/>
    <p:sldId id="295" r:id="rId7"/>
    <p:sldId id="296" r:id="rId8"/>
    <p:sldId id="297" r:id="rId9"/>
    <p:sldId id="300" r:id="rId10"/>
    <p:sldId id="301" r:id="rId11"/>
    <p:sldId id="302" r:id="rId12"/>
    <p:sldId id="298" r:id="rId13"/>
    <p:sldId id="299" r:id="rId14"/>
    <p:sldId id="305" r:id="rId15"/>
    <p:sldId id="262" r:id="rId16"/>
    <p:sldId id="288" r:id="rId17"/>
    <p:sldId id="289" r:id="rId18"/>
    <p:sldId id="291" r:id="rId19"/>
    <p:sldId id="267" r:id="rId20"/>
    <p:sldId id="263" r:id="rId21"/>
    <p:sldId id="284" r:id="rId22"/>
    <p:sldId id="283" r:id="rId23"/>
    <p:sldId id="264" r:id="rId24"/>
    <p:sldId id="272" r:id="rId25"/>
    <p:sldId id="269" r:id="rId26"/>
    <p:sldId id="270" r:id="rId27"/>
    <p:sldId id="271" r:id="rId28"/>
    <p:sldId id="273" r:id="rId29"/>
    <p:sldId id="280" r:id="rId30"/>
    <p:sldId id="274" r:id="rId31"/>
    <p:sldId id="275" r:id="rId32"/>
    <p:sldId id="276" r:id="rId33"/>
    <p:sldId id="277" r:id="rId34"/>
    <p:sldId id="278" r:id="rId35"/>
    <p:sldId id="279" r:id="rId36"/>
    <p:sldId id="304" r:id="rId37"/>
    <p:sldId id="303" r:id="rId38"/>
    <p:sldId id="281" r:id="rId39"/>
    <p:sldId id="259" r:id="rId4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délní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01.12.2016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Přímá spojnice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á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á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01.12.2016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Obdélník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Přímá spojnice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á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á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01.12.2016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01.12.2016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13" name="Obdélník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bdélník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01.12.2016</a:t>
            </a:fld>
            <a:endParaRPr lang="cs-CZ"/>
          </a:p>
        </p:txBody>
      </p:sp>
      <p:sp>
        <p:nvSpPr>
          <p:cNvPr id="8" name="Přímá spojnice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á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á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95EC1D4A-A796-47C3-A63E-CE236FB377E2}" type="datetimeFigureOut">
              <a:rPr lang="cs-CZ" smtClean="0"/>
              <a:t>01.12.2016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8" name="Přímá spojnice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Zástupný symbol pro obsah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12" name="Zástupný symbol pro obsah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římá spojnice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Obdélník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Obdélník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Obdélník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Obdélník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bdélník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01.12.2016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cs-CZ"/>
          </a:p>
        </p:txBody>
      </p:sp>
      <p:sp>
        <p:nvSpPr>
          <p:cNvPr id="15" name="Přímá spojnice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Zástupný symbol pro obsah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26" name="Zástupný symbol pro obsah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25" name="Ová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á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23" name="Nadpis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01.12.2016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Obdélník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01.12.2016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délník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Obdélník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Zástupný symbol pro obsah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10" name="Ová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á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21" name="Obdélník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01.12.2016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římá spojnice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Obdélník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á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á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/>
              <a:t>Kliknutím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22" name="Obdélník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95EC1D4A-A796-47C3-A63E-CE236FB377E2}" type="datetimeFigureOut">
              <a:rPr lang="cs-CZ" smtClean="0"/>
              <a:t>01.12.2016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95EC1D4A-A796-47C3-A63E-CE236FB377E2}" type="datetimeFigureOut">
              <a:rPr lang="cs-CZ" smtClean="0"/>
              <a:t>01.12.2016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Přímá spojnice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á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á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Jana Labuťová, Luisa Kopecká, Anna Křepelová</a:t>
            </a:r>
          </a:p>
          <a:p>
            <a:r>
              <a:rPr lang="cs-CZ" dirty="0"/>
              <a:t>HKS 2016</a:t>
            </a:r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3568" y="836712"/>
            <a:ext cx="7772400" cy="1752600"/>
          </a:xfrm>
        </p:spPr>
        <p:txBody>
          <a:bodyPr>
            <a:normAutofit fontScale="90000"/>
          </a:bodyPr>
          <a:lstStyle/>
          <a:p>
            <a:r>
              <a:rPr lang="cs-CZ" dirty="0"/>
              <a:t>Jak ovlivnila kultura starověku kulturu dnešních evropských národů</a:t>
            </a:r>
            <a:br>
              <a:rPr lang="cs-CZ" dirty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747297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1752" y="186397"/>
            <a:ext cx="8534400" cy="758952"/>
          </a:xfrm>
        </p:spPr>
        <p:txBody>
          <a:bodyPr/>
          <a:lstStyle/>
          <a:p>
            <a:r>
              <a:rPr lang="cs-CZ" dirty="0"/>
              <a:t>Umění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>
                <a:solidFill>
                  <a:srgbClr val="C00000"/>
                </a:solidFill>
              </a:rPr>
              <a:t>Kalokagathia-</a:t>
            </a:r>
            <a:r>
              <a:rPr lang="cs-CZ" dirty="0"/>
              <a:t> antické řecké přesvědčení, že krásné a dobré patří k sobě a mají mnoho společného</a:t>
            </a:r>
          </a:p>
          <a:p>
            <a:endParaRPr lang="cs-CZ" dirty="0"/>
          </a:p>
          <a:p>
            <a:r>
              <a:rPr lang="cs-CZ" dirty="0"/>
              <a:t>Založeno realisticky na člověka – kult krásného těla</a:t>
            </a:r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Divadlo – komedie, tragédie, satyrské drama</a:t>
            </a:r>
          </a:p>
        </p:txBody>
      </p:sp>
    </p:spTree>
    <p:extLst>
      <p:ext uri="{BB962C8B-B14F-4D97-AF65-F5344CB8AC3E}">
        <p14:creationId xmlns:p14="http://schemas.microsoft.com/office/powerpoint/2010/main" val="20005313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Divadlo v </a:t>
            </a:r>
            <a:r>
              <a:rPr lang="cs-CZ" dirty="0" err="1"/>
              <a:t>Epidauru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449" y="1527175"/>
            <a:ext cx="6846589" cy="4572000"/>
          </a:xfrm>
        </p:spPr>
      </p:pic>
    </p:spTree>
    <p:extLst>
      <p:ext uri="{BB962C8B-B14F-4D97-AF65-F5344CB8AC3E}">
        <p14:creationId xmlns:p14="http://schemas.microsoft.com/office/powerpoint/2010/main" val="4425378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Městský stát - Polis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Městský stát, na jehož správě se podíleli plnoprávní občané</a:t>
            </a:r>
          </a:p>
          <a:p>
            <a:endParaRPr lang="cs-CZ" dirty="0"/>
          </a:p>
          <a:p>
            <a:r>
              <a:rPr lang="cs-CZ" dirty="0"/>
              <a:t>Centrální město + okolní vesnice</a:t>
            </a:r>
          </a:p>
          <a:p>
            <a:endParaRPr lang="cs-CZ" dirty="0"/>
          </a:p>
          <a:p>
            <a:r>
              <a:rPr lang="cs-CZ" dirty="0"/>
              <a:t>S rozvojem měst vznikají první zákony </a:t>
            </a:r>
          </a:p>
          <a:p>
            <a:endParaRPr lang="cs-CZ" dirty="0"/>
          </a:p>
          <a:p>
            <a:r>
              <a:rPr lang="cs-CZ" dirty="0"/>
              <a:t>Aristokracie, později samovládci</a:t>
            </a:r>
          </a:p>
        </p:txBody>
      </p:sp>
    </p:spTree>
    <p:extLst>
      <p:ext uri="{BB962C8B-B14F-4D97-AF65-F5344CB8AC3E}">
        <p14:creationId xmlns:p14="http://schemas.microsoft.com/office/powerpoint/2010/main" val="410767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Sparta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Militaristický stát</a:t>
            </a:r>
          </a:p>
          <a:p>
            <a:endParaRPr lang="cs-CZ" dirty="0"/>
          </a:p>
          <a:p>
            <a:r>
              <a:rPr lang="cs-CZ" dirty="0"/>
              <a:t>Lepší postavení žen</a:t>
            </a:r>
          </a:p>
          <a:p>
            <a:endParaRPr lang="cs-CZ" dirty="0"/>
          </a:p>
          <a:p>
            <a:r>
              <a:rPr lang="cs-CZ" dirty="0"/>
              <a:t>Monarchie, oligarchie a demokracie </a:t>
            </a:r>
          </a:p>
          <a:p>
            <a:endParaRPr lang="cs-CZ" dirty="0"/>
          </a:p>
          <a:p>
            <a:r>
              <a:rPr lang="cs-CZ" dirty="0"/>
              <a:t>Spartská disciplína a sebeobětování se staly trvalou inspirací nejen v ozbrojených silách, ale např. i v elitních soukromích školách</a:t>
            </a:r>
          </a:p>
        </p:txBody>
      </p:sp>
    </p:spTree>
    <p:extLst>
      <p:ext uri="{BB962C8B-B14F-4D97-AF65-F5344CB8AC3E}">
        <p14:creationId xmlns:p14="http://schemas.microsoft.com/office/powerpoint/2010/main" val="19295988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Móda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611560" y="2420888"/>
            <a:ext cx="4286250" cy="2562225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8104" y="1988840"/>
            <a:ext cx="3024336" cy="3797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9386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Hygiena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Staří Egypťané pravidelné mytí</a:t>
            </a:r>
          </a:p>
          <a:p>
            <a:r>
              <a:rPr lang="cs-CZ" dirty="0"/>
              <a:t>Rituální omývání známo i z náboženských textů</a:t>
            </a:r>
          </a:p>
          <a:p>
            <a:endParaRPr lang="cs-CZ" dirty="0"/>
          </a:p>
          <a:p>
            <a:r>
              <a:rPr lang="cs-CZ" dirty="0"/>
              <a:t>Čistota těla byla ve starořecké kultuře společenskou povinností</a:t>
            </a:r>
          </a:p>
          <a:p>
            <a:r>
              <a:rPr lang="cs-CZ" dirty="0"/>
              <a:t>Jediná výjimka v případě vyjádření smutku</a:t>
            </a:r>
          </a:p>
          <a:p>
            <a:endParaRPr lang="cs-CZ" dirty="0"/>
          </a:p>
          <a:p>
            <a:r>
              <a:rPr lang="cs-CZ" dirty="0"/>
              <a:t>Řekové mytí teplou vodou, Římané studenou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753958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Nejstarší nález staveb či místností určených ke koupání například město </a:t>
            </a:r>
            <a:r>
              <a:rPr lang="cs-CZ" dirty="0" err="1"/>
              <a:t>Mohedžo-Dáro</a:t>
            </a:r>
            <a:r>
              <a:rPr lang="cs-CZ" dirty="0"/>
              <a:t> v povodní Indu z 3000př.n.l. </a:t>
            </a:r>
          </a:p>
          <a:p>
            <a:endParaRPr lang="cs-CZ" dirty="0"/>
          </a:p>
          <a:p>
            <a:r>
              <a:rPr lang="cs-CZ" dirty="0"/>
              <a:t>Trosky paláců v Mezopotámii</a:t>
            </a:r>
          </a:p>
          <a:p>
            <a:endParaRPr lang="cs-CZ" dirty="0"/>
          </a:p>
          <a:p>
            <a:r>
              <a:rPr lang="cs-CZ" dirty="0"/>
              <a:t>Ve starém Egyptě neznali lázně ani vany, jen velké bazény v chrámech pro rituální očistu</a:t>
            </a:r>
          </a:p>
        </p:txBody>
      </p:sp>
    </p:spTree>
    <p:extLst>
      <p:ext uri="{BB962C8B-B14F-4D97-AF65-F5344CB8AC3E}">
        <p14:creationId xmlns:p14="http://schemas.microsoft.com/office/powerpoint/2010/main" val="10517863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Římské lázně (</a:t>
            </a:r>
            <a:r>
              <a:rPr lang="cs-CZ" dirty="0" err="1"/>
              <a:t>thermy</a:t>
            </a:r>
            <a:r>
              <a:rPr lang="cs-CZ" dirty="0"/>
              <a:t>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Řecké, Egyptské i Perské prvky</a:t>
            </a:r>
          </a:p>
          <a:p>
            <a:endParaRPr lang="cs-CZ" dirty="0"/>
          </a:p>
          <a:p>
            <a:r>
              <a:rPr lang="cs-CZ" dirty="0"/>
              <a:t>Původně koupelny malé temné místnosti – </a:t>
            </a:r>
            <a:r>
              <a:rPr lang="cs-CZ" dirty="0" err="1"/>
              <a:t>lavatriny</a:t>
            </a:r>
            <a:endParaRPr lang="cs-CZ" dirty="0"/>
          </a:p>
          <a:p>
            <a:endParaRPr lang="cs-CZ" dirty="0"/>
          </a:p>
          <a:p>
            <a:r>
              <a:rPr lang="cs-CZ" dirty="0"/>
              <a:t>Od 3000 př.n.l. veřejné lázně – </a:t>
            </a:r>
            <a:r>
              <a:rPr lang="cs-CZ" dirty="0" err="1"/>
              <a:t>thermy</a:t>
            </a:r>
            <a:endParaRPr lang="cs-CZ" dirty="0"/>
          </a:p>
          <a:p>
            <a:r>
              <a:rPr lang="cs-CZ" dirty="0"/>
              <a:t>Nejdřív velmi jednoduché a prostě zařízené, později fresky, sochy, dekorace</a:t>
            </a:r>
          </a:p>
          <a:p>
            <a:r>
              <a:rPr lang="cs-CZ" dirty="0"/>
              <a:t>1. nádherné </a:t>
            </a:r>
            <a:r>
              <a:rPr lang="cs-CZ" dirty="0" err="1"/>
              <a:t>thermy</a:t>
            </a:r>
            <a:r>
              <a:rPr lang="cs-CZ" dirty="0"/>
              <a:t>, které se staly vzorem pro následující – 1000př.n.l Marcus </a:t>
            </a:r>
            <a:r>
              <a:rPr lang="cs-CZ" dirty="0" err="1"/>
              <a:t>Agrippa</a:t>
            </a:r>
            <a:r>
              <a:rPr lang="cs-CZ" dirty="0"/>
              <a:t> na Matově poli v Římě</a:t>
            </a:r>
          </a:p>
        </p:txBody>
      </p:sp>
    </p:spTree>
    <p:extLst>
      <p:ext uri="{BB962C8B-B14F-4D97-AF65-F5344CB8AC3E}">
        <p14:creationId xmlns:p14="http://schemas.microsoft.com/office/powerpoint/2010/main" val="1880901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Not\Desktop\slovenske-lazne-levny-poby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351" y="1052736"/>
            <a:ext cx="7272808" cy="5280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13734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6326" y="1527175"/>
            <a:ext cx="4394835" cy="4572000"/>
          </a:xfrm>
        </p:spPr>
      </p:pic>
    </p:spTree>
    <p:extLst>
      <p:ext uri="{BB962C8B-B14F-4D97-AF65-F5344CB8AC3E}">
        <p14:creationId xmlns:p14="http://schemas.microsoft.com/office/powerpoint/2010/main" val="40689786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Starověk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4500 př. n. l. - 6./7. stol. n. l.</a:t>
            </a:r>
          </a:p>
          <a:p>
            <a:r>
              <a:rPr lang="cs-CZ" dirty="0"/>
              <a:t>Počátek starověku lze vymezit dobou rozšíření písma na území staroorientálních říší Blízkého východu (Mezopotámie, Íránská vysočina, Sýrie, Malá Asie a Egypt).</a:t>
            </a:r>
          </a:p>
          <a:p>
            <a:r>
              <a:rPr lang="cs-CZ" dirty="0"/>
              <a:t>Konec starověku spadá do doby rozpadu římské říše, jenž nastal v důsledku stěhování národů a arabské expanze.</a:t>
            </a:r>
          </a:p>
          <a:p>
            <a:r>
              <a:rPr lang="cs-CZ" dirty="0"/>
              <a:t>Zahrnuje i Antiku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679114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Péče o zuby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Celkem běžná procedura</a:t>
            </a:r>
          </a:p>
          <a:p>
            <a:r>
              <a:rPr lang="cs-CZ" dirty="0"/>
              <a:t>Současně rituální význam, očista těla před vstupem do chrámu</a:t>
            </a:r>
          </a:p>
          <a:p>
            <a:endParaRPr lang="cs-CZ" dirty="0"/>
          </a:p>
          <a:p>
            <a:r>
              <a:rPr lang="cs-CZ" dirty="0"/>
              <a:t>Klínopisné tabulky v Babylonu – záznam o čištění zubů pomocí žvýkání větviček s aromatickou kůrou či dužinou</a:t>
            </a:r>
          </a:p>
          <a:p>
            <a:r>
              <a:rPr lang="cs-CZ" dirty="0"/>
              <a:t>Starověká Mezopotámie – rozmělnění větvičky na konci, obdoba dnešního kartáčku</a:t>
            </a:r>
          </a:p>
        </p:txBody>
      </p:sp>
    </p:spTree>
    <p:extLst>
      <p:ext uri="{BB962C8B-B14F-4D97-AF65-F5344CB8AC3E}">
        <p14:creationId xmlns:p14="http://schemas.microsoft.com/office/powerpoint/2010/main" val="727592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916832"/>
            <a:ext cx="3810000" cy="3810000"/>
          </a:xfrm>
        </p:spPr>
      </p:pic>
      <p:pic>
        <p:nvPicPr>
          <p:cNvPr id="1026" name="Picture 2" descr="C:\Users\Not\Desktop\Klacik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147" y="1916832"/>
            <a:ext cx="2709661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65006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Péče o zuby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Starověký Egypt</a:t>
            </a:r>
          </a:p>
          <a:p>
            <a:r>
              <a:rPr lang="cs-CZ" dirty="0"/>
              <a:t>-  vyplachování úst vodou s natronem</a:t>
            </a:r>
          </a:p>
          <a:p>
            <a:r>
              <a:rPr lang="cs-CZ" dirty="0"/>
              <a:t>- různé prášky na bělení zubů</a:t>
            </a:r>
          </a:p>
          <a:p>
            <a:endParaRPr lang="cs-CZ" dirty="0"/>
          </a:p>
          <a:p>
            <a:r>
              <a:rPr lang="cs-CZ" dirty="0"/>
              <a:t>Staří Řekové, Peršané, Etruskové i Římané vynikající znalost léčení chrupu</a:t>
            </a:r>
          </a:p>
          <a:p>
            <a:r>
              <a:rPr lang="cs-CZ" dirty="0"/>
              <a:t>Úroveň starořímských protéz dosáhla křesťanská Evropa znovu až v 18. století</a:t>
            </a:r>
          </a:p>
        </p:txBody>
      </p:sp>
    </p:spTree>
    <p:extLst>
      <p:ext uri="{BB962C8B-B14F-4D97-AF65-F5344CB8AC3E}">
        <p14:creationId xmlns:p14="http://schemas.microsoft.com/office/powerpoint/2010/main" val="9955626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Toalety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Nejstarší objevené záchody staré více než 4000let</a:t>
            </a:r>
          </a:p>
          <a:p>
            <a:r>
              <a:rPr lang="cs-CZ" dirty="0"/>
              <a:t>Ve starověkém Egyptě univerzální kanalizace Nil, v koupelnách a na záchodech kanálky</a:t>
            </a:r>
          </a:p>
          <a:p>
            <a:endParaRPr lang="cs-CZ" dirty="0"/>
          </a:p>
          <a:p>
            <a:r>
              <a:rPr lang="cs-CZ" dirty="0"/>
              <a:t>Archeologické nálezy zařízení podobných kadibudkám</a:t>
            </a:r>
          </a:p>
          <a:p>
            <a:r>
              <a:rPr lang="cs-CZ" dirty="0"/>
              <a:t>Už ve starověku splachovací záchod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134747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Starý Řím </a:t>
            </a:r>
          </a:p>
          <a:p>
            <a:r>
              <a:rPr lang="cs-CZ" dirty="0"/>
              <a:t>- toalety blízko kuchyně, také na odpadky</a:t>
            </a:r>
          </a:p>
          <a:p>
            <a:r>
              <a:rPr lang="cs-CZ" dirty="0"/>
              <a:t>- městské kanalizace – všechny větve do centrální stoky (</a:t>
            </a:r>
            <a:r>
              <a:rPr lang="cs-CZ" dirty="0" err="1"/>
              <a:t>cloaca</a:t>
            </a:r>
            <a:r>
              <a:rPr lang="cs-CZ" dirty="0"/>
              <a:t> maxima) a pak do řeky Tiberu a do moře</a:t>
            </a:r>
          </a:p>
          <a:p>
            <a:r>
              <a:rPr lang="cs-CZ" dirty="0"/>
              <a:t>Nočníky i veřejné toalety za poplatek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904402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625" y="1766843"/>
            <a:ext cx="8504238" cy="4092664"/>
          </a:xfrm>
        </p:spPr>
      </p:pic>
    </p:spTree>
    <p:extLst>
      <p:ext uri="{BB962C8B-B14F-4D97-AF65-F5344CB8AC3E}">
        <p14:creationId xmlns:p14="http://schemas.microsoft.com/office/powerpoint/2010/main" val="2601226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Zábava ve starověkém Římě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Závody</a:t>
            </a:r>
          </a:p>
          <a:p>
            <a:pPr lvl="1"/>
            <a:r>
              <a:rPr lang="cs-CZ" dirty="0" err="1"/>
              <a:t>Circus</a:t>
            </a:r>
            <a:r>
              <a:rPr lang="cs-CZ" dirty="0"/>
              <a:t> </a:t>
            </a:r>
            <a:r>
              <a:rPr lang="cs-CZ" dirty="0" err="1"/>
              <a:t>Maximus</a:t>
            </a:r>
            <a:endParaRPr lang="cs-CZ" dirty="0"/>
          </a:p>
          <a:p>
            <a:pPr lvl="1"/>
            <a:r>
              <a:rPr lang="cs-CZ" dirty="0"/>
              <a:t>4 stáje</a:t>
            </a:r>
          </a:p>
          <a:p>
            <a:pPr lvl="1"/>
            <a:r>
              <a:rPr lang="cs-CZ" dirty="0"/>
              <a:t>Jezdci předvádějící triky na koních, běžecké závody</a:t>
            </a:r>
          </a:p>
          <a:p>
            <a:pPr lvl="1"/>
            <a:r>
              <a:rPr lang="cs-CZ" dirty="0"/>
              <a:t>Závody jsou sponzorované</a:t>
            </a:r>
          </a:p>
          <a:p>
            <a:pPr lvl="1"/>
            <a:r>
              <a:rPr lang="cs-CZ" dirty="0"/>
              <a:t>Neoficiální sázky</a:t>
            </a:r>
          </a:p>
          <a:p>
            <a:pPr lvl="1"/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239871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 descr="Výsledek obrázku pro circus maximus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744" y="1527175"/>
            <a:ext cx="7200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19809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Gladiátorské zápasy</a:t>
            </a:r>
          </a:p>
          <a:p>
            <a:pPr lvl="1"/>
            <a:r>
              <a:rPr lang="cs-CZ" dirty="0"/>
              <a:t>Amfiteátry</a:t>
            </a:r>
          </a:p>
          <a:p>
            <a:pPr lvl="1"/>
            <a:r>
              <a:rPr lang="cs-CZ" dirty="0"/>
              <a:t>V Římě od 2.st př.n.l.</a:t>
            </a:r>
          </a:p>
          <a:p>
            <a:pPr lvl="1"/>
            <a:r>
              <a:rPr lang="cs-CZ" dirty="0"/>
              <a:t>Pobíjení divoké zvěře</a:t>
            </a:r>
          </a:p>
          <a:p>
            <a:pPr lvl="1"/>
            <a:r>
              <a:rPr lang="cs-CZ" dirty="0"/>
              <a:t>Až 123 dní dlouhé hry</a:t>
            </a:r>
          </a:p>
          <a:p>
            <a:pPr lvl="1"/>
            <a:r>
              <a:rPr lang="cs-CZ" dirty="0" err="1"/>
              <a:t>Secutor</a:t>
            </a:r>
            <a:r>
              <a:rPr lang="cs-CZ" dirty="0"/>
              <a:t> x </a:t>
            </a:r>
            <a:r>
              <a:rPr lang="cs-CZ" dirty="0" err="1"/>
              <a:t>retiarius</a:t>
            </a:r>
            <a:endParaRPr lang="cs-CZ" dirty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804540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122" name="Picture 2" descr="Výsledek obrázku pro gladiator animal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527175"/>
            <a:ext cx="4572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16438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Starověké Řecko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0" y="1484784"/>
            <a:ext cx="8503920" cy="4572000"/>
          </a:xfrm>
        </p:spPr>
        <p:txBody>
          <a:bodyPr>
            <a:normAutofit lnSpcReduction="10000"/>
          </a:bodyPr>
          <a:lstStyle/>
          <a:p>
            <a:r>
              <a:rPr lang="cs-CZ" dirty="0"/>
              <a:t>Umění, myšlení a filosofie </a:t>
            </a:r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Mytologie</a:t>
            </a:r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Demokracie a humanita</a:t>
            </a:r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Individuální svoboda a rovnost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554406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074" name="Picture 2" descr="Výsledek obrázku pro colosseum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144" y="1527175"/>
            <a:ext cx="73152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66748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Vodní představení</a:t>
            </a:r>
          </a:p>
          <a:p>
            <a:pPr lvl="1"/>
            <a:r>
              <a:rPr lang="cs-CZ" dirty="0"/>
              <a:t>Aréna v </a:t>
            </a:r>
            <a:r>
              <a:rPr lang="cs-CZ" dirty="0" err="1"/>
              <a:t>Zátibeří</a:t>
            </a:r>
            <a:r>
              <a:rPr lang="cs-CZ" dirty="0"/>
              <a:t> - </a:t>
            </a:r>
            <a:r>
              <a:rPr lang="cs-CZ" dirty="0" err="1"/>
              <a:t>Aqua</a:t>
            </a:r>
            <a:r>
              <a:rPr lang="cs-CZ" dirty="0"/>
              <a:t> </a:t>
            </a:r>
            <a:r>
              <a:rPr lang="cs-CZ" dirty="0" err="1"/>
              <a:t>Alsietina</a:t>
            </a:r>
            <a:endParaRPr lang="cs-CZ" dirty="0"/>
          </a:p>
          <a:p>
            <a:pPr lvl="1"/>
            <a:r>
              <a:rPr lang="cs-CZ" dirty="0" err="1"/>
              <a:t>Agrippovo</a:t>
            </a:r>
            <a:r>
              <a:rPr lang="cs-CZ" dirty="0"/>
              <a:t> </a:t>
            </a:r>
            <a:r>
              <a:rPr lang="cs-CZ" dirty="0" err="1"/>
              <a:t>Stagnum</a:t>
            </a:r>
            <a:r>
              <a:rPr lang="cs-CZ" dirty="0"/>
              <a:t> (=jezero)</a:t>
            </a:r>
          </a:p>
          <a:p>
            <a:pPr lvl="1"/>
            <a:r>
              <a:rPr lang="cs-CZ" dirty="0"/>
              <a:t>Bitvy, plavání, lov, hry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860628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098" name="Picture 2" descr="Výsledek obrázku pro alsietina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656" y="1527175"/>
            <a:ext cx="6106176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52524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Divadla</a:t>
            </a:r>
          </a:p>
          <a:p>
            <a:pPr lvl="1"/>
            <a:r>
              <a:rPr lang="cs-CZ" dirty="0"/>
              <a:t>hry vycházejí z mýtu</a:t>
            </a:r>
          </a:p>
          <a:p>
            <a:pPr lvl="1"/>
            <a:r>
              <a:rPr lang="cs-CZ" dirty="0"/>
              <a:t>Obrazy bohů</a:t>
            </a:r>
          </a:p>
          <a:p>
            <a:pPr lvl="1"/>
            <a:r>
              <a:rPr lang="cs-CZ" dirty="0" err="1"/>
              <a:t>Fabulae</a:t>
            </a:r>
            <a:r>
              <a:rPr lang="cs-CZ" dirty="0"/>
              <a:t> </a:t>
            </a:r>
            <a:r>
              <a:rPr lang="cs-CZ" dirty="0" err="1"/>
              <a:t>Atellanae</a:t>
            </a:r>
            <a:endParaRPr lang="cs-CZ" dirty="0"/>
          </a:p>
          <a:p>
            <a:pPr lvl="1"/>
            <a:r>
              <a:rPr lang="cs-CZ" dirty="0"/>
              <a:t>Pantomima, latinské frašky</a:t>
            </a:r>
          </a:p>
          <a:p>
            <a:pPr lvl="1"/>
            <a:r>
              <a:rPr lang="cs-CZ" dirty="0" err="1"/>
              <a:t>Pompeiovo</a:t>
            </a:r>
            <a:r>
              <a:rPr lang="cs-CZ" dirty="0"/>
              <a:t> divadlo, </a:t>
            </a:r>
            <a:r>
              <a:rPr lang="cs-CZ" dirty="0" err="1"/>
              <a:t>Marcellovo</a:t>
            </a:r>
            <a:r>
              <a:rPr lang="cs-CZ" dirty="0"/>
              <a:t> divadlo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622656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146" name="Picture 2" descr="Výsledek obrázku pro fabula atellana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3352" y="2132856"/>
            <a:ext cx="5991200" cy="374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38989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7170" name="Picture 2" descr="Výsledek obrázku pro pompeiovo divadlo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503" y="1527175"/>
            <a:ext cx="7094482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59624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OTÁZKY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Kdo byla podle Řeků první žena světa?</a:t>
            </a:r>
          </a:p>
          <a:p>
            <a:pPr lvl="1"/>
            <a:r>
              <a:rPr lang="cs-CZ" dirty="0" err="1"/>
              <a:t>Pandóra</a:t>
            </a:r>
            <a:endParaRPr lang="cs-CZ" dirty="0"/>
          </a:p>
          <a:p>
            <a:pPr lvl="1"/>
            <a:r>
              <a:rPr lang="cs-CZ" dirty="0"/>
              <a:t>Eva</a:t>
            </a:r>
          </a:p>
          <a:p>
            <a:pPr lvl="1"/>
            <a:r>
              <a:rPr lang="cs-CZ" dirty="0"/>
              <a:t>Athéna</a:t>
            </a:r>
          </a:p>
          <a:p>
            <a:pPr lvl="1"/>
            <a:endParaRPr lang="cs-CZ" dirty="0"/>
          </a:p>
          <a:p>
            <a:r>
              <a:rPr lang="cs-CZ" dirty="0"/>
              <a:t>Kde byla nejslavnější věštírna?</a:t>
            </a:r>
          </a:p>
          <a:p>
            <a:pPr lvl="1"/>
            <a:r>
              <a:rPr lang="cs-CZ" dirty="0"/>
              <a:t>Delfy</a:t>
            </a:r>
          </a:p>
          <a:p>
            <a:pPr lvl="1"/>
            <a:r>
              <a:rPr lang="cs-CZ" dirty="0"/>
              <a:t>Athény</a:t>
            </a:r>
          </a:p>
          <a:p>
            <a:pPr lvl="1"/>
            <a:r>
              <a:rPr lang="cs-CZ" dirty="0"/>
              <a:t>Sparta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226088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OTÁZKY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Univerzální kanalizací ve starém Egyptě byla považována řeka</a:t>
            </a:r>
          </a:p>
          <a:p>
            <a:pPr lvl="1"/>
            <a:r>
              <a:rPr lang="cs-CZ" dirty="0"/>
              <a:t>A) Nil</a:t>
            </a:r>
          </a:p>
          <a:p>
            <a:pPr lvl="1"/>
            <a:r>
              <a:rPr lang="cs-CZ" dirty="0"/>
              <a:t>B) Eufrat</a:t>
            </a:r>
          </a:p>
          <a:p>
            <a:pPr lvl="1"/>
            <a:r>
              <a:rPr lang="cs-CZ" dirty="0"/>
              <a:t>C) Indus</a:t>
            </a:r>
          </a:p>
          <a:p>
            <a:pPr lvl="1"/>
            <a:endParaRPr lang="cs-CZ" dirty="0"/>
          </a:p>
          <a:p>
            <a:r>
              <a:rPr lang="cs-CZ" dirty="0"/>
              <a:t>Jak se v Římě říkalo původním koupelnám?</a:t>
            </a:r>
          </a:p>
          <a:p>
            <a:pPr lvl="1"/>
            <a:r>
              <a:rPr lang="cs-CZ" dirty="0" err="1"/>
              <a:t>Thermy</a:t>
            </a:r>
            <a:endParaRPr lang="cs-CZ" dirty="0"/>
          </a:p>
          <a:p>
            <a:pPr lvl="1"/>
            <a:r>
              <a:rPr lang="cs-CZ" dirty="0" err="1"/>
              <a:t>Lavatriny</a:t>
            </a:r>
            <a:endParaRPr lang="cs-CZ" dirty="0"/>
          </a:p>
          <a:p>
            <a:pPr lvl="1"/>
            <a:r>
              <a:rPr lang="cs-CZ" dirty="0" err="1"/>
              <a:t>Matriny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18314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OTÁZKY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Jak se jmenovala největší aréna na vozatajské závody ve starověkém Římě?</a:t>
            </a:r>
          </a:p>
          <a:p>
            <a:pPr lvl="1"/>
            <a:r>
              <a:rPr lang="cs-CZ" dirty="0"/>
              <a:t>A) </a:t>
            </a:r>
            <a:r>
              <a:rPr lang="cs-CZ" dirty="0" err="1"/>
              <a:t>Colosseum</a:t>
            </a:r>
            <a:endParaRPr lang="cs-CZ" dirty="0"/>
          </a:p>
          <a:p>
            <a:pPr lvl="1"/>
            <a:r>
              <a:rPr lang="cs-CZ" dirty="0"/>
              <a:t>B) </a:t>
            </a:r>
            <a:r>
              <a:rPr lang="cs-CZ" dirty="0" err="1"/>
              <a:t>Circus</a:t>
            </a:r>
            <a:r>
              <a:rPr lang="cs-CZ" dirty="0"/>
              <a:t> </a:t>
            </a:r>
            <a:r>
              <a:rPr lang="cs-CZ" dirty="0" err="1"/>
              <a:t>Maximus</a:t>
            </a:r>
            <a:endParaRPr lang="cs-CZ" dirty="0"/>
          </a:p>
          <a:p>
            <a:pPr lvl="1"/>
            <a:r>
              <a:rPr lang="cs-CZ" dirty="0"/>
              <a:t>C) </a:t>
            </a:r>
            <a:r>
              <a:rPr lang="cs-CZ" dirty="0" err="1"/>
              <a:t>Aqua</a:t>
            </a:r>
            <a:r>
              <a:rPr lang="cs-CZ" dirty="0"/>
              <a:t> </a:t>
            </a:r>
            <a:r>
              <a:rPr lang="cs-CZ" dirty="0" err="1"/>
              <a:t>Alsientina</a:t>
            </a:r>
            <a:endParaRPr lang="cs-CZ" dirty="0"/>
          </a:p>
          <a:p>
            <a:r>
              <a:rPr lang="cs-CZ" dirty="0"/>
              <a:t>Kolik lidí pojmulo římské </a:t>
            </a:r>
            <a:r>
              <a:rPr lang="cs-CZ" dirty="0" err="1"/>
              <a:t>Colosseum</a:t>
            </a:r>
            <a:r>
              <a:rPr lang="cs-CZ" dirty="0"/>
              <a:t>?</a:t>
            </a:r>
          </a:p>
          <a:p>
            <a:pPr lvl="1"/>
            <a:r>
              <a:rPr lang="cs-CZ" dirty="0"/>
              <a:t>A) 250 000</a:t>
            </a:r>
          </a:p>
          <a:p>
            <a:pPr lvl="1"/>
            <a:r>
              <a:rPr lang="cs-CZ" dirty="0"/>
              <a:t>B) 150 000</a:t>
            </a:r>
          </a:p>
          <a:p>
            <a:pPr lvl="1"/>
            <a:r>
              <a:rPr lang="cs-CZ" dirty="0"/>
              <a:t>C) 50 000</a:t>
            </a:r>
          </a:p>
          <a:p>
            <a:pPr lvl="1"/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338883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SEZNAM ZDROJŮ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LAURENCE, </a:t>
            </a:r>
            <a:r>
              <a:rPr lang="cs-CZ" dirty="0" err="1"/>
              <a:t>Ray</a:t>
            </a:r>
            <a:r>
              <a:rPr lang="cs-CZ" dirty="0"/>
              <a:t>. </a:t>
            </a:r>
            <a:r>
              <a:rPr lang="cs-CZ" i="1" dirty="0"/>
              <a:t>Turistický průvodce po starověkém světě Řím v roce 300 n.l</a:t>
            </a:r>
            <a:r>
              <a:rPr lang="cs-CZ" dirty="0"/>
              <a:t>. Praha: </a:t>
            </a:r>
            <a:r>
              <a:rPr lang="cs-CZ" dirty="0" err="1"/>
              <a:t>Volvox</a:t>
            </a:r>
            <a:r>
              <a:rPr lang="cs-CZ" dirty="0"/>
              <a:t> </a:t>
            </a:r>
            <a:r>
              <a:rPr lang="cs-CZ" dirty="0" err="1"/>
              <a:t>Globator</a:t>
            </a:r>
            <a:r>
              <a:rPr lang="cs-CZ" dirty="0"/>
              <a:t>, 2009. ISBN 978-80-7207-724-3.</a:t>
            </a:r>
          </a:p>
          <a:p>
            <a:r>
              <a:rPr lang="cs-CZ" dirty="0"/>
              <a:t>VOLNÝ, Zdeněk. </a:t>
            </a:r>
            <a:r>
              <a:rPr lang="cs-CZ" i="1" dirty="0"/>
              <a:t>Toulky minulostí světa 2 - Zlatá éra dějin: starověké Řecko</a:t>
            </a:r>
            <a:r>
              <a:rPr lang="cs-CZ" dirty="0"/>
              <a:t>. ISBN 80-238-5708-8.</a:t>
            </a:r>
          </a:p>
          <a:p>
            <a:r>
              <a:rPr lang="cs-CZ" dirty="0"/>
              <a:t>VONDRUŠKA, Vlastimil. </a:t>
            </a:r>
            <a:r>
              <a:rPr lang="cs-CZ" i="1" dirty="0"/>
              <a:t>Intimní historie od antiky po baroko</a:t>
            </a:r>
            <a:r>
              <a:rPr lang="cs-CZ" dirty="0"/>
              <a:t>. Brno: MOBA, 2007. ISBN 978-80-243-2672-6.</a:t>
            </a:r>
            <a:br>
              <a:rPr lang="cs-CZ" u="sng" dirty="0"/>
            </a:b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479930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1752" y="188640"/>
            <a:ext cx="8534400" cy="758952"/>
          </a:xfrm>
        </p:spPr>
        <p:txBody>
          <a:bodyPr/>
          <a:lstStyle/>
          <a:p>
            <a:r>
              <a:rPr lang="cs-CZ" dirty="0"/>
              <a:t>Mytologie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>
                <a:solidFill>
                  <a:srgbClr val="C00000"/>
                </a:solidFill>
              </a:rPr>
              <a:t>Mýtus</a:t>
            </a:r>
            <a:r>
              <a:rPr lang="cs-CZ" dirty="0"/>
              <a:t> - vymyšlený příběh symbolického nebo náboženského významu</a:t>
            </a:r>
          </a:p>
          <a:p>
            <a:endParaRPr lang="cs-CZ" dirty="0"/>
          </a:p>
          <a:p>
            <a:r>
              <a:rPr lang="cs-CZ" dirty="0"/>
              <a:t>V protikladu slovo – logos</a:t>
            </a:r>
          </a:p>
          <a:p>
            <a:endParaRPr lang="cs-CZ" dirty="0"/>
          </a:p>
          <a:p>
            <a:r>
              <a:rPr lang="cs-CZ" dirty="0"/>
              <a:t>Kulturní frazeologie </a:t>
            </a:r>
          </a:p>
          <a:p>
            <a:endParaRPr lang="cs-CZ" dirty="0"/>
          </a:p>
          <a:p>
            <a:r>
              <a:rPr lang="cs-CZ" dirty="0" err="1"/>
              <a:t>Pandóra</a:t>
            </a:r>
            <a:r>
              <a:rPr lang="cs-CZ" dirty="0"/>
              <a:t> – Eva</a:t>
            </a:r>
          </a:p>
          <a:p>
            <a:endParaRPr lang="cs-CZ" dirty="0"/>
          </a:p>
          <a:p>
            <a:r>
              <a:rPr lang="cs-CZ" dirty="0"/>
              <a:t>Znamení bohů- přírodní úkazy, epidemie</a:t>
            </a:r>
          </a:p>
        </p:txBody>
      </p:sp>
    </p:spTree>
    <p:extLst>
      <p:ext uri="{BB962C8B-B14F-4D97-AF65-F5344CB8AC3E}">
        <p14:creationId xmlns:p14="http://schemas.microsoft.com/office/powerpoint/2010/main" val="615705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Věštby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01752" y="1700808"/>
            <a:ext cx="8503920" cy="4398240"/>
          </a:xfrm>
        </p:spPr>
        <p:txBody>
          <a:bodyPr numCol="1"/>
          <a:lstStyle/>
          <a:p>
            <a:pPr marL="0" indent="0">
              <a:buNone/>
            </a:pPr>
            <a:r>
              <a:rPr lang="cs-CZ" dirty="0"/>
              <a:t>-&gt;Ze zvířecích vnitřností         		-&gt;Kněžky –Sibyly</a:t>
            </a:r>
          </a:p>
          <a:p>
            <a:pPr marL="0" indent="0">
              <a:buNone/>
            </a:pPr>
            <a:endParaRPr lang="cs-CZ" dirty="0"/>
          </a:p>
          <a:p>
            <a:pPr marL="0" indent="0" algn="ctr">
              <a:buNone/>
            </a:pPr>
            <a:r>
              <a:rPr lang="cs-CZ" dirty="0"/>
              <a:t>Věštírna v Delfách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" t="12797" b="-1829"/>
          <a:stretch/>
        </p:blipFill>
        <p:spPr>
          <a:xfrm>
            <a:off x="1430222" y="3212976"/>
            <a:ext cx="6246980" cy="3290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4711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Svátky a slavnosti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err="1"/>
              <a:t>Brumalie</a:t>
            </a:r>
            <a:r>
              <a:rPr lang="cs-CZ" dirty="0"/>
              <a:t> - římské slavnosti boha vína </a:t>
            </a:r>
            <a:r>
              <a:rPr lang="cs-CZ" dirty="0" err="1"/>
              <a:t>Bakchuse</a:t>
            </a:r>
            <a:endParaRPr lang="cs-CZ" dirty="0"/>
          </a:p>
          <a:p>
            <a:pPr lvl="3">
              <a:buFont typeface="Wingdings" panose="05000000000000000000" pitchFamily="2" charset="2"/>
              <a:buChar char="Ø"/>
            </a:pPr>
            <a:r>
              <a:rPr lang="cs-CZ" dirty="0"/>
              <a:t>Vinobraní</a:t>
            </a:r>
          </a:p>
          <a:p>
            <a:pPr lvl="3">
              <a:buFont typeface="Wingdings" panose="05000000000000000000" pitchFamily="2" charset="2"/>
              <a:buChar char="Ø"/>
            </a:pPr>
            <a:endParaRPr lang="cs-CZ" dirty="0"/>
          </a:p>
          <a:p>
            <a:pPr marL="502920" indent="-457200"/>
            <a:r>
              <a:rPr lang="cs-CZ" dirty="0"/>
              <a:t>Olympijské hry</a:t>
            </a:r>
          </a:p>
          <a:p>
            <a:pPr marL="1325880" lvl="3" indent="-457200">
              <a:buFont typeface="Wingdings" panose="05000000000000000000" pitchFamily="2" charset="2"/>
              <a:buChar char="Ø"/>
            </a:pPr>
            <a:r>
              <a:rPr lang="cs-CZ" dirty="0"/>
              <a:t>5-7 dní</a:t>
            </a:r>
          </a:p>
          <a:p>
            <a:pPr marL="1325880" lvl="3" indent="-457200">
              <a:buFont typeface="Wingdings" panose="05000000000000000000" pitchFamily="2" charset="2"/>
              <a:buChar char="Ø"/>
            </a:pPr>
            <a:r>
              <a:rPr lang="cs-CZ" dirty="0"/>
              <a:t>Běh, pětiboj (skok, běh, hod diskem a oštěpem a zápas), pěstním zápas, zápas ve volném stylu, běh v plném zbroji</a:t>
            </a:r>
          </a:p>
          <a:p>
            <a:pPr marL="1325880" lvl="3" indent="-457200">
              <a:buFont typeface="Wingdings" panose="05000000000000000000" pitchFamily="2" charset="2"/>
              <a:buChar char="Ø"/>
            </a:pPr>
            <a:r>
              <a:rPr lang="cs-CZ" dirty="0"/>
              <a:t> Jízda na koních a vozech </a:t>
            </a:r>
          </a:p>
          <a:p>
            <a:pPr marL="1325880" lvl="3" indent="-457200">
              <a:buFont typeface="Wingdings" panose="05000000000000000000" pitchFamily="2" charset="2"/>
              <a:buChar char="Ø"/>
            </a:pPr>
            <a:r>
              <a:rPr lang="cs-CZ" dirty="0"/>
              <a:t>soutěže v hudbě</a:t>
            </a:r>
          </a:p>
          <a:p>
            <a:pPr marL="1325880" lvl="3" indent="-457200">
              <a:buFont typeface="Wingdings" panose="05000000000000000000" pitchFamily="2" charset="2"/>
              <a:buChar char="Ø"/>
            </a:pPr>
            <a:r>
              <a:rPr lang="cs-CZ" dirty="0"/>
              <a:t>všeobecný posvátný mír </a:t>
            </a:r>
          </a:p>
        </p:txBody>
      </p:sp>
    </p:spTree>
    <p:extLst>
      <p:ext uri="{BB962C8B-B14F-4D97-AF65-F5344CB8AC3E}">
        <p14:creationId xmlns:p14="http://schemas.microsoft.com/office/powerpoint/2010/main" val="21153706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Héraie</a:t>
            </a:r>
            <a:r>
              <a:rPr lang="cs-CZ" dirty="0"/>
              <a:t> 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1191" y="1527175"/>
            <a:ext cx="6485106" cy="4572000"/>
          </a:xfrm>
        </p:spPr>
      </p:pic>
    </p:spTree>
    <p:extLst>
      <p:ext uri="{BB962C8B-B14F-4D97-AF65-F5344CB8AC3E}">
        <p14:creationId xmlns:p14="http://schemas.microsoft.com/office/powerpoint/2010/main" val="29261455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Filosofie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Hledá nový výklad světa</a:t>
            </a:r>
          </a:p>
          <a:p>
            <a:endParaRPr lang="cs-CZ" dirty="0"/>
          </a:p>
          <a:p>
            <a:r>
              <a:rPr lang="cs-CZ" dirty="0"/>
              <a:t>Milétská škola –pralátka</a:t>
            </a:r>
          </a:p>
          <a:p>
            <a:r>
              <a:rPr lang="cs-CZ" dirty="0"/>
              <a:t>Sofisté- hledají pravdu dokázanou lidským rozumem</a:t>
            </a:r>
          </a:p>
          <a:p>
            <a:endParaRPr lang="cs-CZ" dirty="0"/>
          </a:p>
          <a:p>
            <a:r>
              <a:rPr lang="cs-CZ" dirty="0"/>
              <a:t>Sokrates, Platón, Aristoteles</a:t>
            </a:r>
          </a:p>
          <a:p>
            <a:endParaRPr lang="cs-CZ" dirty="0"/>
          </a:p>
          <a:p>
            <a:r>
              <a:rPr lang="cs-CZ" dirty="0"/>
              <a:t>Skeptikové, kynikové, epikurejci</a:t>
            </a:r>
          </a:p>
        </p:txBody>
      </p:sp>
    </p:spTree>
    <p:extLst>
      <p:ext uri="{BB962C8B-B14F-4D97-AF65-F5344CB8AC3E}">
        <p14:creationId xmlns:p14="http://schemas.microsoft.com/office/powerpoint/2010/main" val="11076088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Věda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Matematika – Pythagoras, Euklides, </a:t>
            </a:r>
            <a:r>
              <a:rPr lang="cs-CZ" dirty="0" err="1"/>
              <a:t>Thalés</a:t>
            </a:r>
            <a:endParaRPr lang="cs-CZ" dirty="0"/>
          </a:p>
          <a:p>
            <a:endParaRPr lang="cs-CZ" dirty="0"/>
          </a:p>
          <a:p>
            <a:r>
              <a:rPr lang="cs-CZ" dirty="0"/>
              <a:t>Astronomie – </a:t>
            </a:r>
            <a:r>
              <a:rPr lang="cs-CZ" dirty="0" err="1"/>
              <a:t>Hipparchos</a:t>
            </a:r>
            <a:r>
              <a:rPr lang="cs-CZ" dirty="0"/>
              <a:t> (geocentrismus)</a:t>
            </a:r>
          </a:p>
          <a:p>
            <a:endParaRPr lang="cs-CZ" dirty="0"/>
          </a:p>
          <a:p>
            <a:r>
              <a:rPr lang="cs-CZ" dirty="0"/>
              <a:t>Lékařství – Hippokrates, </a:t>
            </a:r>
            <a:r>
              <a:rPr lang="cs-CZ" dirty="0" err="1"/>
              <a:t>Galén</a:t>
            </a:r>
            <a:endParaRPr lang="cs-CZ" dirty="0"/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Dějepis – Herodotos, Thukydides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3459848"/>
            <a:ext cx="2139702" cy="2646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9688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ministrativní">
  <a:themeElements>
    <a:clrScheme name="Administrativní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Administrativní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dministrativní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4360</TotalTime>
  <Words>695</Words>
  <Application>Microsoft Office PowerPoint</Application>
  <PresentationFormat>Předvádění na obrazovce (4:3)</PresentationFormat>
  <Paragraphs>187</Paragraphs>
  <Slides>39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39</vt:i4>
      </vt:variant>
    </vt:vector>
  </HeadingPairs>
  <TitlesOfParts>
    <vt:vector size="43" baseType="lpstr">
      <vt:lpstr>Georgia</vt:lpstr>
      <vt:lpstr>Wingdings</vt:lpstr>
      <vt:lpstr>Wingdings 2</vt:lpstr>
      <vt:lpstr>Administrativní</vt:lpstr>
      <vt:lpstr>Jak ovlivnila kultura starověku kulturu dnešních evropských národů </vt:lpstr>
      <vt:lpstr>Starověk</vt:lpstr>
      <vt:lpstr>Starověké Řecko</vt:lpstr>
      <vt:lpstr>Mytologie</vt:lpstr>
      <vt:lpstr>Věštby</vt:lpstr>
      <vt:lpstr>Svátky a slavnosti</vt:lpstr>
      <vt:lpstr>Héraie </vt:lpstr>
      <vt:lpstr>Filosofie</vt:lpstr>
      <vt:lpstr>Věda</vt:lpstr>
      <vt:lpstr>Umění</vt:lpstr>
      <vt:lpstr>Divadlo v Epidauru</vt:lpstr>
      <vt:lpstr>Městský stát - Polis</vt:lpstr>
      <vt:lpstr>Sparta</vt:lpstr>
      <vt:lpstr>Móda</vt:lpstr>
      <vt:lpstr>Hygiena</vt:lpstr>
      <vt:lpstr>Prezentace aplikace PowerPoint</vt:lpstr>
      <vt:lpstr>Římské lázně (thermy)</vt:lpstr>
      <vt:lpstr>Prezentace aplikace PowerPoint</vt:lpstr>
      <vt:lpstr>Prezentace aplikace PowerPoint</vt:lpstr>
      <vt:lpstr>Péče o zuby</vt:lpstr>
      <vt:lpstr>Prezentace aplikace PowerPoint</vt:lpstr>
      <vt:lpstr>Péče o zuby</vt:lpstr>
      <vt:lpstr>Toalety</vt:lpstr>
      <vt:lpstr>Prezentace aplikace PowerPoint</vt:lpstr>
      <vt:lpstr>Prezentace aplikace PowerPoint</vt:lpstr>
      <vt:lpstr>Zábava ve starověkém Římě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OTÁZKY</vt:lpstr>
      <vt:lpstr>OTÁZKY</vt:lpstr>
      <vt:lpstr>OTÁZKY</vt:lpstr>
      <vt:lpstr>SEZNAM ZDROJŮ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Jak ovlivnila kultura starověku kulturu dnešních evropských národů</dc:title>
  <dc:creator>Jana Labuťová</dc:creator>
  <cp:lastModifiedBy>Luisa Kopecká</cp:lastModifiedBy>
  <cp:revision>55</cp:revision>
  <dcterms:created xsi:type="dcterms:W3CDTF">2016-11-26T16:12:41Z</dcterms:created>
  <dcterms:modified xsi:type="dcterms:W3CDTF">2016-12-01T11:09:01Z</dcterms:modified>
</cp:coreProperties>
</file>