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28" r:id="rId1"/>
  </p:sldMasterIdLst>
  <p:sldIdLst>
    <p:sldId id="256" r:id="rId2"/>
    <p:sldId id="257" r:id="rId3"/>
    <p:sldId id="275" r:id="rId4"/>
    <p:sldId id="258" r:id="rId5"/>
    <p:sldId id="276" r:id="rId6"/>
    <p:sldId id="259" r:id="rId7"/>
    <p:sldId id="277" r:id="rId8"/>
    <p:sldId id="260" r:id="rId9"/>
    <p:sldId id="261" r:id="rId10"/>
    <p:sldId id="264" r:id="rId11"/>
    <p:sldId id="263" r:id="rId12"/>
    <p:sldId id="265" r:id="rId13"/>
    <p:sldId id="280" r:id="rId14"/>
    <p:sldId id="266" r:id="rId15"/>
    <p:sldId id="267" r:id="rId16"/>
    <p:sldId id="281" r:id="rId17"/>
    <p:sldId id="268" r:id="rId18"/>
    <p:sldId id="282" r:id="rId19"/>
    <p:sldId id="269" r:id="rId20"/>
    <p:sldId id="270" r:id="rId21"/>
    <p:sldId id="271" r:id="rId22"/>
    <p:sldId id="272" r:id="rId23"/>
    <p:sldId id="279" r:id="rId24"/>
    <p:sldId id="278" r:id="rId25"/>
    <p:sldId id="273" r:id="rId26"/>
    <p:sldId id="274" r:id="rId27"/>
    <p:sldId id="283" r:id="rId28"/>
    <p:sldId id="284" r:id="rId29"/>
    <p:sldId id="285" r:id="rId30"/>
    <p:sldId id="286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6" autoAdjust="0"/>
    <p:restoredTop sz="94660"/>
  </p:normalViewPr>
  <p:slideViewPr>
    <p:cSldViewPr snapToGrid="0">
      <p:cViewPr varScale="1">
        <p:scale>
          <a:sx n="74" d="100"/>
          <a:sy n="74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03FCE02C-6EC6-4E09-BC2C-9FDED4DE236E}" type="datetimeFigureOut">
              <a:rPr lang="en-US" smtClean="0"/>
              <a:t>11/2/2016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661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75A7A-4A9A-410F-B848-AB998ACC9419}" type="datetimeFigureOut">
              <a:rPr lang="en-US" smtClean="0"/>
              <a:pPr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647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F3E88-2D66-4D17-B0FA-EA13CB20B2FF}" type="datetimeFigureOut">
              <a:rPr lang="en-US" smtClean="0"/>
              <a:pPr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290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F36E1-9596-4E98-8786-4A17C5D29C65}" type="datetimeFigureOut">
              <a:rPr lang="en-US" smtClean="0"/>
              <a:pPr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415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4D1A55-63BC-4BA2-9538-7DDEADA10621}" type="datetimeFigureOut">
              <a:rPr lang="en-US" smtClean="0"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9510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1ABB-8821-4BF5-97A9-E1A66ACAEAA9}" type="datetimeFigureOut">
              <a:rPr lang="en-US" smtClean="0"/>
              <a:pPr/>
              <a:t>11/2/2016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067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37B1C-D4A1-4A4F-A470-80868146AFC5}" type="datetimeFigureOut">
              <a:rPr lang="en-US" smtClean="0"/>
              <a:pPr/>
              <a:t>11/2/2016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862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D1B9-F39E-471E-80A9-595CAA5664AD}" type="datetimeFigureOut">
              <a:rPr lang="en-US" smtClean="0"/>
              <a:pPr/>
              <a:t>11/2/2016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989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CEABC-E2B9-4606-A74F-CB06AF596887}" type="datetimeFigureOut">
              <a:rPr lang="en-US" smtClean="0"/>
              <a:pPr/>
              <a:t>11/2/2016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985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850A0-01A3-4F4E-AA52-F716A9BFD4EB}" type="datetimeFigureOut">
              <a:rPr lang="en-US" smtClean="0"/>
              <a:pPr/>
              <a:t>11/2/2016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77942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5811CCA-BB49-46C7-A0E2-F42339750F9A}" type="datetimeFigureOut">
              <a:rPr lang="en-US" smtClean="0"/>
              <a:t>11/2/2016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70583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7205CAA-4E5A-4223-BD55-C5D2841AC9EF}" type="datetimeFigureOut">
              <a:rPr lang="en-US" smtClean="0"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626119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g"/><Relationship Id="rId4" Type="http://schemas.openxmlformats.org/officeDocument/2006/relationships/image" Target="../media/image4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jpg"/><Relationship Id="rId4" Type="http://schemas.openxmlformats.org/officeDocument/2006/relationships/image" Target="../media/image6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gif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jpeg"/><Relationship Id="rId3" Type="http://schemas.openxmlformats.org/officeDocument/2006/relationships/image" Target="../media/image86.jpeg"/><Relationship Id="rId7" Type="http://schemas.openxmlformats.org/officeDocument/2006/relationships/image" Target="../media/image90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jpeg"/><Relationship Id="rId5" Type="http://schemas.openxmlformats.org/officeDocument/2006/relationships/image" Target="../media/image98.jpeg"/><Relationship Id="rId4" Type="http://schemas.openxmlformats.org/officeDocument/2006/relationships/image" Target="../media/image9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Móda a její přesah do dnešní doby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Klára Hašlerová, Adéla Semecká</a:t>
            </a:r>
          </a:p>
        </p:txBody>
      </p:sp>
    </p:spTree>
    <p:extLst>
      <p:ext uri="{BB962C8B-B14F-4D97-AF65-F5344CB8AC3E}">
        <p14:creationId xmlns:p14="http://schemas.microsoft.com/office/powerpoint/2010/main" val="323915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Konec raného středověku – románská kultura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Bojovníci – drátěné košile</a:t>
            </a:r>
          </a:p>
          <a:p>
            <a:r>
              <a:rPr lang="cs-CZ" dirty="0"/>
              <a:t>Křížové výpravy – hedvábí v Benátkách</a:t>
            </a:r>
          </a:p>
          <a:p>
            <a:r>
              <a:rPr lang="cs-CZ" dirty="0"/>
              <a:t>Poutníci – pelerína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034" y="3443948"/>
            <a:ext cx="4155281" cy="295878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3652" r="3772"/>
          <a:stretch/>
        </p:blipFill>
        <p:spPr>
          <a:xfrm>
            <a:off x="434485" y="3449981"/>
            <a:ext cx="3950404" cy="295275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0268" y="3443948"/>
            <a:ext cx="3715671" cy="295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314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Vrcholný středověk - gotika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Oděvní zákony</a:t>
            </a:r>
          </a:p>
          <a:p>
            <a:r>
              <a:rPr lang="cs-CZ" dirty="0"/>
              <a:t>Prvky špičatosti a protáhlosti</a:t>
            </a:r>
          </a:p>
          <a:p>
            <a:r>
              <a:rPr lang="cs-CZ" dirty="0"/>
              <a:t>Bojová suknice – erby</a:t>
            </a:r>
          </a:p>
          <a:p>
            <a:r>
              <a:rPr lang="cs-CZ" dirty="0"/>
              <a:t>Heraldika a význam barev</a:t>
            </a:r>
          </a:p>
          <a:p>
            <a:r>
              <a:rPr lang="cs-CZ" dirty="0"/>
              <a:t>Chování u dvora – etika</a:t>
            </a:r>
          </a:p>
          <a:p>
            <a:r>
              <a:rPr lang="cs-CZ" dirty="0"/>
              <a:t>Pasová linie u žen se snížila na boky</a:t>
            </a:r>
          </a:p>
          <a:p>
            <a:r>
              <a:rPr lang="cs-CZ" dirty="0"/>
              <a:t>Profesní móda – zástěra, řeznická kazajka…</a:t>
            </a:r>
          </a:p>
          <a:p>
            <a:r>
              <a:rPr lang="cs-CZ" dirty="0" err="1"/>
              <a:t>Hennin</a:t>
            </a:r>
            <a:endParaRPr lang="cs-CZ" dirty="0"/>
          </a:p>
          <a:p>
            <a:r>
              <a:rPr lang="cs-CZ" dirty="0"/>
              <a:t>Vlečka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4881" y="393857"/>
            <a:ext cx="3581400" cy="268605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2929" y="1784364"/>
            <a:ext cx="3011858" cy="252627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5477" y="4491059"/>
            <a:ext cx="4024659" cy="182354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5"/>
          <a:srcRect l="6665" t="2194" r="49934" b="12000"/>
          <a:stretch/>
        </p:blipFill>
        <p:spPr>
          <a:xfrm>
            <a:off x="10069738" y="2576844"/>
            <a:ext cx="1658287" cy="384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063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Novověk - Renesance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6800" y="2103120"/>
            <a:ext cx="6369301" cy="3996738"/>
          </a:xfrm>
        </p:spPr>
        <p:txBody>
          <a:bodyPr numCol="2">
            <a:normAutofit/>
          </a:bodyPr>
          <a:lstStyle/>
          <a:p>
            <a:r>
              <a:rPr lang="cs-CZ" dirty="0" err="1"/>
              <a:t>Giornea</a:t>
            </a:r>
            <a:endParaRPr lang="cs-CZ" dirty="0"/>
          </a:p>
          <a:p>
            <a:r>
              <a:rPr lang="cs-CZ" dirty="0"/>
              <a:t>Bílá košile</a:t>
            </a:r>
          </a:p>
          <a:p>
            <a:r>
              <a:rPr lang="cs-CZ" dirty="0"/>
              <a:t>Barety</a:t>
            </a:r>
          </a:p>
          <a:p>
            <a:r>
              <a:rPr lang="cs-CZ" dirty="0"/>
              <a:t>Pas opět ve své přirozené výši</a:t>
            </a:r>
          </a:p>
          <a:p>
            <a:r>
              <a:rPr lang="cs-CZ" dirty="0" err="1"/>
              <a:t>Gamurra</a:t>
            </a:r>
            <a:endParaRPr lang="cs-CZ" dirty="0"/>
          </a:p>
          <a:p>
            <a:r>
              <a:rPr lang="cs-CZ" dirty="0"/>
              <a:t>Oddělení živůtku a sukně</a:t>
            </a:r>
          </a:p>
          <a:p>
            <a:r>
              <a:rPr lang="cs-CZ" dirty="0"/>
              <a:t>Rozparky – děravá móda</a:t>
            </a:r>
          </a:p>
          <a:p>
            <a:endParaRPr lang="cs-CZ" dirty="0"/>
          </a:p>
          <a:p>
            <a:r>
              <a:rPr lang="cs-CZ" dirty="0" err="1"/>
              <a:t>Ferroniére</a:t>
            </a:r>
            <a:r>
              <a:rPr lang="cs-CZ" dirty="0"/>
              <a:t> a vycpaná zvěř</a:t>
            </a:r>
          </a:p>
          <a:p>
            <a:endParaRPr lang="cs-CZ" dirty="0"/>
          </a:p>
          <a:p>
            <a:r>
              <a:rPr lang="cs-CZ" dirty="0"/>
              <a:t>Vycpávky</a:t>
            </a:r>
          </a:p>
          <a:p>
            <a:r>
              <a:rPr lang="cs-CZ" dirty="0"/>
              <a:t>Punčochy</a:t>
            </a:r>
          </a:p>
          <a:p>
            <a:r>
              <a:rPr lang="cs-CZ" dirty="0"/>
              <a:t>„husí břicho“</a:t>
            </a:r>
          </a:p>
          <a:p>
            <a:r>
              <a:rPr lang="cs-CZ" dirty="0"/>
              <a:t>„kachní zobák“</a:t>
            </a:r>
          </a:p>
          <a:p>
            <a:r>
              <a:rPr lang="cs-CZ" dirty="0"/>
              <a:t>Silueta přesýpacích hodin</a:t>
            </a:r>
          </a:p>
          <a:p>
            <a:r>
              <a:rPr lang="cs-CZ" dirty="0"/>
              <a:t>Korzety, obruče a okruží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1702" t="12083" r="17032" b="24725"/>
          <a:stretch/>
        </p:blipFill>
        <p:spPr>
          <a:xfrm>
            <a:off x="9344025" y="390066"/>
            <a:ext cx="2404279" cy="247982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6101" y="3310455"/>
            <a:ext cx="4267200" cy="301942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7623" y="390066"/>
            <a:ext cx="2402090" cy="247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24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72229" y="1440606"/>
            <a:ext cx="3873174" cy="4488325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906" y="1440606"/>
            <a:ext cx="3290888" cy="448832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/>
          <a:srcRect l="29814" r="25917"/>
          <a:stretch/>
        </p:blipFill>
        <p:spPr>
          <a:xfrm>
            <a:off x="9324838" y="1440606"/>
            <a:ext cx="1986936" cy="448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577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Baroko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Šerpa</a:t>
            </a:r>
          </a:p>
          <a:p>
            <a:r>
              <a:rPr lang="cs-CZ" dirty="0"/>
              <a:t>Krajky</a:t>
            </a:r>
          </a:p>
          <a:p>
            <a:r>
              <a:rPr lang="cs-CZ" dirty="0"/>
              <a:t>Ostruhy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8113" y="436963"/>
            <a:ext cx="3992952" cy="291882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1309" y="551140"/>
            <a:ext cx="1937138" cy="269046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25" y="3355787"/>
            <a:ext cx="4074153" cy="307715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3157" y="3400250"/>
            <a:ext cx="4487274" cy="299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626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Rokoko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Textilní manufaktury</a:t>
            </a:r>
          </a:p>
          <a:p>
            <a:r>
              <a:rPr lang="cs-CZ" dirty="0"/>
              <a:t>Manekýnky</a:t>
            </a:r>
          </a:p>
          <a:p>
            <a:r>
              <a:rPr lang="cs-CZ" dirty="0" err="1"/>
              <a:t>Jabot</a:t>
            </a:r>
            <a:r>
              <a:rPr lang="cs-CZ" dirty="0"/>
              <a:t> a fiží</a:t>
            </a:r>
          </a:p>
          <a:p>
            <a:r>
              <a:rPr lang="cs-CZ" dirty="0"/>
              <a:t>Paruky</a:t>
            </a:r>
          </a:p>
          <a:p>
            <a:r>
              <a:rPr lang="cs-CZ" dirty="0"/>
              <a:t>Rybí kostice a šněrovačky</a:t>
            </a:r>
          </a:p>
          <a:p>
            <a:r>
              <a:rPr lang="cs-CZ" dirty="0"/>
              <a:t>Zkrácené rukávy</a:t>
            </a:r>
          </a:p>
          <a:p>
            <a:r>
              <a:rPr lang="cs-CZ" dirty="0"/>
              <a:t>Vějíř</a:t>
            </a:r>
          </a:p>
          <a:p>
            <a:r>
              <a:rPr lang="cs-CZ" dirty="0"/>
              <a:t>Korzety a krinolíny</a:t>
            </a:r>
          </a:p>
          <a:p>
            <a:r>
              <a:rPr lang="cs-CZ" dirty="0"/>
              <a:t>Konstrukce </a:t>
            </a:r>
            <a:r>
              <a:rPr lang="cs-CZ" dirty="0" err="1"/>
              <a:t>panier</a:t>
            </a:r>
            <a:r>
              <a:rPr lang="cs-CZ" dirty="0"/>
              <a:t> pokrytá žíněnou látkou </a:t>
            </a:r>
            <a:r>
              <a:rPr lang="cs-CZ" dirty="0" err="1"/>
              <a:t>crine</a:t>
            </a:r>
            <a:r>
              <a:rPr lang="cs-CZ" dirty="0"/>
              <a:t>-lin</a:t>
            </a:r>
          </a:p>
          <a:p>
            <a:r>
              <a:rPr lang="cs-CZ" dirty="0"/>
              <a:t>Módní časopisy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994" y="504825"/>
            <a:ext cx="3910012" cy="381071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4209" y="3614738"/>
            <a:ext cx="3474285" cy="278606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7964" y="642594"/>
            <a:ext cx="2846773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825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64724" y="1884165"/>
            <a:ext cx="3280319" cy="437376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3687" y="828332"/>
            <a:ext cx="5191099" cy="214804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337" y="3200399"/>
            <a:ext cx="4076701" cy="305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932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Klasicismus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Francouzská revoluce</a:t>
            </a:r>
          </a:p>
          <a:p>
            <a:r>
              <a:rPr lang="cs-CZ" dirty="0"/>
              <a:t>Kokarda</a:t>
            </a:r>
          </a:p>
          <a:p>
            <a:r>
              <a:rPr lang="cs-CZ" dirty="0"/>
              <a:t>Snaha o jednotné oblečení</a:t>
            </a:r>
          </a:p>
          <a:p>
            <a:r>
              <a:rPr lang="cs-CZ" dirty="0"/>
              <a:t>Návrat k antice – ženská móda</a:t>
            </a:r>
          </a:p>
          <a:p>
            <a:r>
              <a:rPr lang="cs-CZ" dirty="0"/>
              <a:t>Linie pasu velmi vysoko</a:t>
            </a:r>
          </a:p>
          <a:p>
            <a:r>
              <a:rPr lang="cs-CZ" dirty="0"/>
              <a:t>„nahá móda“</a:t>
            </a:r>
          </a:p>
          <a:p>
            <a:r>
              <a:rPr lang="cs-CZ" dirty="0"/>
              <a:t>Vázanka</a:t>
            </a:r>
          </a:p>
          <a:p>
            <a:r>
              <a:rPr lang="cs-CZ" dirty="0"/>
              <a:t>Cylindr a hůlka</a:t>
            </a:r>
          </a:p>
          <a:p>
            <a:r>
              <a:rPr lang="cs-CZ" dirty="0"/>
              <a:t>Redingot a </a:t>
            </a:r>
            <a:r>
              <a:rPr lang="cs-CZ" dirty="0" err="1"/>
              <a:t>carrick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8302" y="548557"/>
            <a:ext cx="2612571" cy="261257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8349" y="1520464"/>
            <a:ext cx="3642256" cy="451457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743" y="3409950"/>
            <a:ext cx="2833688" cy="283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5542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05501" y="1010417"/>
            <a:ext cx="5025258" cy="5025258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463" y="1010417"/>
            <a:ext cx="3643312" cy="502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0776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Neoklasicismus - Empír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Hladká silueta</a:t>
            </a:r>
          </a:p>
          <a:p>
            <a:r>
              <a:rPr lang="cs-CZ" dirty="0"/>
              <a:t>Krátké rukávy a dlouhé rukavice</a:t>
            </a:r>
          </a:p>
          <a:p>
            <a:r>
              <a:rPr lang="cs-CZ" dirty="0"/>
              <a:t>Domácí kašmír</a:t>
            </a:r>
          </a:p>
          <a:p>
            <a:r>
              <a:rPr lang="cs-CZ" dirty="0"/>
              <a:t>Kukaňovitý klobouk</a:t>
            </a:r>
          </a:p>
          <a:p>
            <a:r>
              <a:rPr lang="cs-CZ" dirty="0"/>
              <a:t>Oteplení šatů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7888" y="1968818"/>
            <a:ext cx="5810249" cy="435768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4711" y="3003681"/>
            <a:ext cx="2371726" cy="332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153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Starověký Egypt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Tkalcovství (materiály na výrobu textilu – len, konopí, ovčí vlna)</a:t>
            </a:r>
          </a:p>
          <a:p>
            <a:r>
              <a:rPr lang="cs-CZ" dirty="0"/>
              <a:t>Oděv = společenské postavení</a:t>
            </a:r>
          </a:p>
          <a:p>
            <a:r>
              <a:rPr lang="cs-CZ" b="1" dirty="0"/>
              <a:t>Sandále </a:t>
            </a:r>
          </a:p>
          <a:p>
            <a:endParaRPr lang="cs-CZ" dirty="0"/>
          </a:p>
          <a:p>
            <a:r>
              <a:rPr lang="cs-CZ" b="1" dirty="0"/>
              <a:t>Mužská móda: bederní rouška</a:t>
            </a:r>
          </a:p>
          <a:p>
            <a:r>
              <a:rPr lang="cs-CZ" b="1" dirty="0"/>
              <a:t>Ženská móda: </a:t>
            </a:r>
            <a:r>
              <a:rPr lang="cs-CZ" b="1" dirty="0" err="1"/>
              <a:t>kalasiris</a:t>
            </a:r>
            <a:r>
              <a:rPr lang="cs-CZ" b="1" dirty="0"/>
              <a:t> </a:t>
            </a:r>
          </a:p>
          <a:p>
            <a:endParaRPr lang="cs-CZ" dirty="0"/>
          </a:p>
          <a:p>
            <a:r>
              <a:rPr lang="cs-CZ" b="1" dirty="0"/>
              <a:t>Šperky</a:t>
            </a:r>
            <a:r>
              <a:rPr lang="cs-CZ" dirty="0"/>
              <a:t> – masivní a zdobené</a:t>
            </a:r>
          </a:p>
          <a:p>
            <a:r>
              <a:rPr lang="cs-CZ" dirty="0"/>
              <a:t>Oblíbený motiv – lotos </a:t>
            </a:r>
          </a:p>
          <a:p>
            <a:r>
              <a:rPr lang="cs-CZ" b="1" dirty="0"/>
              <a:t>Účes</a:t>
            </a:r>
            <a:r>
              <a:rPr lang="cs-CZ" dirty="0"/>
              <a:t> – obtažení tvaru hlavy, paruky, čelenky a ozdoby</a:t>
            </a:r>
          </a:p>
          <a:p>
            <a:endParaRPr lang="cs-CZ" dirty="0"/>
          </a:p>
        </p:txBody>
      </p:sp>
      <p:pic>
        <p:nvPicPr>
          <p:cNvPr id="4" name="Obrázek 3" descr="Výsledek obrázku pro kalasiri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3549" y="482957"/>
            <a:ext cx="1948651" cy="3715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Výsledek obrázku pro egyptská mód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593" y="2468160"/>
            <a:ext cx="3174289" cy="2241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 descr="Výsledek obrázku pro egyptské sandál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659" y="4932608"/>
            <a:ext cx="3082696" cy="14797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45345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Romantismus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6800" y="2103120"/>
            <a:ext cx="3419638" cy="3931920"/>
          </a:xfrm>
        </p:spPr>
        <p:txBody>
          <a:bodyPr>
            <a:normAutofit lnSpcReduction="10000"/>
          </a:bodyPr>
          <a:lstStyle/>
          <a:p>
            <a:r>
              <a:rPr lang="cs-CZ" dirty="0"/>
              <a:t>„biedermeier“</a:t>
            </a:r>
          </a:p>
          <a:p>
            <a:r>
              <a:rPr lang="cs-CZ" dirty="0"/>
              <a:t>Sjednocování módy</a:t>
            </a:r>
          </a:p>
          <a:p>
            <a:r>
              <a:rPr lang="cs-CZ" dirty="0"/>
              <a:t>Postava do X</a:t>
            </a:r>
          </a:p>
          <a:p>
            <a:r>
              <a:rPr lang="cs-CZ" dirty="0"/>
              <a:t>Ramenní partie</a:t>
            </a:r>
          </a:p>
          <a:p>
            <a:r>
              <a:rPr lang="cs-CZ" dirty="0"/>
              <a:t>Symbolika barev – bílá nevinnost</a:t>
            </a:r>
          </a:p>
          <a:p>
            <a:r>
              <a:rPr lang="cs-CZ" dirty="0"/>
              <a:t>Objemné rukávy a široké sukně</a:t>
            </a:r>
          </a:p>
          <a:p>
            <a:r>
              <a:rPr lang="cs-CZ" dirty="0"/>
              <a:t>Vyčesávání vlasů – lokny kolem tváře</a:t>
            </a:r>
          </a:p>
          <a:p>
            <a:r>
              <a:rPr lang="cs-CZ" dirty="0"/>
              <a:t>Sukně ke kotníkům</a:t>
            </a:r>
          </a:p>
          <a:p>
            <a:r>
              <a:rPr lang="cs-CZ" dirty="0"/>
              <a:t>Licousy a knír</a:t>
            </a:r>
          </a:p>
          <a:p>
            <a:r>
              <a:rPr lang="cs-CZ" dirty="0"/>
              <a:t>čamara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087" y="3182594"/>
            <a:ext cx="3868078" cy="304857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5806" y="2014194"/>
            <a:ext cx="3100387" cy="373950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5199" y="501650"/>
            <a:ext cx="254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510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Móda v druhé polovině 19. století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6800" y="2103120"/>
            <a:ext cx="2679822" cy="3931920"/>
          </a:xfrm>
        </p:spPr>
        <p:txBody>
          <a:bodyPr>
            <a:normAutofit fontScale="92500"/>
          </a:bodyPr>
          <a:lstStyle/>
          <a:p>
            <a:r>
              <a:rPr lang="cs-CZ" dirty="0"/>
              <a:t>Moderní techniky</a:t>
            </a:r>
          </a:p>
          <a:p>
            <a:r>
              <a:rPr lang="cs-CZ" dirty="0"/>
              <a:t>Ocelová konstrukce krinolín</a:t>
            </a:r>
          </a:p>
          <a:p>
            <a:r>
              <a:rPr lang="cs-CZ" dirty="0"/>
              <a:t>Zmenšení účesu</a:t>
            </a:r>
          </a:p>
          <a:p>
            <a:r>
              <a:rPr lang="cs-CZ" dirty="0"/>
              <a:t>Důležitost módního tvůrce – jméno, značka firmy</a:t>
            </a:r>
          </a:p>
          <a:p>
            <a:r>
              <a:rPr lang="cs-CZ" dirty="0"/>
              <a:t>Syntetika</a:t>
            </a:r>
          </a:p>
          <a:p>
            <a:r>
              <a:rPr lang="cs-CZ" dirty="0"/>
              <a:t>Šicí stroj</a:t>
            </a:r>
          </a:p>
          <a:p>
            <a:r>
              <a:rPr lang="cs-CZ" dirty="0"/>
              <a:t>Obchodní domy</a:t>
            </a:r>
          </a:p>
          <a:p>
            <a:r>
              <a:rPr lang="cs-CZ" dirty="0" err="1"/>
              <a:t>Turnýry</a:t>
            </a:r>
            <a:r>
              <a:rPr lang="cs-CZ" dirty="0"/>
              <a:t> – „honzíky“</a:t>
            </a:r>
          </a:p>
          <a:p>
            <a:r>
              <a:rPr lang="cs-CZ" dirty="0"/>
              <a:t>Buřinka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3274" y="1678329"/>
            <a:ext cx="2865693" cy="191792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3913" y="2404298"/>
            <a:ext cx="2390775" cy="392212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5656" y="2404298"/>
            <a:ext cx="2591753" cy="392212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8863" y="3703724"/>
            <a:ext cx="2954517" cy="257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0202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Secese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6800" y="2154512"/>
            <a:ext cx="10058400" cy="3931920"/>
          </a:xfrm>
        </p:spPr>
        <p:txBody>
          <a:bodyPr>
            <a:noAutofit/>
          </a:bodyPr>
          <a:lstStyle/>
          <a:p>
            <a:r>
              <a:rPr lang="cs-CZ" dirty="0"/>
              <a:t>1890 – 1914</a:t>
            </a:r>
          </a:p>
          <a:p>
            <a:r>
              <a:rPr lang="cs-CZ" dirty="0"/>
              <a:t>1884 – </a:t>
            </a:r>
            <a:r>
              <a:rPr lang="cs-CZ" b="1" dirty="0"/>
              <a:t>umělé hedvábí (viskóza) </a:t>
            </a:r>
          </a:p>
          <a:p>
            <a:endParaRPr lang="cs-CZ" dirty="0"/>
          </a:p>
          <a:p>
            <a:r>
              <a:rPr lang="cs-CZ" b="1" dirty="0"/>
              <a:t>Ženský oděv</a:t>
            </a:r>
            <a:r>
              <a:rPr lang="cs-CZ" dirty="0"/>
              <a:t>: zjednodušený, přirozený tvar těla (esovitá linie těla – ve tvaru X)</a:t>
            </a:r>
          </a:p>
          <a:p>
            <a:pPr marL="0" indent="0">
              <a:buNone/>
            </a:pPr>
            <a:r>
              <a:rPr lang="cs-CZ" dirty="0"/>
              <a:t>	Rozšířené rukávy, sešněrovaný pas, zvonová dlouhá sukně</a:t>
            </a:r>
          </a:p>
          <a:p>
            <a:pPr marL="0" indent="0">
              <a:buNone/>
            </a:pPr>
            <a:r>
              <a:rPr lang="cs-CZ" dirty="0"/>
              <a:t>	Šaty – barvy květin (lipový květ, fialky, růže), stuhy</a:t>
            </a:r>
          </a:p>
          <a:p>
            <a:r>
              <a:rPr lang="cs-CZ" b="1" dirty="0"/>
              <a:t>Obuv</a:t>
            </a:r>
            <a:r>
              <a:rPr lang="cs-CZ" dirty="0"/>
              <a:t> – šněrovací</a:t>
            </a:r>
          </a:p>
          <a:p>
            <a:r>
              <a:rPr lang="cs-CZ" dirty="0"/>
              <a:t>Květiny (ve vlasech, na kloboucích) – orchideje</a:t>
            </a:r>
          </a:p>
          <a:p>
            <a:r>
              <a:rPr lang="cs-CZ" b="1" dirty="0"/>
              <a:t>Klobouky</a:t>
            </a:r>
            <a:r>
              <a:rPr lang="cs-CZ" dirty="0"/>
              <a:t> – honosné (květiny, peří, závoj)</a:t>
            </a:r>
          </a:p>
        </p:txBody>
      </p:sp>
      <p:pic>
        <p:nvPicPr>
          <p:cNvPr id="4" name="Obrázek 3" descr="Výsledek obrázku pro secese mod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056" y="1197735"/>
            <a:ext cx="3296991" cy="5009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Výsledek obrázku pro secesní klobouk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013" y="642594"/>
            <a:ext cx="1828196" cy="23715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376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Secese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1225" y="2193272"/>
            <a:ext cx="10058400" cy="3931920"/>
          </a:xfrm>
        </p:spPr>
        <p:txBody>
          <a:bodyPr/>
          <a:lstStyle/>
          <a:p>
            <a:r>
              <a:rPr lang="cs-CZ" b="1" dirty="0"/>
              <a:t>Reforma ženského oděvu </a:t>
            </a:r>
            <a:r>
              <a:rPr lang="cs-CZ" dirty="0"/>
              <a:t>– odstranění korzetu, vznik sportovního a cestovního oblečení</a:t>
            </a:r>
          </a:p>
          <a:p>
            <a:r>
              <a:rPr lang="cs-CZ" b="1" dirty="0"/>
              <a:t>Cestovní kostým </a:t>
            </a:r>
            <a:r>
              <a:rPr lang="cs-CZ" dirty="0"/>
              <a:t>– blůza, kabátek, přiléhavá sukně (univerzální oděv)</a:t>
            </a:r>
          </a:p>
          <a:p>
            <a:r>
              <a:rPr lang="cs-CZ" dirty="0"/>
              <a:t>Počátek 20. století – </a:t>
            </a:r>
            <a:r>
              <a:rPr lang="cs-CZ" b="1" dirty="0"/>
              <a:t>ženské kalhoty </a:t>
            </a:r>
          </a:p>
          <a:p>
            <a:r>
              <a:rPr lang="cs-CZ" b="1" dirty="0"/>
              <a:t>Šperky – </a:t>
            </a:r>
            <a:r>
              <a:rPr lang="cs-CZ" dirty="0"/>
              <a:t>„hadí“ náramek (spojený s prstenem)</a:t>
            </a: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r>
              <a:rPr lang="cs-CZ" b="1" dirty="0"/>
              <a:t>Mužský oděv: </a:t>
            </a:r>
            <a:r>
              <a:rPr lang="cs-CZ" dirty="0"/>
              <a:t>oblek, smoking, frak</a:t>
            </a:r>
            <a:endParaRPr lang="cs-CZ" b="1" dirty="0"/>
          </a:p>
          <a:p>
            <a:endParaRPr lang="cs-CZ" dirty="0"/>
          </a:p>
        </p:txBody>
      </p:sp>
      <p:pic>
        <p:nvPicPr>
          <p:cNvPr id="5" name="Picture 8" descr="Výsledek obrázku pro secese - mužská mó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9700" y="423985"/>
            <a:ext cx="2385313" cy="318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okay\Desktop\secese obrázky\Laliqueucha94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32019" y="3200873"/>
            <a:ext cx="2949262" cy="1889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" name="Obrázek 10" descr="Výsledek obrázku pro spojený náramek s prstenem ve tvaru had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1562" y="3783481"/>
            <a:ext cx="2383638" cy="2614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27729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ýsledek obrázku pro oblečení ve 20. století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3" t="1789" r="28625" b="2436"/>
          <a:stretch/>
        </p:blipFill>
        <p:spPr bwMode="auto">
          <a:xfrm>
            <a:off x="463639" y="412124"/>
            <a:ext cx="1481071" cy="437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ýsledek obrázku pro oblečení ve 20. stolet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615" y="320184"/>
            <a:ext cx="41052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500" y="457130"/>
            <a:ext cx="2332103" cy="3511873"/>
          </a:xfrm>
          <a:prstGeom prst="rect">
            <a:avLst/>
          </a:prstGeom>
        </p:spPr>
      </p:pic>
      <p:pic>
        <p:nvPicPr>
          <p:cNvPr id="1034" name="Picture 10" descr="Výsledek obrázku pro ženský kostýme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016" y="247191"/>
            <a:ext cx="2564186" cy="393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Výsledek obrázku pro ženský kostýme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816" y="3969003"/>
            <a:ext cx="3567446" cy="2523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3364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Meziválečné období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Mužský oděv: </a:t>
            </a:r>
            <a:r>
              <a:rPr lang="cs-CZ" dirty="0"/>
              <a:t>oblek, </a:t>
            </a:r>
            <a:r>
              <a:rPr lang="cs-CZ" b="1" dirty="0" err="1"/>
              <a:t>trenčkot</a:t>
            </a:r>
            <a:r>
              <a:rPr lang="cs-CZ" dirty="0"/>
              <a:t> (vojenský anglický plášť)</a:t>
            </a:r>
          </a:p>
          <a:p>
            <a:pPr marL="0" indent="0">
              <a:buNone/>
            </a:pPr>
            <a:r>
              <a:rPr lang="cs-CZ" dirty="0"/>
              <a:t>	   30. léta – </a:t>
            </a:r>
            <a:r>
              <a:rPr lang="cs-CZ" b="1" dirty="0"/>
              <a:t>sportovní oděv </a:t>
            </a:r>
            <a:r>
              <a:rPr lang="cs-CZ" dirty="0"/>
              <a:t>(košile, </a:t>
            </a:r>
            <a:r>
              <a:rPr lang="cs-CZ" dirty="0" err="1"/>
              <a:t>pulover</a:t>
            </a:r>
            <a:r>
              <a:rPr lang="cs-CZ" dirty="0"/>
              <a:t>, pumpky, kostkované podkolenky)</a:t>
            </a:r>
          </a:p>
          <a:p>
            <a:r>
              <a:rPr lang="cs-CZ" b="1" dirty="0"/>
              <a:t>Ženský oděv: </a:t>
            </a:r>
            <a:r>
              <a:rPr lang="cs-CZ" dirty="0"/>
              <a:t>reforma sukně (kratší), punčochy, rafinovanost šatů (dekolt na zádech)</a:t>
            </a:r>
          </a:p>
          <a:p>
            <a:r>
              <a:rPr lang="cs-CZ" b="1" dirty="0"/>
              <a:t>Ženský ideál krásy </a:t>
            </a:r>
            <a:r>
              <a:rPr lang="cs-CZ" dirty="0"/>
              <a:t>– chlapec (hubenost, krátké vlasy)</a:t>
            </a:r>
          </a:p>
          <a:p>
            <a:r>
              <a:rPr lang="cs-CZ" dirty="0"/>
              <a:t>Kalhoty „</a:t>
            </a:r>
            <a:r>
              <a:rPr lang="cs-CZ" b="1" dirty="0"/>
              <a:t>à la </a:t>
            </a:r>
            <a:r>
              <a:rPr lang="cs-CZ" b="1" dirty="0" err="1"/>
              <a:t>Marlene</a:t>
            </a:r>
            <a:r>
              <a:rPr lang="cs-CZ" dirty="0"/>
              <a:t>“ (dlouhé kalhoty do zvonu)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b="1" dirty="0"/>
              <a:t>Haute couture </a:t>
            </a:r>
            <a:r>
              <a:rPr lang="cs-CZ" dirty="0"/>
              <a:t>– společnost návrhářů (Paul </a:t>
            </a:r>
            <a:r>
              <a:rPr lang="cs-CZ" dirty="0" err="1"/>
              <a:t>Poiret</a:t>
            </a:r>
            <a:r>
              <a:rPr lang="cs-CZ" dirty="0"/>
              <a:t>, </a:t>
            </a:r>
            <a:r>
              <a:rPr lang="cs-CZ" dirty="0" err="1"/>
              <a:t>Coco</a:t>
            </a:r>
            <a:r>
              <a:rPr lang="cs-CZ" dirty="0"/>
              <a:t> Chanel, Jean </a:t>
            </a:r>
            <a:r>
              <a:rPr lang="cs-CZ" dirty="0" err="1"/>
              <a:t>Lanvinová</a:t>
            </a:r>
            <a:r>
              <a:rPr lang="cs-CZ" dirty="0"/>
              <a:t>)</a:t>
            </a:r>
          </a:p>
          <a:p>
            <a:r>
              <a:rPr lang="cs-CZ" b="1" dirty="0"/>
              <a:t>Paříž</a:t>
            </a:r>
            <a:r>
              <a:rPr lang="cs-CZ" dirty="0"/>
              <a:t> – módní centrum Evropy</a:t>
            </a:r>
          </a:p>
          <a:p>
            <a:endParaRPr lang="cs-CZ" dirty="0"/>
          </a:p>
        </p:txBody>
      </p:sp>
      <p:pic>
        <p:nvPicPr>
          <p:cNvPr id="4" name="Picture 4" descr="Výsledek obrázku pro pumpk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1242" y="1853150"/>
            <a:ext cx="2229405" cy="343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9767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Meziválečné období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/>
              <a:t>Coco</a:t>
            </a:r>
            <a:r>
              <a:rPr lang="cs-CZ" b="1" dirty="0"/>
              <a:t> Chanel: </a:t>
            </a:r>
            <a:r>
              <a:rPr lang="cs-CZ" dirty="0"/>
              <a:t>významné ovlivnění ženské módy (nadčasovost), mužské prvky</a:t>
            </a:r>
          </a:p>
          <a:p>
            <a:pPr marL="0" indent="0">
              <a:buNone/>
            </a:pPr>
            <a:r>
              <a:rPr lang="cs-CZ" dirty="0"/>
              <a:t>	         košilové šaty, pletený </a:t>
            </a:r>
            <a:r>
              <a:rPr lang="cs-CZ" dirty="0" err="1"/>
              <a:t>pulover</a:t>
            </a:r>
            <a:r>
              <a:rPr lang="cs-CZ" dirty="0"/>
              <a:t>, „malé černé“ </a:t>
            </a:r>
          </a:p>
          <a:p>
            <a:r>
              <a:rPr lang="cs-CZ" dirty="0"/>
              <a:t>Ženská móda ve 30. letech – </a:t>
            </a:r>
            <a:r>
              <a:rPr lang="cs-CZ" b="1" dirty="0"/>
              <a:t>obnova ideálu ženskosti </a:t>
            </a:r>
            <a:r>
              <a:rPr lang="cs-CZ" dirty="0"/>
              <a:t>(dlouhé sukně), společenská hierarchie, univerzální oděv (kostým)</a:t>
            </a:r>
          </a:p>
          <a:p>
            <a:endParaRPr lang="cs-CZ" dirty="0"/>
          </a:p>
        </p:txBody>
      </p:sp>
      <p:pic>
        <p:nvPicPr>
          <p:cNvPr id="4" name="Obrázek 3" descr="Výsledek obrázku pro oblečení ve 20. století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716" y="3387144"/>
            <a:ext cx="4700574" cy="2927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8" descr="Výsledek obrázku pro 30. léta mó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230" y="3232598"/>
            <a:ext cx="1732832" cy="3081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Výsledek obrázku pro coco chanel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32745" y="475168"/>
            <a:ext cx="1745362" cy="2310564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32782327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ýsledek obrázku pro trenčkot ve vál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40" y="438153"/>
            <a:ext cx="3953814" cy="263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 descr="Výsledek obrázku pro trenčkot muži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628" y="438152"/>
            <a:ext cx="1772052" cy="2635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8" descr="Výsledek obrázku pro kalhoty a la ,marle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343" y="456163"/>
            <a:ext cx="1779343" cy="275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Výsledek obrázku pro kalhoty a la ,marlene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349" y="456163"/>
            <a:ext cx="2133116" cy="2702084"/>
          </a:xfrm>
          <a:prstGeom prst="rect">
            <a:avLst/>
          </a:prstGeom>
          <a:noFill/>
          <a:extLst/>
        </p:spPr>
      </p:pic>
      <p:pic>
        <p:nvPicPr>
          <p:cNvPr id="8" name="Picture 4" descr="Výsledek obrázku pro šaty ve 30. letech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5" t="5482" r="9258" b="7081"/>
          <a:stretch/>
        </p:blipFill>
        <p:spPr bwMode="auto">
          <a:xfrm>
            <a:off x="463640" y="3296993"/>
            <a:ext cx="3939936" cy="282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Výsledek obrázku pro dekolt na zádec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628" y="3593207"/>
            <a:ext cx="3733058" cy="252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Výsledek obrázku pro malé černé coco c.hane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349" y="3593207"/>
            <a:ext cx="3184324" cy="244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4310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polovina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20. století </a:t>
            </a:r>
            <a:r>
              <a:rPr lang="cs-CZ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vs.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21. století</a:t>
            </a:r>
            <a:endParaRPr lang="cs-CZ" dirty="0"/>
          </a:p>
        </p:txBody>
      </p:sp>
      <p:pic>
        <p:nvPicPr>
          <p:cNvPr id="5" name="Zástupný symbol pro obsah 4" descr="Výsledek obrázku pro móda 70. let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06" r="33266" b="-10"/>
          <a:stretch/>
        </p:blipFill>
        <p:spPr bwMode="auto">
          <a:xfrm>
            <a:off x="1381943" y="1858739"/>
            <a:ext cx="1583805" cy="39322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2" descr="Výsledek obrázku pro vysoké kratasy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463"/>
          <a:stretch/>
        </p:blipFill>
        <p:spPr bwMode="auto">
          <a:xfrm>
            <a:off x="3589838" y="1858739"/>
            <a:ext cx="1663670" cy="3932237"/>
          </a:xfrm>
          <a:prstGeom prst="rect">
            <a:avLst/>
          </a:prstGeom>
          <a:noFill/>
          <a:extLst/>
        </p:spPr>
      </p:pic>
      <p:pic>
        <p:nvPicPr>
          <p:cNvPr id="7" name="Obrázek 6" descr="Výsledek obrázku pro móda 80. let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687" y="1884781"/>
            <a:ext cx="4623513" cy="3932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30361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Výsledek obrázku pro móda 90. le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" y="527855"/>
            <a:ext cx="5001081" cy="2627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 descr="Výsledek obrázku pro móda 90. let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384" y="527855"/>
            <a:ext cx="4666230" cy="2475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ek 3" descr="Výsledek obrázku pro móda 90. let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8" r="9698"/>
          <a:stretch/>
        </p:blipFill>
        <p:spPr bwMode="auto">
          <a:xfrm>
            <a:off x="472440" y="3357263"/>
            <a:ext cx="3219718" cy="2373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Výsledek obrázku pro pomáda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473" y="3292869"/>
            <a:ext cx="4176834" cy="2989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 descr="Výsledek obrázku pro kožené bundy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479"/>
          <a:stretch/>
        </p:blipFill>
        <p:spPr bwMode="auto">
          <a:xfrm>
            <a:off x="8191622" y="3155324"/>
            <a:ext cx="3489516" cy="31110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955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Výsledek obrázku pro kalasiri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01" y="586056"/>
            <a:ext cx="2561675" cy="3676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Výsledek obrázku pro kalasiri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278" y="586056"/>
            <a:ext cx="2396275" cy="3676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 descr="Výsledek obrázku pro egyptské šperky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355" y="586056"/>
            <a:ext cx="2628099" cy="2479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Výsledek obrázku pro masivní šperky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9256" y="586056"/>
            <a:ext cx="2061426" cy="2704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 descr="Výsledek obrázku pro egyptské sandále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354" y="3290943"/>
            <a:ext cx="2048549" cy="2916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8" descr="Výsledek obrázku pro žabky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9704" y="3756136"/>
            <a:ext cx="2640978" cy="2541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ázek 9" descr="Výsledek obrázku pro egyptský účes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897" y="4664483"/>
            <a:ext cx="4176104" cy="1607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57134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Otázky	</a:t>
            </a:r>
            <a:r>
              <a:rPr lang="cs-CZ" dirty="0" smtClean="0"/>
              <a:t>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b="1" dirty="0" smtClean="0"/>
              <a:t>1) Kdo jako první nosil boty (sandále)? 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a) Egypťané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b) Římané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c) Řekové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b="1" dirty="0" smtClean="0"/>
              <a:t>2) Kdy bylo vynalezeno umělé hedvábí (viskóza)?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a) 1750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b) 1884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c.) 1914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5194908" cy="3949950"/>
          </a:xfrm>
        </p:spPr>
        <p:txBody>
          <a:bodyPr/>
          <a:lstStyle/>
          <a:p>
            <a:r>
              <a:rPr lang="cs-CZ" b="1" dirty="0" smtClean="0"/>
              <a:t>3</a:t>
            </a:r>
            <a:r>
              <a:rPr lang="cs-CZ" b="1" dirty="0" smtClean="0"/>
              <a:t>) Co je </a:t>
            </a:r>
            <a:r>
              <a:rPr lang="cs-CZ" b="1" dirty="0" err="1" smtClean="0"/>
              <a:t>hennin</a:t>
            </a:r>
            <a:r>
              <a:rPr lang="cs-CZ" b="1" dirty="0" smtClean="0"/>
              <a:t>?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a) vysoký kuželovitý </a:t>
            </a:r>
            <a:r>
              <a:rPr lang="cs-CZ" dirty="0"/>
              <a:t>č</a:t>
            </a:r>
            <a:r>
              <a:rPr lang="cs-CZ" dirty="0" smtClean="0"/>
              <a:t>epec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b) materiál pro výrobu šatů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c) přírodní barva</a:t>
            </a:r>
            <a:endParaRPr lang="cs-CZ" dirty="0" smtClean="0"/>
          </a:p>
          <a:p>
            <a:endParaRPr lang="cs-CZ" dirty="0"/>
          </a:p>
          <a:p>
            <a:r>
              <a:rPr lang="cs-CZ" b="1" dirty="0" smtClean="0"/>
              <a:t>4) Kdy vznikla kokarda? 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a) v době křížových výprav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b) na konci 19. století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c) v době Francouzské revoluce a direktoria</a:t>
            </a:r>
          </a:p>
        </p:txBody>
      </p:sp>
    </p:spTree>
    <p:extLst>
      <p:ext uri="{BB962C8B-B14F-4D97-AF65-F5344CB8AC3E}">
        <p14:creationId xmlns:p14="http://schemas.microsoft.com/office/powerpoint/2010/main" val="4177653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Starověké Řecko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Ideál krásy </a:t>
            </a:r>
            <a:r>
              <a:rPr lang="cs-CZ" dirty="0"/>
              <a:t>– harmonický celek</a:t>
            </a:r>
          </a:p>
          <a:p>
            <a:endParaRPr lang="cs-CZ" dirty="0"/>
          </a:p>
          <a:p>
            <a:r>
              <a:rPr lang="cs-CZ" b="1" dirty="0"/>
              <a:t>Mužská móda: </a:t>
            </a:r>
            <a:r>
              <a:rPr lang="cs-CZ" dirty="0"/>
              <a:t>chitón</a:t>
            </a:r>
          </a:p>
          <a:p>
            <a:pPr marL="0" indent="0">
              <a:buNone/>
            </a:pPr>
            <a:r>
              <a:rPr lang="cs-CZ" dirty="0"/>
              <a:t>  	             himation (plášť) – svrchní oděv; alternativa: chlamys (krátký plášť)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b="1" dirty="0"/>
              <a:t>Ženská móda: </a:t>
            </a:r>
            <a:r>
              <a:rPr lang="cs-CZ" dirty="0"/>
              <a:t>chitón (materiál – len)</a:t>
            </a:r>
          </a:p>
          <a:p>
            <a:pPr marL="0" indent="0">
              <a:buNone/>
            </a:pPr>
            <a:r>
              <a:rPr lang="cs-CZ" dirty="0"/>
              <a:t>	            peplos (materiál – vlna)</a:t>
            </a:r>
          </a:p>
          <a:p>
            <a:r>
              <a:rPr lang="cs-CZ" b="1" dirty="0"/>
              <a:t>Sandále</a:t>
            </a:r>
            <a:r>
              <a:rPr lang="cs-CZ" dirty="0"/>
              <a:t> – kožené</a:t>
            </a:r>
          </a:p>
          <a:p>
            <a:r>
              <a:rPr lang="cs-CZ" dirty="0" err="1"/>
              <a:t>Kothornos</a:t>
            </a:r>
            <a:r>
              <a:rPr lang="cs-CZ" dirty="0"/>
              <a:t> – vysoké boty herců, levá a pravá bota</a:t>
            </a:r>
          </a:p>
          <a:p>
            <a:r>
              <a:rPr lang="cs-CZ" b="1" dirty="0"/>
              <a:t>Šperky</a:t>
            </a:r>
            <a:r>
              <a:rPr lang="cs-CZ" dirty="0"/>
              <a:t> – náramky, prsteny, náušnice, řetízky na nohu (materiál – převážně zlato)</a:t>
            </a:r>
          </a:p>
        </p:txBody>
      </p:sp>
      <p:pic>
        <p:nvPicPr>
          <p:cNvPr id="4" name="Obrázek 3" descr="Výsledek obrázku pro peplos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3" r="22671" b="6211"/>
          <a:stretch/>
        </p:blipFill>
        <p:spPr bwMode="auto">
          <a:xfrm>
            <a:off x="8126569" y="425471"/>
            <a:ext cx="3618963" cy="27942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Obrázek 4" descr="Výsledek obrázku pro chitó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7191" y="3436841"/>
            <a:ext cx="3038341" cy="29895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3643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http://www.pikosky.sk/wp-content/uploads/2011/07/0629-rosie-huntington-whiteley-megan-fox-11-480x720-450x67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59" y="1703370"/>
            <a:ext cx="2368505" cy="3704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 descr="Výsledek obrázku pro řecké šaty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99" r="35969"/>
          <a:stretch/>
        </p:blipFill>
        <p:spPr bwMode="auto">
          <a:xfrm>
            <a:off x="2973668" y="489398"/>
            <a:ext cx="2744552" cy="2580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Výsledek obrázku pro kothornos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" t="26561"/>
          <a:stretch/>
        </p:blipFill>
        <p:spPr bwMode="auto">
          <a:xfrm>
            <a:off x="6439544" y="3828992"/>
            <a:ext cx="2365832" cy="2035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 descr="Výsledek obrázku pro boty na platformě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10" t="49512"/>
          <a:stretch/>
        </p:blipFill>
        <p:spPr bwMode="auto">
          <a:xfrm>
            <a:off x="8990350" y="3686247"/>
            <a:ext cx="2696801" cy="21786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Obrázek 8" descr="Výsledek obrázku pro páskové boty se šněrováním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300" y="3506794"/>
            <a:ext cx="1781175" cy="2680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ázek 9" descr="Výsledek obrázku pro řecké šperky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222" y="1236328"/>
            <a:ext cx="3038475" cy="1700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ázek 10" descr="Výsledek obrázku pro náramek nad loktem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001" y="469883"/>
            <a:ext cx="2095500" cy="2466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8565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Starověký Řím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Oděv = společenské postavení</a:t>
            </a:r>
          </a:p>
          <a:p>
            <a:r>
              <a:rPr lang="cs-CZ" b="1" dirty="0"/>
              <a:t>Nesešité látky</a:t>
            </a:r>
          </a:p>
          <a:p>
            <a:r>
              <a:rPr lang="cs-CZ" b="1" dirty="0"/>
              <a:t>Mužská móda: </a:t>
            </a:r>
            <a:r>
              <a:rPr lang="cs-CZ" dirty="0"/>
              <a:t>tunika (různé barevné styly)</a:t>
            </a:r>
          </a:p>
          <a:p>
            <a:pPr marL="0" indent="0">
              <a:buNone/>
            </a:pPr>
            <a:r>
              <a:rPr lang="cs-CZ" dirty="0"/>
              <a:t>	            tóga (svrchní oděv); alternativa – </a:t>
            </a:r>
            <a:r>
              <a:rPr lang="cs-CZ" dirty="0" err="1"/>
              <a:t>lacerna</a:t>
            </a:r>
            <a:r>
              <a:rPr lang="cs-CZ" dirty="0"/>
              <a:t> (krátký plášť)</a:t>
            </a:r>
          </a:p>
          <a:p>
            <a:r>
              <a:rPr lang="cs-CZ" b="1" dirty="0"/>
              <a:t>Ženská móda: </a:t>
            </a:r>
            <a:r>
              <a:rPr lang="cs-CZ" dirty="0"/>
              <a:t>tunika (tunika intima)</a:t>
            </a:r>
          </a:p>
          <a:p>
            <a:pPr marL="0" indent="0">
              <a:buNone/>
            </a:pPr>
            <a:r>
              <a:rPr lang="cs-CZ" dirty="0"/>
              <a:t>	            </a:t>
            </a:r>
            <a:r>
              <a:rPr lang="cs-CZ" dirty="0" err="1"/>
              <a:t>stola</a:t>
            </a:r>
            <a:r>
              <a:rPr lang="cs-CZ" dirty="0"/>
              <a:t> (běžný oděv)</a:t>
            </a:r>
          </a:p>
          <a:p>
            <a:pPr marL="0" indent="0">
              <a:buNone/>
            </a:pPr>
            <a:r>
              <a:rPr lang="cs-CZ" dirty="0"/>
              <a:t>	            palla (svrchní oděv)</a:t>
            </a:r>
          </a:p>
          <a:p>
            <a:pPr marL="0" indent="0">
              <a:buNone/>
            </a:pPr>
            <a:r>
              <a:rPr lang="cs-CZ" dirty="0"/>
              <a:t>	           </a:t>
            </a:r>
            <a:r>
              <a:rPr lang="cs-CZ" dirty="0" err="1"/>
              <a:t>mamillare</a:t>
            </a:r>
            <a:r>
              <a:rPr lang="cs-CZ" dirty="0"/>
              <a:t> (předchůdce podprsenky)</a:t>
            </a:r>
          </a:p>
          <a:p>
            <a:r>
              <a:rPr lang="cs-CZ" b="1" dirty="0"/>
              <a:t>Sandále</a:t>
            </a:r>
            <a:r>
              <a:rPr lang="cs-CZ" dirty="0"/>
              <a:t> – vysoké kožené a zavázané kolem lýtek (bohatí – červené a zdobené)</a:t>
            </a:r>
          </a:p>
          <a:p>
            <a:r>
              <a:rPr lang="cs-CZ" dirty="0"/>
              <a:t>Šperky – masivní a honosné (kruhový zlatý medailon, perly)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 descr="Výsledek obrázku pro římská tunik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676" y="469355"/>
            <a:ext cx="3550611" cy="2618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Výsledek obrázku pro římská tóg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1405" y="3087890"/>
            <a:ext cx="1852444" cy="32675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8417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Výsledek obrázku pro římský úče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96" y="653902"/>
            <a:ext cx="4277732" cy="1780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Výsledek obrázku pro římská pall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647" y="486477"/>
            <a:ext cx="3519353" cy="2965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 descr="Výsledek obrázku pro mamillar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003" y="3236313"/>
            <a:ext cx="3672425" cy="2894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Výsledek obrázku pro římské šperky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520" y="877353"/>
            <a:ext cx="2054838" cy="2479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 descr="Výsledek obrázku pro římská tóga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524" y="3631842"/>
            <a:ext cx="3725415" cy="2663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2470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Byzantské období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6800" y="2103120"/>
            <a:ext cx="4054445" cy="3931920"/>
          </a:xfrm>
        </p:spPr>
        <p:txBody>
          <a:bodyPr/>
          <a:lstStyle/>
          <a:p>
            <a:r>
              <a:rPr lang="cs-CZ" dirty="0"/>
              <a:t>Přechod od antiky k románskému období</a:t>
            </a:r>
          </a:p>
          <a:p>
            <a:r>
              <a:rPr lang="cs-CZ" dirty="0"/>
              <a:t>Konstantinopol – Istanbul</a:t>
            </a:r>
          </a:p>
          <a:p>
            <a:r>
              <a:rPr lang="cs-CZ" dirty="0"/>
              <a:t>Ravenna – první známky módní přehlídky</a:t>
            </a:r>
          </a:p>
          <a:p>
            <a:r>
              <a:rPr lang="cs-CZ" dirty="0"/>
              <a:t>Křesťanské smýšlení se odráží v módě – zahalení postavy</a:t>
            </a:r>
          </a:p>
          <a:p>
            <a:r>
              <a:rPr lang="cs-CZ" dirty="0"/>
              <a:t>Dalmatika a plášť</a:t>
            </a:r>
          </a:p>
          <a:p>
            <a:r>
              <a:rPr lang="cs-CZ" dirty="0"/>
              <a:t>Hedvábí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5970" y="1659455"/>
            <a:ext cx="6519584" cy="466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058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Raný středověk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6800" y="2103120"/>
            <a:ext cx="5691188" cy="3931920"/>
          </a:xfrm>
        </p:spPr>
        <p:txBody>
          <a:bodyPr>
            <a:normAutofit/>
          </a:bodyPr>
          <a:lstStyle/>
          <a:p>
            <a:r>
              <a:rPr lang="cs-CZ" dirty="0"/>
              <a:t>Stěhování národů - Frankové</a:t>
            </a:r>
          </a:p>
          <a:p>
            <a:r>
              <a:rPr lang="cs-CZ" dirty="0"/>
              <a:t>Kultura kočovných kmenů se dochovala na malých předmětech</a:t>
            </a:r>
          </a:p>
          <a:p>
            <a:r>
              <a:rPr lang="cs-CZ" dirty="0"/>
              <a:t>Velkomoravská říše – na pomezí Francké a Byzantské říše</a:t>
            </a:r>
          </a:p>
          <a:p>
            <a:r>
              <a:rPr lang="cs-CZ" dirty="0" smtClean="0"/>
              <a:t>Rytíři</a:t>
            </a:r>
            <a:endParaRPr lang="cs-CZ" dirty="0"/>
          </a:p>
          <a:p>
            <a:r>
              <a:rPr lang="cs-CZ" dirty="0"/>
              <a:t>Rubáš</a:t>
            </a:r>
          </a:p>
          <a:p>
            <a:r>
              <a:rPr lang="cs-CZ" dirty="0"/>
              <a:t>Krpce</a:t>
            </a:r>
          </a:p>
          <a:p>
            <a:r>
              <a:rPr lang="cs-CZ" dirty="0" err="1"/>
              <a:t>Gombíky</a:t>
            </a:r>
            <a:endParaRPr lang="cs-CZ" dirty="0"/>
          </a:p>
          <a:p>
            <a:r>
              <a:rPr lang="cs-CZ" dirty="0"/>
              <a:t>„</a:t>
            </a:r>
            <a:r>
              <a:rPr lang="cs-CZ" dirty="0" err="1"/>
              <a:t>nákončí</a:t>
            </a:r>
            <a:r>
              <a:rPr lang="cs-CZ" dirty="0"/>
              <a:t>“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6777" y="450108"/>
            <a:ext cx="2225298" cy="306609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305" y="3560662"/>
            <a:ext cx="4286250" cy="28575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9237" y="512393"/>
            <a:ext cx="2240776" cy="298770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4256" y="3829051"/>
            <a:ext cx="3564818" cy="237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9716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341</TotalTime>
  <Words>532</Words>
  <Application>Microsoft Office PowerPoint</Application>
  <PresentationFormat>Širokoúhlá obrazovka</PresentationFormat>
  <Paragraphs>187</Paragraphs>
  <Slides>30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2" baseType="lpstr">
      <vt:lpstr>Garamond</vt:lpstr>
      <vt:lpstr>Savon</vt:lpstr>
      <vt:lpstr>Móda a její přesah do dnešní doby</vt:lpstr>
      <vt:lpstr>Starověký Egypt</vt:lpstr>
      <vt:lpstr>Prezentace aplikace PowerPoint</vt:lpstr>
      <vt:lpstr>Starověké Řecko</vt:lpstr>
      <vt:lpstr>Prezentace aplikace PowerPoint</vt:lpstr>
      <vt:lpstr>Starověký Řím</vt:lpstr>
      <vt:lpstr>Prezentace aplikace PowerPoint</vt:lpstr>
      <vt:lpstr>Byzantské období</vt:lpstr>
      <vt:lpstr>Raný středověk</vt:lpstr>
      <vt:lpstr>Konec raného středověku – románská kultura</vt:lpstr>
      <vt:lpstr>Vrcholný středověk - gotika</vt:lpstr>
      <vt:lpstr>Novověk - Renesance</vt:lpstr>
      <vt:lpstr>Prezentace aplikace PowerPoint</vt:lpstr>
      <vt:lpstr>Baroko</vt:lpstr>
      <vt:lpstr>Rokoko</vt:lpstr>
      <vt:lpstr>Prezentace aplikace PowerPoint</vt:lpstr>
      <vt:lpstr>Klasicismus</vt:lpstr>
      <vt:lpstr>Prezentace aplikace PowerPoint</vt:lpstr>
      <vt:lpstr>Neoklasicismus - Empír</vt:lpstr>
      <vt:lpstr>Romantismus</vt:lpstr>
      <vt:lpstr>Móda v druhé polovině 19. století</vt:lpstr>
      <vt:lpstr>Secese</vt:lpstr>
      <vt:lpstr>Secese </vt:lpstr>
      <vt:lpstr>Prezentace aplikace PowerPoint</vt:lpstr>
      <vt:lpstr>Meziválečné období</vt:lpstr>
      <vt:lpstr>Meziválečné období</vt:lpstr>
      <vt:lpstr>Prezentace aplikace PowerPoint</vt:lpstr>
      <vt:lpstr>2. polovina 20. století vs. 21. století</vt:lpstr>
      <vt:lpstr>Prezentace aplikace PowerPoint</vt:lpstr>
      <vt:lpstr>Otázky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Móda a její přesah do dnešní doby</dc:title>
  <dc:creator>Klára Hašlerová</dc:creator>
  <cp:lastModifiedBy>Adéla Semecká</cp:lastModifiedBy>
  <cp:revision>37</cp:revision>
  <dcterms:created xsi:type="dcterms:W3CDTF">2016-10-31T13:04:10Z</dcterms:created>
  <dcterms:modified xsi:type="dcterms:W3CDTF">2016-11-02T21:07:06Z</dcterms:modified>
</cp:coreProperties>
</file>